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Override1.xml" ContentType="application/vnd.openxmlformats-officedocument.themeOverr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heme/themeOverride2.xml" ContentType="application/vnd.openxmlformats-officedocument.themeOverr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Override3.xml" ContentType="application/vnd.openxmlformats-officedocument.themeOverr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Override4.xml" ContentType="application/vnd.openxmlformats-officedocument.themeOverr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heme/themeOverride5.xml" ContentType="application/vnd.openxmlformats-officedocument.themeOverr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heme/themeOverride6.xml" ContentType="application/vnd.openxmlformats-officedocument.themeOverr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Override7.xml" ContentType="application/vnd.openxmlformats-officedocument.themeOverr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heme/themeOverride8.xml" ContentType="application/vnd.openxmlformats-officedocument.themeOverr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Override9.xml" ContentType="application/vnd.openxmlformats-officedocument.themeOverride+xml"/>
  <Override PartName="/ppt/tags/tag85.xml" ContentType="application/vnd.openxmlformats-officedocument.presentationml.tags+xml"/>
  <Override PartName="/ppt/theme/themeOverride10.xml" ContentType="application/vnd.openxmlformats-officedocument.themeOverride+xml"/>
  <Override PartName="/ppt/tags/tag86.xml" ContentType="application/vnd.openxmlformats-officedocument.presentationml.tags+xml"/>
  <Override PartName="/ppt/tags/tag87.xml" ContentType="application/vnd.openxmlformats-officedocument.presentationml.tags+xml"/>
  <Override PartName="/ppt/theme/themeOverride11.xml" ContentType="application/vnd.openxmlformats-officedocument.themeOverride+xml"/>
  <Override PartName="/ppt/tags/tag88.xml" ContentType="application/vnd.openxmlformats-officedocument.presentationml.tags+xml"/>
  <Override PartName="/ppt/tags/tag89.xml" ContentType="application/vnd.openxmlformats-officedocument.presentationml.tags+xml"/>
  <Override PartName="/ppt/theme/themeOverride12.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Override13.xml" ContentType="application/vnd.openxmlformats-officedocument.themeOverr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Override14.xml" ContentType="application/vnd.openxmlformats-officedocument.themeOverr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Override15.xml" ContentType="application/vnd.openxmlformats-officedocument.themeOverr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heme/themeOverride16.xml" ContentType="application/vnd.openxmlformats-officedocument.themeOverride+xml"/>
  <Override PartName="/ppt/tags/tag105.xml" ContentType="application/vnd.openxmlformats-officedocument.presentationml.tags+xml"/>
  <Override PartName="/ppt/tags/tag106.xml" ContentType="application/vnd.openxmlformats-officedocument.presentationml.tags+xml"/>
  <Override PartName="/ppt/theme/themeOverride17.xml" ContentType="application/vnd.openxmlformats-officedocument.themeOverr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heme/themeOverride18.xml" ContentType="application/vnd.openxmlformats-officedocument.themeOverr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heme/themeOverride19.xml" ContentType="application/vnd.openxmlformats-officedocument.themeOverr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heme/themeOverride20.xml" ContentType="application/vnd.openxmlformats-officedocument.themeOverr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heme/themeOverride21.xml" ContentType="application/vnd.openxmlformats-officedocument.themeOverr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heme/themeOverride22.xml" ContentType="application/vnd.openxmlformats-officedocument.themeOverr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heme/themeOverride23.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media/image6.bin" ContentType="image/x-emf"/>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heme/themeOverride24.xml" ContentType="application/vnd.openxmlformats-officedocument.themeOverr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heme/theme3.xml" ContentType="application/vnd.openxmlformats-officedocument.theme+xml"/>
  <Override PartName="/ppt/tags/tag279.xml" ContentType="application/vnd.openxmlformats-officedocument.presentationml.tags+xml"/>
  <Override PartName="/ppt/theme/theme4.xml" ContentType="application/vnd.openxmlformats-officedocument.them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notesSlides/notesSlide2.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3.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notesSlides/notesSlide4.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notesSlides/notesSlide5.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notesSlides/notesSlide6.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notesSlides/notesSlide7.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notesSlides/notesSlide8.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notesSlides/notesSlide9.xml" ContentType="application/vnd.openxmlformats-officedocument.presentationml.notesSlide+xml"/>
  <Override PartName="/ppt/tags/tag300.xml" ContentType="application/vnd.openxmlformats-officedocument.presentationml.tags+xml"/>
  <Override PartName="/ppt/tags/tag301.xml" ContentType="application/vnd.openxmlformats-officedocument.presentationml.tags+xml"/>
  <Override PartName="/ppt/notesSlides/notesSlide10.xml" ContentType="application/vnd.openxmlformats-officedocument.presentationml.notesSlide+xml"/>
  <Override PartName="/ppt/tags/tag302.xml" ContentType="application/vnd.openxmlformats-officedocument.presentationml.tags+xml"/>
  <Override PartName="/ppt/tags/tag303.xml" ContentType="application/vnd.openxmlformats-officedocument.presentationml.tags+xml"/>
  <Override PartName="/ppt/notesSlides/notesSlide11.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12.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notesSlides/notesSlide13.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notesSlides/notesSlide14.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notesSlides/notesSlide15.xml" ContentType="application/vnd.openxmlformats-officedocument.presentationml.notesSlide+xml"/>
  <Override PartName="/ppt/tags/tag312.xml" ContentType="application/vnd.openxmlformats-officedocument.presentationml.tags+xml"/>
  <Override PartName="/ppt/notesSlides/notesSlide16.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notesSlides/notesSlide17.xml" ContentType="application/vnd.openxmlformats-officedocument.presentationml.notesSlide+xml"/>
  <Override PartName="/ppt/tags/tag315.xml" ContentType="application/vnd.openxmlformats-officedocument.presentationml.tags+xml"/>
  <Override PartName="/ppt/notesSlides/notesSlide18.xml" ContentType="application/vnd.openxmlformats-officedocument.presentationml.notesSlide+xml"/>
  <Override PartName="/ppt/tags/tag316.xml" ContentType="application/vnd.openxmlformats-officedocument.presentationml.tags+xml"/>
  <Override PartName="/ppt/notesSlides/notesSlide19.xml" ContentType="application/vnd.openxmlformats-officedocument.presentationml.notesSlide+xml"/>
  <Override PartName="/ppt/tags/tag317.xml" ContentType="application/vnd.openxmlformats-officedocument.presentationml.tags+xml"/>
  <Override PartName="/ppt/notesSlides/notesSlide20.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notesSlides/notesSlide21.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notesSlides/notesSlide22.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notesSlides/notesSlide23.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notesSlides/notesSlide24.xml" ContentType="application/vnd.openxmlformats-officedocument.presentationml.notesSlide+xml"/>
  <Override PartName="/ppt/tags/tag326.xml" ContentType="application/vnd.openxmlformats-officedocument.presentationml.tags+xml"/>
  <Override PartName="/ppt/notesSlides/notesSlide25.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notesSlides/notesSlide26.xml" ContentType="application/vnd.openxmlformats-officedocument.presentationml.notesSlide+xml"/>
  <Override PartName="/ppt/tags/tag329.xml" ContentType="application/vnd.openxmlformats-officedocument.presentationml.tags+xml"/>
  <Override PartName="/ppt/notesSlides/notesSlide27.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notesSlides/notesSlide28.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29.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notesSlides/notesSlide30.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notesSlides/notesSlide31.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notesSlides/notesSlide32.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notesSlides/notesSlide33.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notesSlides/notesSlide34.xml" ContentType="application/vnd.openxmlformats-officedocument.presentationml.notesSlide+xml"/>
  <Override PartName="/ppt/tags/tag354.xml" ContentType="application/vnd.openxmlformats-officedocument.presentationml.tags+xml"/>
  <Override PartName="/ppt/notesSlides/notesSlide35.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notesSlides/notesSlide36.xml" ContentType="application/vnd.openxmlformats-officedocument.presentationml.notesSlide+xml"/>
  <Override PartName="/ppt/tags/tag357.xml" ContentType="application/vnd.openxmlformats-officedocument.presentationml.tags+xml"/>
  <Override PartName="/ppt/notesSlides/notesSlide37.xml" ContentType="application/vnd.openxmlformats-officedocument.presentationml.notesSlide+xml"/>
  <Override PartName="/ppt/tags/tag358.xml" ContentType="application/vnd.openxmlformats-officedocument.presentationml.tags+xml"/>
  <Override PartName="/ppt/tags/tag359.xml" ContentType="application/vnd.openxmlformats-officedocument.presentationml.tags+xml"/>
  <Override PartName="/ppt/notesSlides/notesSlide38.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39.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notesSlides/notesSlide40.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notesSlides/notesSlide41.xml" ContentType="application/vnd.openxmlformats-officedocument.presentationml.notesSlide+xml"/>
  <Override PartName="/ppt/tags/tag367.xml" ContentType="application/vnd.openxmlformats-officedocument.presentationml.tags+xml"/>
  <Override PartName="/ppt/tags/tag368.xml" ContentType="application/vnd.openxmlformats-officedocument.presentationml.tags+xml"/>
  <Override PartName="/ppt/notesSlides/notesSlide42.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notesSlides/notesSlide43.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44.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45.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46.xml" ContentType="application/vnd.openxmlformats-officedocument.presentationml.notesSlide+xml"/>
  <Override PartName="/ppt/tags/tag377.xml" ContentType="application/vnd.openxmlformats-officedocument.presentationml.tags+xml"/>
  <Override PartName="/ppt/notesSlides/notesSlide47.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notesSlides/notesSlide48.xml" ContentType="application/vnd.openxmlformats-officedocument.presentationml.notesSlide+xml"/>
  <Override PartName="/ppt/tags/tag380.xml" ContentType="application/vnd.openxmlformats-officedocument.presentationml.tags+xml"/>
  <Override PartName="/ppt/tags/tag381.xml" ContentType="application/vnd.openxmlformats-officedocument.presentationml.tags+xml"/>
  <Override PartName="/ppt/notesSlides/notesSlide49.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notesSlides/notesSlide50.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notesSlides/notesSlide51.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notesSlides/notesSlide52.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notesSlides/notesSlide53.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notesSlides/notesSlide54.xml" ContentType="application/vnd.openxmlformats-officedocument.presentationml.notesSlide+xml"/>
  <Override PartName="/ppt/tags/tag392.xml" ContentType="application/vnd.openxmlformats-officedocument.presentationml.tags+xml"/>
  <Override PartName="/ppt/notesSlides/notesSlide55.xml" ContentType="application/vnd.openxmlformats-officedocument.presentationml.notesSlide+xml"/>
  <Override PartName="/ppt/tags/tag393.xml" ContentType="application/vnd.openxmlformats-officedocument.presentationml.tags+xml"/>
  <Override PartName="/ppt/notesSlides/notesSlide56.xml" ContentType="application/vnd.openxmlformats-officedocument.presentationml.notesSlide+xml"/>
  <Override PartName="/ppt/tags/tag394.xml" ContentType="application/vnd.openxmlformats-officedocument.presentationml.tags+xml"/>
  <Override PartName="/ppt/tags/tag395.xml" ContentType="application/vnd.openxmlformats-officedocument.presentationml.tags+xml"/>
  <Override PartName="/ppt/notesSlides/notesSlide57.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notesSlides/notesSlide58.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notesSlides/notesSlide59.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notesSlides/notesSlide60.xml" ContentType="application/vnd.openxmlformats-officedocument.presentationml.notesSlide+xml"/>
  <Override PartName="/ppt/tags/tag402.xml" ContentType="application/vnd.openxmlformats-officedocument.presentationml.tags+xml"/>
  <Override PartName="/ppt/notesSlides/notesSlide61.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notesSlides/notesSlide62.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notesSlides/notesSlide63.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notesSlides/notesSlide64.xml" ContentType="application/vnd.openxmlformats-officedocument.presentationml.notesSlide+xml"/>
  <Override PartName="/ppt/tags/tag409.xml" ContentType="application/vnd.openxmlformats-officedocument.presentationml.tags+xml"/>
  <Override PartName="/ppt/notesSlides/notesSlide65.xml" ContentType="application/vnd.openxmlformats-officedocument.presentationml.notesSlide+xml"/>
  <Override PartName="/ppt/tags/tag410.xml" ContentType="application/vnd.openxmlformats-officedocument.presentationml.tags+xml"/>
  <Override PartName="/ppt/notesSlides/notesSlide66.xml" ContentType="application/vnd.openxmlformats-officedocument.presentationml.notesSlide+xml"/>
  <Override PartName="/ppt/tags/tag411.xml" ContentType="application/vnd.openxmlformats-officedocument.presentationml.tags+xml"/>
  <Override PartName="/ppt/notesSlides/notesSlide67.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68.xml" ContentType="application/vnd.openxmlformats-officedocument.presentationml.notesSlide+xml"/>
  <Override PartName="/ppt/tags/tag415.xml" ContentType="application/vnd.openxmlformats-officedocument.presentationml.tags+xml"/>
  <Override PartName="/ppt/notesSlides/notesSlide69.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notesSlides/notesSlide70.xml" ContentType="application/vnd.openxmlformats-officedocument.presentationml.notesSlide+xml"/>
  <Override PartName="/ppt/tags/tag419.xml" ContentType="application/vnd.openxmlformats-officedocument.presentationml.tags+xml"/>
  <Override PartName="/ppt/tags/tag420.xml" ContentType="application/vnd.openxmlformats-officedocument.presentationml.tags+xml"/>
  <Override PartName="/ppt/notesSlides/notesSlide71.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notesSlides/notesSlide72.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73.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notesSlides/notesSlide74.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notesSlides/notesSlide75.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76.xml" ContentType="application/vnd.openxmlformats-officedocument.presentationml.notesSlide+xml"/>
  <Override PartName="/ppt/tags/tag433.xml" ContentType="application/vnd.openxmlformats-officedocument.presentationml.tags+xml"/>
  <Override PartName="/ppt/tags/tag434.xml" ContentType="application/vnd.openxmlformats-officedocument.presentationml.tags+xml"/>
  <Override PartName="/ppt/notesSlides/notesSlide77.xml" ContentType="application/vnd.openxmlformats-officedocument.presentationml.notesSlide+xml"/>
  <Override PartName="/ppt/tags/tag435.xml" ContentType="application/vnd.openxmlformats-officedocument.presentationml.tags+xml"/>
  <Override PartName="/ppt/notesSlides/notesSlide78.xml" ContentType="application/vnd.openxmlformats-officedocument.presentationml.notesSlide+xml"/>
  <Override PartName="/ppt/tags/tag436.xml" ContentType="application/vnd.openxmlformats-officedocument.presentationml.tags+xml"/>
  <Override PartName="/ppt/tags/tag437.xml" ContentType="application/vnd.openxmlformats-officedocument.presentationml.tags+xml"/>
  <Override PartName="/ppt/notesSlides/notesSlide79.xml" ContentType="application/vnd.openxmlformats-officedocument.presentationml.notesSlide+xml"/>
  <Override PartName="/ppt/tags/tag438.xml" ContentType="application/vnd.openxmlformats-officedocument.presentationml.tags+xml"/>
  <Override PartName="/ppt/tags/tag439.xml" ContentType="application/vnd.openxmlformats-officedocument.presentationml.tags+xml"/>
  <Override PartName="/ppt/notesSlides/notesSlide80.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notesSlides/notesSlide81.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389" r:id="rId61"/>
    <p:sldMasterId id="2147485413" r:id="rId62"/>
  </p:sldMasterIdLst>
  <p:notesMasterIdLst>
    <p:notesMasterId r:id="rId145"/>
  </p:notesMasterIdLst>
  <p:handoutMasterIdLst>
    <p:handoutMasterId r:id="rId146"/>
  </p:handoutMasterIdLst>
  <p:sldIdLst>
    <p:sldId id="847" r:id="rId63"/>
    <p:sldId id="924" r:id="rId64"/>
    <p:sldId id="1010" r:id="rId65"/>
    <p:sldId id="1011" r:id="rId66"/>
    <p:sldId id="1012" r:id="rId67"/>
    <p:sldId id="968" r:id="rId68"/>
    <p:sldId id="896" r:id="rId69"/>
    <p:sldId id="997" r:id="rId70"/>
    <p:sldId id="969" r:id="rId71"/>
    <p:sldId id="898" r:id="rId72"/>
    <p:sldId id="1025" r:id="rId73"/>
    <p:sldId id="973" r:id="rId74"/>
    <p:sldId id="912" r:id="rId75"/>
    <p:sldId id="915" r:id="rId76"/>
    <p:sldId id="1029" r:id="rId77"/>
    <p:sldId id="1030" r:id="rId78"/>
    <p:sldId id="1027" r:id="rId79"/>
    <p:sldId id="903" r:id="rId80"/>
    <p:sldId id="904" r:id="rId81"/>
    <p:sldId id="914" r:id="rId82"/>
    <p:sldId id="714" r:id="rId83"/>
    <p:sldId id="983" r:id="rId84"/>
    <p:sldId id="941" r:id="rId85"/>
    <p:sldId id="990" r:id="rId86"/>
    <p:sldId id="982" r:id="rId87"/>
    <p:sldId id="1000" r:id="rId88"/>
    <p:sldId id="1021" r:id="rId89"/>
    <p:sldId id="951" r:id="rId90"/>
    <p:sldId id="952" r:id="rId91"/>
    <p:sldId id="918" r:id="rId92"/>
    <p:sldId id="1022" r:id="rId93"/>
    <p:sldId id="1023" r:id="rId94"/>
    <p:sldId id="1024" r:id="rId95"/>
    <p:sldId id="906" r:id="rId96"/>
    <p:sldId id="801" r:id="rId97"/>
    <p:sldId id="1031" r:id="rId98"/>
    <p:sldId id="1032" r:id="rId99"/>
    <p:sldId id="1016" r:id="rId100"/>
    <p:sldId id="1026" r:id="rId101"/>
    <p:sldId id="1028" r:id="rId102"/>
    <p:sldId id="1015" r:id="rId103"/>
    <p:sldId id="916" r:id="rId104"/>
    <p:sldId id="799" r:id="rId105"/>
    <p:sldId id="945" r:id="rId106"/>
    <p:sldId id="909" r:id="rId107"/>
    <p:sldId id="907" r:id="rId108"/>
    <p:sldId id="910" r:id="rId109"/>
    <p:sldId id="1001" r:id="rId110"/>
    <p:sldId id="1002" r:id="rId111"/>
    <p:sldId id="1033" r:id="rId112"/>
    <p:sldId id="1034" r:id="rId113"/>
    <p:sldId id="1035" r:id="rId114"/>
    <p:sldId id="911" r:id="rId115"/>
    <p:sldId id="943" r:id="rId116"/>
    <p:sldId id="1046" r:id="rId117"/>
    <p:sldId id="1047" r:id="rId118"/>
    <p:sldId id="1048" r:id="rId119"/>
    <p:sldId id="962" r:id="rId120"/>
    <p:sldId id="961" r:id="rId121"/>
    <p:sldId id="963" r:id="rId122"/>
    <p:sldId id="964" r:id="rId123"/>
    <p:sldId id="1020" r:id="rId124"/>
    <p:sldId id="919" r:id="rId125"/>
    <p:sldId id="869" r:id="rId126"/>
    <p:sldId id="1037" r:id="rId127"/>
    <p:sldId id="1039" r:id="rId128"/>
    <p:sldId id="1040" r:id="rId129"/>
    <p:sldId id="1041" r:id="rId130"/>
    <p:sldId id="1042" r:id="rId131"/>
    <p:sldId id="920" r:id="rId132"/>
    <p:sldId id="976" r:id="rId133"/>
    <p:sldId id="958" r:id="rId134"/>
    <p:sldId id="1043" r:id="rId135"/>
    <p:sldId id="970" r:id="rId136"/>
    <p:sldId id="1017" r:id="rId137"/>
    <p:sldId id="955" r:id="rId138"/>
    <p:sldId id="1019" r:id="rId139"/>
    <p:sldId id="1044" r:id="rId140"/>
    <p:sldId id="972" r:id="rId141"/>
    <p:sldId id="965" r:id="rId142"/>
    <p:sldId id="977" r:id="rId143"/>
    <p:sldId id="1049" r:id="rId144"/>
  </p:sldIdLst>
  <p:sldSz cx="12198350" cy="6858000"/>
  <p:notesSz cx="6797675" cy="9874250"/>
  <p:custDataLst>
    <p:custData r:id="rId5"/>
    <p:tags r:id="rId147"/>
  </p:custDataLst>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05A64"/>
    <a:srgbClr val="D7D7CD"/>
    <a:srgbClr val="879BAA"/>
    <a:srgbClr val="BECDD7"/>
    <a:srgbClr val="FFB900"/>
    <a:srgbClr val="AF235F"/>
    <a:srgbClr val="55A0B9"/>
    <a:srgbClr val="AAB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5" autoAdjust="0"/>
    <p:restoredTop sz="95689" autoAdjust="0"/>
  </p:normalViewPr>
  <p:slideViewPr>
    <p:cSldViewPr snapToGrid="0">
      <p:cViewPr varScale="1">
        <p:scale>
          <a:sx n="77" d="100"/>
          <a:sy n="77" d="100"/>
        </p:scale>
        <p:origin x="-82" y="-480"/>
      </p:cViewPr>
      <p:guideLst>
        <p:guide orient="horz" pos="618"/>
        <p:guide orient="horz" pos="890"/>
        <p:guide orient="horz" pos="2341"/>
        <p:guide orient="horz" pos="2432"/>
        <p:guide orient="horz" pos="3884"/>
        <p:guide orient="horz"/>
        <p:guide pos="213"/>
        <p:guide pos="395"/>
        <p:guide pos="2663"/>
        <p:guide pos="2753"/>
        <p:guide pos="3842"/>
        <p:guide pos="3933"/>
        <p:guide pos="5566"/>
        <p:guide pos="7380"/>
      </p:guideLst>
    </p:cSldViewPr>
  </p:slideViewPr>
  <p:outlineViewPr>
    <p:cViewPr>
      <p:scale>
        <a:sx n="33" d="100"/>
        <a:sy n="33" d="100"/>
      </p:scale>
      <p:origin x="0" y="4675"/>
    </p:cViewPr>
  </p:outlineViewPr>
  <p:notesTextViewPr>
    <p:cViewPr>
      <p:scale>
        <a:sx n="66" d="100"/>
        <a:sy n="66" d="100"/>
      </p:scale>
      <p:origin x="0" y="0"/>
    </p:cViewPr>
  </p:notesTextViewPr>
  <p:sorterViewPr>
    <p:cViewPr>
      <p:scale>
        <a:sx n="66" d="100"/>
        <a:sy n="66" d="100"/>
      </p:scale>
      <p:origin x="0" y="0"/>
    </p:cViewPr>
  </p:sorterViewPr>
  <p:notesViewPr>
    <p:cSldViewPr snapToGrid="0">
      <p:cViewPr>
        <p:scale>
          <a:sx n="125" d="100"/>
          <a:sy n="125" d="100"/>
        </p:scale>
        <p:origin x="-2082" y="2388"/>
      </p:cViewPr>
      <p:guideLst>
        <p:guide orient="horz" pos="3110"/>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55.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1.xml"/><Relationship Id="rId68" Type="http://schemas.openxmlformats.org/officeDocument/2006/relationships/slide" Target="slides/slide6.xml"/><Relationship Id="rId84" Type="http://schemas.openxmlformats.org/officeDocument/2006/relationships/slide" Target="slides/slide22.xml"/><Relationship Id="rId89" Type="http://schemas.openxmlformats.org/officeDocument/2006/relationships/slide" Target="slides/slide27.xml"/><Relationship Id="rId112" Type="http://schemas.openxmlformats.org/officeDocument/2006/relationships/slide" Target="slides/slide50.xml"/><Relationship Id="rId133" Type="http://schemas.openxmlformats.org/officeDocument/2006/relationships/slide" Target="slides/slide71.xml"/><Relationship Id="rId138" Type="http://schemas.openxmlformats.org/officeDocument/2006/relationships/slide" Target="slides/slide76.xml"/><Relationship Id="rId16" Type="http://schemas.openxmlformats.org/officeDocument/2006/relationships/customXml" Target="../customXml/item16.xml"/><Relationship Id="rId107" Type="http://schemas.openxmlformats.org/officeDocument/2006/relationships/slide" Target="slides/slide45.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12.xml"/><Relationship Id="rId79" Type="http://schemas.openxmlformats.org/officeDocument/2006/relationships/slide" Target="slides/slide17.xml"/><Relationship Id="rId102" Type="http://schemas.openxmlformats.org/officeDocument/2006/relationships/slide" Target="slides/slide40.xml"/><Relationship Id="rId123" Type="http://schemas.openxmlformats.org/officeDocument/2006/relationships/slide" Target="slides/slide61.xml"/><Relationship Id="rId128" Type="http://schemas.openxmlformats.org/officeDocument/2006/relationships/slide" Target="slides/slide66.xml"/><Relationship Id="rId144" Type="http://schemas.openxmlformats.org/officeDocument/2006/relationships/slide" Target="slides/slide82.xml"/><Relationship Id="rId149"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28.xml"/><Relationship Id="rId95" Type="http://schemas.openxmlformats.org/officeDocument/2006/relationships/slide" Target="slides/slide3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2.xml"/><Relationship Id="rId69" Type="http://schemas.openxmlformats.org/officeDocument/2006/relationships/slide" Target="slides/slide7.xml"/><Relationship Id="rId113" Type="http://schemas.openxmlformats.org/officeDocument/2006/relationships/slide" Target="slides/slide51.xml"/><Relationship Id="rId118" Type="http://schemas.openxmlformats.org/officeDocument/2006/relationships/slide" Target="slides/slide56.xml"/><Relationship Id="rId134" Type="http://schemas.openxmlformats.org/officeDocument/2006/relationships/slide" Target="slides/slide72.xml"/><Relationship Id="rId139" Type="http://schemas.openxmlformats.org/officeDocument/2006/relationships/slide" Target="slides/slide77.xml"/><Relationship Id="rId80" Type="http://schemas.openxmlformats.org/officeDocument/2006/relationships/slide" Target="slides/slide18.xml"/><Relationship Id="rId85" Type="http://schemas.openxmlformats.org/officeDocument/2006/relationships/slide" Target="slides/slide23.xml"/><Relationship Id="rId150" Type="http://schemas.openxmlformats.org/officeDocument/2006/relationships/theme" Target="theme/theme1.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5.xml"/><Relationship Id="rId103" Type="http://schemas.openxmlformats.org/officeDocument/2006/relationships/slide" Target="slides/slide41.xml"/><Relationship Id="rId108" Type="http://schemas.openxmlformats.org/officeDocument/2006/relationships/slide" Target="slides/slide46.xml"/><Relationship Id="rId116" Type="http://schemas.openxmlformats.org/officeDocument/2006/relationships/slide" Target="slides/slide54.xml"/><Relationship Id="rId124" Type="http://schemas.openxmlformats.org/officeDocument/2006/relationships/slide" Target="slides/slide62.xml"/><Relationship Id="rId129" Type="http://schemas.openxmlformats.org/officeDocument/2006/relationships/slide" Target="slides/slide67.xml"/><Relationship Id="rId137" Type="http://schemas.openxmlformats.org/officeDocument/2006/relationships/slide" Target="slides/slide75.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Master" Target="slideMasters/slideMaster2.xml"/><Relationship Id="rId70" Type="http://schemas.openxmlformats.org/officeDocument/2006/relationships/slide" Target="slides/slide8.xml"/><Relationship Id="rId75" Type="http://schemas.openxmlformats.org/officeDocument/2006/relationships/slide" Target="slides/slide13.xml"/><Relationship Id="rId83" Type="http://schemas.openxmlformats.org/officeDocument/2006/relationships/slide" Target="slides/slide21.xml"/><Relationship Id="rId88" Type="http://schemas.openxmlformats.org/officeDocument/2006/relationships/slide" Target="slides/slide26.xml"/><Relationship Id="rId91" Type="http://schemas.openxmlformats.org/officeDocument/2006/relationships/slide" Target="slides/slide29.xml"/><Relationship Id="rId96" Type="http://schemas.openxmlformats.org/officeDocument/2006/relationships/slide" Target="slides/slide34.xml"/><Relationship Id="rId111" Type="http://schemas.openxmlformats.org/officeDocument/2006/relationships/slide" Target="slides/slide49.xml"/><Relationship Id="rId132" Type="http://schemas.openxmlformats.org/officeDocument/2006/relationships/slide" Target="slides/slide70.xml"/><Relationship Id="rId140" Type="http://schemas.openxmlformats.org/officeDocument/2006/relationships/slide" Target="slides/slide78.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44.xml"/><Relationship Id="rId114" Type="http://schemas.openxmlformats.org/officeDocument/2006/relationships/slide" Target="slides/slide52.xml"/><Relationship Id="rId119" Type="http://schemas.openxmlformats.org/officeDocument/2006/relationships/slide" Target="slides/slide57.xml"/><Relationship Id="rId127" Type="http://schemas.openxmlformats.org/officeDocument/2006/relationships/slide" Target="slides/slide65.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 Target="slides/slide3.xml"/><Relationship Id="rId73" Type="http://schemas.openxmlformats.org/officeDocument/2006/relationships/slide" Target="slides/slide11.xml"/><Relationship Id="rId78" Type="http://schemas.openxmlformats.org/officeDocument/2006/relationships/slide" Target="slides/slide16.xml"/><Relationship Id="rId81" Type="http://schemas.openxmlformats.org/officeDocument/2006/relationships/slide" Target="slides/slide19.xml"/><Relationship Id="rId86" Type="http://schemas.openxmlformats.org/officeDocument/2006/relationships/slide" Target="slides/slide24.xml"/><Relationship Id="rId94" Type="http://schemas.openxmlformats.org/officeDocument/2006/relationships/slide" Target="slides/slide32.xml"/><Relationship Id="rId99" Type="http://schemas.openxmlformats.org/officeDocument/2006/relationships/slide" Target="slides/slide37.xml"/><Relationship Id="rId101" Type="http://schemas.openxmlformats.org/officeDocument/2006/relationships/slide" Target="slides/slide39.xml"/><Relationship Id="rId122" Type="http://schemas.openxmlformats.org/officeDocument/2006/relationships/slide" Target="slides/slide60.xml"/><Relationship Id="rId130" Type="http://schemas.openxmlformats.org/officeDocument/2006/relationships/slide" Target="slides/slide68.xml"/><Relationship Id="rId135" Type="http://schemas.openxmlformats.org/officeDocument/2006/relationships/slide" Target="slides/slide73.xml"/><Relationship Id="rId143" Type="http://schemas.openxmlformats.org/officeDocument/2006/relationships/slide" Target="slides/slide81.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7.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4.xml"/><Relationship Id="rId97" Type="http://schemas.openxmlformats.org/officeDocument/2006/relationships/slide" Target="slides/slide35.xml"/><Relationship Id="rId104" Type="http://schemas.openxmlformats.org/officeDocument/2006/relationships/slide" Target="slides/slide42.xml"/><Relationship Id="rId120" Type="http://schemas.openxmlformats.org/officeDocument/2006/relationships/slide" Target="slides/slide58.xml"/><Relationship Id="rId125" Type="http://schemas.openxmlformats.org/officeDocument/2006/relationships/slide" Target="slides/slide63.xml"/><Relationship Id="rId141" Type="http://schemas.openxmlformats.org/officeDocument/2006/relationships/slide" Target="slides/slide79.xml"/><Relationship Id="rId146"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9.xml"/><Relationship Id="rId92" Type="http://schemas.openxmlformats.org/officeDocument/2006/relationships/slide" Target="slides/slide3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4.xml"/><Relationship Id="rId87" Type="http://schemas.openxmlformats.org/officeDocument/2006/relationships/slide" Target="slides/slide25.xml"/><Relationship Id="rId110" Type="http://schemas.openxmlformats.org/officeDocument/2006/relationships/slide" Target="slides/slide48.xml"/><Relationship Id="rId115" Type="http://schemas.openxmlformats.org/officeDocument/2006/relationships/slide" Target="slides/slide53.xml"/><Relationship Id="rId131" Type="http://schemas.openxmlformats.org/officeDocument/2006/relationships/slide" Target="slides/slide69.xml"/><Relationship Id="rId136" Type="http://schemas.openxmlformats.org/officeDocument/2006/relationships/slide" Target="slides/slide74.xml"/><Relationship Id="rId61" Type="http://schemas.openxmlformats.org/officeDocument/2006/relationships/slideMaster" Target="slideMasters/slideMaster1.xml"/><Relationship Id="rId82" Type="http://schemas.openxmlformats.org/officeDocument/2006/relationships/slide" Target="slides/slide2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5.xml"/><Relationship Id="rId100" Type="http://schemas.openxmlformats.org/officeDocument/2006/relationships/slide" Target="slides/slide38.xml"/><Relationship Id="rId105" Type="http://schemas.openxmlformats.org/officeDocument/2006/relationships/slide" Target="slides/slide43.xml"/><Relationship Id="rId126" Type="http://schemas.openxmlformats.org/officeDocument/2006/relationships/slide" Target="slides/slide64.xml"/><Relationship Id="rId147" Type="http://schemas.openxmlformats.org/officeDocument/2006/relationships/tags" Target="tags/tag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0.xml"/><Relationship Id="rId93" Type="http://schemas.openxmlformats.org/officeDocument/2006/relationships/slide" Target="slides/slide31.xml"/><Relationship Id="rId98" Type="http://schemas.openxmlformats.org/officeDocument/2006/relationships/slide" Target="slides/slide36.xml"/><Relationship Id="rId121" Type="http://schemas.openxmlformats.org/officeDocument/2006/relationships/slide" Target="slides/slide59.xml"/><Relationship Id="rId142" Type="http://schemas.openxmlformats.org/officeDocument/2006/relationships/slide" Target="slides/slide80.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bin"/></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6.emf"/></Relationships>
</file>

<file path=ppt/drawings/_rels/vmlDrawing82.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5" name="Rectangle 5"/>
          <p:cNvSpPr>
            <a:spLocks noGrp="1" noChangeArrowheads="1"/>
          </p:cNvSpPr>
          <p:nvPr>
            <p:ph type="sldNum" sz="quarter" idx="3"/>
          </p:nvPr>
        </p:nvSpPr>
        <p:spPr bwMode="auto">
          <a:xfrm>
            <a:off x="3486581" y="9194722"/>
            <a:ext cx="2589150" cy="67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52" tIns="47076" rIns="94152" bIns="47076" numCol="1" anchor="ctr" anchorCtr="0" compatLnSpc="1">
            <a:prstTxWarp prst="textNoShape">
              <a:avLst/>
            </a:prstTxWarp>
          </a:bodyPr>
          <a:lstStyle>
            <a:lvl1pPr algn="r" defTabSz="941531">
              <a:spcBef>
                <a:spcPct val="0"/>
              </a:spcBef>
              <a:buClrTx/>
              <a:buFontTx/>
              <a:buNone/>
              <a:defRPr sz="1300">
                <a:latin typeface="Arial" pitchFamily="34" charset="0"/>
                <a:cs typeface="+mn-cs"/>
              </a:defRPr>
            </a:lvl1pPr>
          </a:lstStyle>
          <a:p>
            <a:pPr>
              <a:defRPr/>
            </a:pPr>
            <a:fld id="{F922EBC9-666D-41A7-B584-086056466CE7}" type="slidenum">
              <a:rPr lang="de-DE" altLang="en-US"/>
              <a:pPr>
                <a:defRPr/>
              </a:pPr>
              <a:t>‹Nr.›</a:t>
            </a:fld>
            <a:endParaRPr lang="de-DE" altLang="en-US"/>
          </a:p>
        </p:txBody>
      </p:sp>
    </p:spTree>
    <p:extLst>
      <p:ext uri="{BB962C8B-B14F-4D97-AF65-F5344CB8AC3E}">
        <p14:creationId xmlns:p14="http://schemas.microsoft.com/office/powerpoint/2010/main" val="393137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279.xm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4"/>
          <p:cNvSpPr>
            <a:spLocks noGrp="1" noRot="1" noChangeAspect="1" noChangeArrowheads="1" noTextEdit="1"/>
          </p:cNvSpPr>
          <p:nvPr>
            <p:ph type="sldImg" idx="2"/>
          </p:nvPr>
        </p:nvSpPr>
        <p:spPr bwMode="auto">
          <a:xfrm>
            <a:off x="-238125" y="182563"/>
            <a:ext cx="7291388" cy="4098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2467" name="Line 11"/>
          <p:cNvSpPr>
            <a:spLocks noChangeShapeType="1"/>
          </p:cNvSpPr>
          <p:nvPr/>
        </p:nvSpPr>
        <p:spPr bwMode="auto">
          <a:xfrm>
            <a:off x="531070" y="9395376"/>
            <a:ext cx="584637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43684" dir="2700000" algn="ctr" rotWithShape="0">
                    <a:schemeClr val="bg2"/>
                  </a:outerShdw>
                </a:effectLst>
              </a14:hiddenEffects>
            </a:ext>
          </a:extLst>
        </p:spPr>
        <p:txBody>
          <a:bodyPr wrap="none" lIns="90087" tIns="45043" rIns="90087" bIns="45043" anchor="ctr">
            <a:noAutofit/>
          </a:bodyPr>
          <a:lstStyle/>
          <a:p>
            <a:endParaRPr lang="de-DE" dirty="0"/>
          </a:p>
        </p:txBody>
      </p:sp>
      <p:sp>
        <p:nvSpPr>
          <p:cNvPr id="4110" name="Rectangle 14"/>
          <p:cNvSpPr>
            <a:spLocks noChangeArrowheads="1"/>
          </p:cNvSpPr>
          <p:nvPr/>
        </p:nvSpPr>
        <p:spPr bwMode="auto">
          <a:xfrm>
            <a:off x="3040175" y="9540387"/>
            <a:ext cx="786566" cy="22969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43684" dir="2700000" algn="ctr" rotWithShape="0">
                    <a:schemeClr val="bg2"/>
                  </a:outerShdw>
                </a:effectLst>
              </a14:hiddenEffects>
            </a:ext>
          </a:extLst>
        </p:spPr>
        <p:txBody>
          <a:bodyPr wrap="none" lIns="93187" tIns="45777" rIns="93187" bIns="45777">
            <a:spAutoFit/>
          </a:bodyPr>
          <a:lstStyle>
            <a:lvl1pPr defTabSz="796925" eaLnBrk="0" hangingPunct="0">
              <a:defRPr sz="800">
                <a:solidFill>
                  <a:schemeClr val="tx1"/>
                </a:solidFill>
                <a:latin typeface="Arial" charset="0"/>
                <a:cs typeface="Arial" charset="0"/>
              </a:defRPr>
            </a:lvl1pPr>
            <a:lvl2pPr marL="742950" indent="-285750" defTabSz="796925" eaLnBrk="0" hangingPunct="0">
              <a:defRPr sz="800">
                <a:solidFill>
                  <a:schemeClr val="tx1"/>
                </a:solidFill>
                <a:latin typeface="Arial" charset="0"/>
                <a:cs typeface="Arial" charset="0"/>
              </a:defRPr>
            </a:lvl2pPr>
            <a:lvl3pPr marL="1143000" indent="-228600" defTabSz="796925" eaLnBrk="0" hangingPunct="0">
              <a:defRPr sz="800">
                <a:solidFill>
                  <a:schemeClr val="tx1"/>
                </a:solidFill>
                <a:latin typeface="Arial" charset="0"/>
                <a:cs typeface="Arial" charset="0"/>
              </a:defRPr>
            </a:lvl3pPr>
            <a:lvl4pPr marL="1600200" indent="-228600" defTabSz="796925" eaLnBrk="0" hangingPunct="0">
              <a:defRPr sz="800">
                <a:solidFill>
                  <a:schemeClr val="tx1"/>
                </a:solidFill>
                <a:latin typeface="Arial" charset="0"/>
                <a:cs typeface="Arial" charset="0"/>
              </a:defRPr>
            </a:lvl4pPr>
            <a:lvl5pPr marL="2057400" indent="-228600" defTabSz="796925" eaLnBrk="0" hangingPunct="0">
              <a:defRPr sz="800">
                <a:solidFill>
                  <a:schemeClr val="tx1"/>
                </a:solidFill>
                <a:latin typeface="Arial" charset="0"/>
                <a:cs typeface="Arial" charset="0"/>
              </a:defRPr>
            </a:lvl5pPr>
            <a:lvl6pPr marL="2514600" indent="-228600" defTabSz="796925" eaLnBrk="0" fontAlgn="base" hangingPunct="0">
              <a:spcBef>
                <a:spcPct val="0"/>
              </a:spcBef>
              <a:spcAft>
                <a:spcPct val="0"/>
              </a:spcAft>
              <a:defRPr sz="800">
                <a:solidFill>
                  <a:schemeClr val="tx1"/>
                </a:solidFill>
                <a:latin typeface="Arial" charset="0"/>
                <a:cs typeface="Arial" charset="0"/>
              </a:defRPr>
            </a:lvl6pPr>
            <a:lvl7pPr marL="2971800" indent="-228600" defTabSz="796925" eaLnBrk="0" fontAlgn="base" hangingPunct="0">
              <a:spcBef>
                <a:spcPct val="0"/>
              </a:spcBef>
              <a:spcAft>
                <a:spcPct val="0"/>
              </a:spcAft>
              <a:defRPr sz="800">
                <a:solidFill>
                  <a:schemeClr val="tx1"/>
                </a:solidFill>
                <a:latin typeface="Arial" charset="0"/>
                <a:cs typeface="Arial" charset="0"/>
              </a:defRPr>
            </a:lvl7pPr>
            <a:lvl8pPr marL="3429000" indent="-228600" defTabSz="796925" eaLnBrk="0" fontAlgn="base" hangingPunct="0">
              <a:spcBef>
                <a:spcPct val="0"/>
              </a:spcBef>
              <a:spcAft>
                <a:spcPct val="0"/>
              </a:spcAft>
              <a:defRPr sz="800">
                <a:solidFill>
                  <a:schemeClr val="tx1"/>
                </a:solidFill>
                <a:latin typeface="Arial" charset="0"/>
                <a:cs typeface="Arial" charset="0"/>
              </a:defRPr>
            </a:lvl8pPr>
            <a:lvl9pPr marL="3886200" indent="-228600" defTabSz="796925" eaLnBrk="0" fontAlgn="base" hangingPunct="0">
              <a:spcBef>
                <a:spcPct val="0"/>
              </a:spcBef>
              <a:spcAft>
                <a:spcPct val="0"/>
              </a:spcAft>
              <a:defRPr sz="800">
                <a:solidFill>
                  <a:schemeClr val="tx1"/>
                </a:solidFill>
                <a:latin typeface="Arial" charset="0"/>
                <a:cs typeface="Arial" charset="0"/>
              </a:defRPr>
            </a:lvl9pPr>
          </a:lstStyle>
          <a:p>
            <a:pPr>
              <a:lnSpc>
                <a:spcPct val="90000"/>
              </a:lnSpc>
              <a:defRPr/>
            </a:pPr>
            <a:r>
              <a:rPr lang="de-DE" altLang="en-US" sz="1000" dirty="0" smtClean="0"/>
              <a:t>Seite </a:t>
            </a:r>
            <a:fld id="{5E408E54-6EEA-4F40-857A-DED9A5EAF5C2}" type="slidenum">
              <a:rPr lang="de-DE" altLang="en-US" sz="1000" smtClean="0"/>
              <a:pPr>
                <a:lnSpc>
                  <a:spcPct val="90000"/>
                </a:lnSpc>
                <a:defRPr/>
              </a:pPr>
              <a:t>‹Nr.›</a:t>
            </a:fld>
            <a:endParaRPr lang="de-DE" altLang="en-US" sz="1000" dirty="0" smtClean="0"/>
          </a:p>
        </p:txBody>
      </p:sp>
      <p:sp>
        <p:nvSpPr>
          <p:cNvPr id="53254" name="cdtText Box 133 Id2450442"/>
          <p:cNvSpPr txBox="1">
            <a:spLocks noChangeArrowheads="1"/>
          </p:cNvSpPr>
          <p:nvPr>
            <p:custDataLst>
              <p:tags r:id="rId2"/>
            </p:custDataLst>
          </p:nvPr>
        </p:nvSpPr>
        <p:spPr bwMode="auto">
          <a:xfrm>
            <a:off x="511057" y="9444276"/>
            <a:ext cx="5810966" cy="634002"/>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390139" bIns="322752" anchor="b"/>
          <a:lstStyle>
            <a:lvl1pPr eaLnBrk="0" hangingPunct="0">
              <a:defRPr sz="800">
                <a:solidFill>
                  <a:schemeClr val="tx1"/>
                </a:solidFill>
                <a:latin typeface="Arial" pitchFamily="34" charset="0"/>
              </a:defRPr>
            </a:lvl1pPr>
            <a:lvl2pPr marL="742950" indent="-285750" eaLnBrk="0" hangingPunct="0">
              <a:defRPr sz="800">
                <a:solidFill>
                  <a:schemeClr val="tx1"/>
                </a:solidFill>
                <a:latin typeface="Arial" pitchFamily="34" charset="0"/>
              </a:defRPr>
            </a:lvl2pPr>
            <a:lvl3pPr marL="1143000" indent="-228600" eaLnBrk="0" hangingPunct="0">
              <a:defRPr sz="800">
                <a:solidFill>
                  <a:schemeClr val="tx1"/>
                </a:solidFill>
                <a:latin typeface="Arial" pitchFamily="34" charset="0"/>
              </a:defRPr>
            </a:lvl3pPr>
            <a:lvl4pPr marL="1600200" indent="-228600" eaLnBrk="0" hangingPunct="0">
              <a:defRPr sz="800">
                <a:solidFill>
                  <a:schemeClr val="tx1"/>
                </a:solidFill>
                <a:latin typeface="Arial" pitchFamily="34" charset="0"/>
              </a:defRPr>
            </a:lvl4pPr>
            <a:lvl5pPr marL="2057400" indent="-228600" eaLnBrk="0" hangingPunct="0">
              <a:defRPr sz="800">
                <a:solidFill>
                  <a:schemeClr val="tx1"/>
                </a:solidFill>
                <a:latin typeface="Arial" pitchFamily="34" charset="0"/>
              </a:defRPr>
            </a:lvl5pPr>
            <a:lvl6pPr marL="2514600" indent="-228600" eaLnBrk="0" fontAlgn="base" hangingPunct="0">
              <a:spcBef>
                <a:spcPct val="50000"/>
              </a:spcBef>
              <a:spcAft>
                <a:spcPct val="0"/>
              </a:spcAft>
              <a:buClr>
                <a:schemeClr val="accent2"/>
              </a:buClr>
              <a:buFont typeface="Wingdings" pitchFamily="2" charset="2"/>
              <a:defRPr sz="800">
                <a:solidFill>
                  <a:schemeClr val="tx1"/>
                </a:solidFill>
                <a:latin typeface="Arial" pitchFamily="34" charset="0"/>
              </a:defRPr>
            </a:lvl6pPr>
            <a:lvl7pPr marL="2971800" indent="-228600" eaLnBrk="0" fontAlgn="base" hangingPunct="0">
              <a:spcBef>
                <a:spcPct val="50000"/>
              </a:spcBef>
              <a:spcAft>
                <a:spcPct val="0"/>
              </a:spcAft>
              <a:buClr>
                <a:schemeClr val="accent2"/>
              </a:buClr>
              <a:buFont typeface="Wingdings" pitchFamily="2" charset="2"/>
              <a:defRPr sz="800">
                <a:solidFill>
                  <a:schemeClr val="tx1"/>
                </a:solidFill>
                <a:latin typeface="Arial" pitchFamily="34" charset="0"/>
              </a:defRPr>
            </a:lvl7pPr>
            <a:lvl8pPr marL="3429000" indent="-228600" eaLnBrk="0" fontAlgn="base" hangingPunct="0">
              <a:spcBef>
                <a:spcPct val="50000"/>
              </a:spcBef>
              <a:spcAft>
                <a:spcPct val="0"/>
              </a:spcAft>
              <a:buClr>
                <a:schemeClr val="accent2"/>
              </a:buClr>
              <a:buFont typeface="Wingdings" pitchFamily="2" charset="2"/>
              <a:defRPr sz="800">
                <a:solidFill>
                  <a:schemeClr val="tx1"/>
                </a:solidFill>
                <a:latin typeface="Arial" pitchFamily="34" charset="0"/>
              </a:defRPr>
            </a:lvl8pPr>
            <a:lvl9pPr marL="3886200" indent="-228600" eaLnBrk="0" fontAlgn="base" hangingPunct="0">
              <a:spcBef>
                <a:spcPct val="50000"/>
              </a:spcBef>
              <a:spcAft>
                <a:spcPct val="0"/>
              </a:spcAft>
              <a:buClr>
                <a:schemeClr val="accent2"/>
              </a:buClr>
              <a:buFont typeface="Wingdings" pitchFamily="2" charset="2"/>
              <a:defRPr sz="800">
                <a:solidFill>
                  <a:schemeClr val="tx1"/>
                </a:solidFill>
                <a:latin typeface="Arial" pitchFamily="34" charset="0"/>
              </a:defRPr>
            </a:lvl9pPr>
          </a:lstStyle>
          <a:p>
            <a:pPr eaLnBrk="1" hangingPunct="1">
              <a:spcBef>
                <a:spcPct val="50000"/>
              </a:spcBef>
              <a:defRPr/>
            </a:pPr>
            <a:r>
              <a:rPr lang="de-DE" altLang="en-US" sz="1000" dirty="0" smtClean="0">
                <a:cs typeface="+mn-cs"/>
              </a:rPr>
              <a:t>S7-1200 Transition Manual</a:t>
            </a:r>
            <a:r>
              <a:rPr lang="de-DE" altLang="en-US" sz="1200" dirty="0" smtClean="0">
                <a:cs typeface="+mn-cs"/>
              </a:rPr>
              <a:t>  </a:t>
            </a:r>
            <a:r>
              <a:rPr lang="de-DE" altLang="en-US" sz="1200" b="1" dirty="0" smtClean="0">
                <a:cs typeface="+mn-cs"/>
              </a:rPr>
              <a:t>                                                  </a:t>
            </a:r>
            <a:r>
              <a:rPr lang="de-DE" altLang="en-US" sz="1000" noProof="1" smtClean="0">
                <a:cs typeface="+mn-cs"/>
              </a:rPr>
              <a:t>© Siemens AG 2014. All Rights Reserved.</a:t>
            </a:r>
            <a:r>
              <a:rPr lang="de-DE" altLang="en-US" sz="1000" dirty="0" smtClean="0">
                <a:cs typeface="+mn-cs"/>
              </a:rPr>
              <a:t/>
            </a:r>
            <a:br>
              <a:rPr lang="de-DE" altLang="en-US" sz="1000" dirty="0" smtClean="0">
                <a:cs typeface="+mn-cs"/>
              </a:rPr>
            </a:br>
            <a:r>
              <a:rPr lang="de-DE" altLang="en-US" sz="1000" dirty="0" smtClean="0">
                <a:cs typeface="+mn-cs"/>
              </a:rPr>
              <a:t>A5E02486860-AB                                                                                                                       </a:t>
            </a:r>
            <a:r>
              <a:rPr lang="de-DE" altLang="en-US" sz="1000" dirty="0" err="1" smtClean="0">
                <a:cs typeface="+mn-cs"/>
              </a:rPr>
              <a:t>Industry</a:t>
            </a:r>
            <a:r>
              <a:rPr lang="de-DE" altLang="en-US" sz="1000" dirty="0" smtClean="0">
                <a:cs typeface="+mn-cs"/>
              </a:rPr>
              <a:t> </a:t>
            </a:r>
            <a:r>
              <a:rPr lang="de-DE" altLang="en-US" sz="1000" dirty="0" err="1" smtClean="0">
                <a:cs typeface="+mn-cs"/>
              </a:rPr>
              <a:t>Sector</a:t>
            </a:r>
            <a:r>
              <a:rPr lang="de-DE" altLang="en-US" dirty="0" smtClean="0">
                <a:solidFill>
                  <a:srgbClr val="FFFFFF"/>
                </a:solidFill>
                <a:cs typeface="+mn-cs"/>
              </a:rPr>
              <a:t>  </a:t>
            </a:r>
            <a:endParaRPr lang="de-DE" altLang="en-US" noProof="1" smtClean="0">
              <a:solidFill>
                <a:srgbClr val="FFFFFF"/>
              </a:solidFill>
              <a:cs typeface="+mn-cs"/>
            </a:endParaRPr>
          </a:p>
        </p:txBody>
      </p:sp>
    </p:spTree>
    <p:extLst>
      <p:ext uri="{BB962C8B-B14F-4D97-AF65-F5344CB8AC3E}">
        <p14:creationId xmlns:p14="http://schemas.microsoft.com/office/powerpoint/2010/main" val="14691775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FF9900"/>
      </a:buClr>
      <a:buSzPct val="80000"/>
      <a:buFont typeface="Wingdings" pitchFamily="2" charset="2"/>
      <a:tabLst>
        <a:tab pos="1436688" algn="l"/>
      </a:tabLst>
      <a:defRPr sz="1100" kern="1200">
        <a:solidFill>
          <a:schemeClr val="tx1"/>
        </a:solidFill>
        <a:latin typeface="Arial" pitchFamily="34" charset="0"/>
        <a:ea typeface="+mn-ea"/>
        <a:cs typeface="+mn-cs"/>
      </a:defRPr>
    </a:lvl1pPr>
    <a:lvl2pPr marL="90488" indent="-88900" algn="l" rtl="0" eaLnBrk="0" fontAlgn="base" hangingPunct="0">
      <a:spcBef>
        <a:spcPct val="30000"/>
      </a:spcBef>
      <a:spcAft>
        <a:spcPct val="0"/>
      </a:spcAft>
      <a:buClr>
        <a:schemeClr val="accent2"/>
      </a:buClr>
      <a:buFont typeface="Wingdings" pitchFamily="2" charset="2"/>
      <a:buChar char="§"/>
      <a:tabLst>
        <a:tab pos="1436688" algn="l"/>
      </a:tabLst>
      <a:defRPr sz="1100" kern="1200">
        <a:solidFill>
          <a:schemeClr val="tx1"/>
        </a:solidFill>
        <a:latin typeface="Arial" pitchFamily="34" charset="0"/>
        <a:ea typeface="+mn-ea"/>
        <a:cs typeface="+mn-cs"/>
      </a:defRPr>
    </a:lvl2pPr>
    <a:lvl3pPr marL="180975" indent="-88900" algn="l" rtl="0" eaLnBrk="0" fontAlgn="base" hangingPunct="0">
      <a:spcBef>
        <a:spcPct val="30000"/>
      </a:spcBef>
      <a:spcAft>
        <a:spcPct val="0"/>
      </a:spcAft>
      <a:buClr>
        <a:schemeClr val="tx1"/>
      </a:buClr>
      <a:buChar char="-"/>
      <a:tabLst>
        <a:tab pos="1436688" algn="l"/>
      </a:tabLst>
      <a:defRPr sz="1100" kern="1200">
        <a:solidFill>
          <a:schemeClr val="tx1"/>
        </a:solidFill>
        <a:latin typeface="Arial" pitchFamily="34" charset="0"/>
        <a:ea typeface="+mn-ea"/>
        <a:cs typeface="+mn-cs"/>
      </a:defRPr>
    </a:lvl3pPr>
    <a:lvl4pPr marL="269875" indent="-87313" algn="l" rtl="0" eaLnBrk="0" fontAlgn="base" hangingPunct="0">
      <a:spcBef>
        <a:spcPct val="30000"/>
      </a:spcBef>
      <a:spcAft>
        <a:spcPct val="0"/>
      </a:spcAft>
      <a:buClr>
        <a:schemeClr val="tx1"/>
      </a:buClr>
      <a:buChar char="-"/>
      <a:tabLst>
        <a:tab pos="1436688" algn="l"/>
      </a:tabLst>
      <a:defRPr sz="1100" kern="1200">
        <a:solidFill>
          <a:schemeClr val="tx1"/>
        </a:solidFill>
        <a:latin typeface="Arial" pitchFamily="34" charset="0"/>
        <a:ea typeface="+mn-ea"/>
        <a:cs typeface="+mn-cs"/>
      </a:defRPr>
    </a:lvl4pPr>
    <a:lvl5pPr marL="357188" indent="-85725" algn="l" rtl="0" eaLnBrk="0" fontAlgn="base" hangingPunct="0">
      <a:spcBef>
        <a:spcPct val="30000"/>
      </a:spcBef>
      <a:spcAft>
        <a:spcPct val="0"/>
      </a:spcAft>
      <a:buClr>
        <a:schemeClr val="tx1"/>
      </a:buClr>
      <a:buChar char="-"/>
      <a:tabLst>
        <a:tab pos="1436688" algn="l"/>
      </a:tabLst>
      <a:defRPr sz="11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Rot="1" noChangeAspect="1" noChangeArrowheads="1" noTextEdit="1"/>
          </p:cNvSpPr>
          <p:nvPr>
            <p:ph type="sldImg"/>
          </p:nvPr>
        </p:nvSpPr>
        <p:spPr>
          <a:xfrm>
            <a:off x="-238125" y="182563"/>
            <a:ext cx="7291388" cy="4098925"/>
          </a:xfrm>
          <a:ln/>
        </p:spPr>
      </p:sp>
      <p:sp>
        <p:nvSpPr>
          <p:cNvPr id="63491" name="Rectangle 56"/>
          <p:cNvSpPr>
            <a:spLocks noGrp="1" noChangeArrowheads="1"/>
          </p:cNvSpPr>
          <p:nvPr>
            <p:ph type="body" idx="1"/>
          </p:nvPr>
        </p:nvSpPr>
        <p:spPr bwMode="auto">
          <a:xfrm>
            <a:off x="905126" y="4493661"/>
            <a:ext cx="5008975" cy="45307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buSzPct val="140000"/>
            </a:pPr>
            <a:r>
              <a:rPr lang="en-US" sz="900" b="1" i="0" u="none" baseline="0">
                <a:latin typeface="Arial" charset="0"/>
              </a:rPr>
              <a:t>S7-1200 and TIA Portal Software</a:t>
            </a:r>
            <a:endParaRPr lang="en-US" altLang="en-US" sz="900" dirty="0" smtClean="0">
              <a:latin typeface="Arial" charset="0"/>
            </a:endParaRPr>
          </a:p>
          <a:p>
            <a:pPr algn="l" rtl="0" eaLnBrk="1" hangingPunct="1">
              <a:buFont typeface="Wingdings" pitchFamily="2" charset="2"/>
              <a:buChar char="n"/>
            </a:pPr>
            <a:r>
              <a:rPr lang="en-US" sz="900" b="0" i="0" u="none" baseline="0">
                <a:latin typeface="Arial" charset="0"/>
              </a:rPr>
              <a:t> The S7-1200 is the successor to the S7-200 and has been developed for the global market.</a:t>
            </a:r>
          </a:p>
          <a:p>
            <a:pPr algn="l" rtl="0" eaLnBrk="1" hangingPunct="1">
              <a:buFont typeface="Wingdings" pitchFamily="2" charset="2"/>
              <a:buChar char="n"/>
            </a:pPr>
            <a:r>
              <a:rPr lang="en-US" sz="900" b="0" i="0" u="none" baseline="0">
                <a:latin typeface="Arial" charset="0"/>
              </a:rPr>
              <a:t> The SIMATIC S7-200 products have been discontinued since 1/10/2013. They will still be available as new parts for one further year until 1/10/2014. They can then be ordered as spare parts for a further 9 years. Products from the SIMATIC S7-1200 range should be used with the STEP 7 Basic configuration software for new applications.</a:t>
            </a:r>
          </a:p>
          <a:p>
            <a:pPr algn="l" rtl="0" eaLnBrk="1" hangingPunct="1">
              <a:buFont typeface="Wingdings" pitchFamily="2" charset="2"/>
              <a:buChar char="n"/>
            </a:pPr>
            <a:r>
              <a:rPr lang="en-US" sz="900" b="0" i="0" u="none" baseline="0">
                <a:latin typeface="Arial" charset="0"/>
              </a:rPr>
              <a:t> The TIA Portal is used with STEP 7 Basic for programming the S7-1200 (ordered separately from the hardware).</a:t>
            </a:r>
            <a:r>
              <a:rPr lang="en-US" sz="900">
                <a:latin typeface="Arial" charset="0"/>
              </a:rPr>
              <a:t/>
            </a:r>
            <a:br>
              <a:rPr lang="en-US" sz="900">
                <a:latin typeface="Arial" charset="0"/>
              </a:rPr>
            </a:br>
            <a:r>
              <a:rPr lang="en-US" sz="900" b="0" i="0" u="none" baseline="0">
                <a:latin typeface="Arial" charset="0"/>
              </a:rPr>
              <a:t>   -  This includes program editors for the COP (Contact Plan), FUP (Functional Plan) and SCL (Structured Control Language).</a:t>
            </a:r>
          </a:p>
          <a:p>
            <a:pPr algn="l" rtl="0" eaLnBrk="1" hangingPunct="1"/>
            <a:r>
              <a:rPr lang="en-US" sz="900" b="0" i="0" u="none" baseline="0">
                <a:latin typeface="Arial" charset="0"/>
              </a:rPr>
              <a:t>   -  AWL programming (for the instruction list) is not supported.</a:t>
            </a:r>
          </a:p>
          <a:p>
            <a:pPr algn="l" rtl="0" eaLnBrk="1" hangingPunct="1"/>
            <a:r>
              <a:rPr lang="en-US" sz="900" b="0" i="0" u="none" baseline="0">
                <a:latin typeface="Arial" charset="0"/>
              </a:rPr>
              <a:t>   -  It includes WinCC Basic for configuring the HMI Basic Panels.</a:t>
            </a:r>
            <a:r>
              <a:rPr lang="en-US" sz="900">
                <a:latin typeface="Arial" charset="0"/>
              </a:rPr>
              <a:t/>
            </a:r>
            <a:br>
              <a:rPr lang="en-US" sz="900">
                <a:latin typeface="Arial" charset="0"/>
              </a:rPr>
            </a:br>
            <a:r>
              <a:rPr lang="en-US" sz="900" b="0" i="0" u="none" baseline="0">
                <a:latin typeface="Arial" charset="0"/>
              </a:rPr>
              <a:t>   -  No separate USB license stick is required. The software is automatically activated during installation.</a:t>
            </a:r>
          </a:p>
          <a:p>
            <a:pPr algn="l" rtl="0" eaLnBrk="1" hangingPunct="1">
              <a:buFont typeface="Wingdings" pitchFamily="2" charset="2"/>
              <a:buChar char="n"/>
            </a:pPr>
            <a:r>
              <a:rPr lang="en-US" sz="900" b="0" i="0" u="none" baseline="0">
                <a:latin typeface="Arial" charset="0"/>
              </a:rPr>
              <a:t> Windows Explorer and data compression can be used to copy the project directory structure in order to move project files between PCs.</a:t>
            </a:r>
          </a:p>
          <a:p>
            <a:pPr algn="l" rtl="0" eaLnBrk="1" hangingPunct="1"/>
            <a:endParaRPr lang="en-US" altLang="en-US" sz="900" dirty="0" smtClean="0">
              <a:latin typeface="Arial" charset="0"/>
            </a:endParaRPr>
          </a:p>
          <a:p>
            <a:pPr algn="l" rtl="0" eaLnBrk="1" hangingPunct="1"/>
            <a:r>
              <a:rPr lang="en-US" sz="900" b="1" i="0" u="none" baseline="0">
                <a:latin typeface="Arial" charset="0"/>
              </a:rPr>
              <a:t>Approvals for the S7-1200</a:t>
            </a:r>
          </a:p>
          <a:p>
            <a:pPr algn="l" rtl="0" eaLnBrk="1" hangingPunct="1">
              <a:buFont typeface="Wingdings" pitchFamily="2" charset="2"/>
              <a:buChar char="n"/>
            </a:pPr>
            <a:r>
              <a:rPr lang="en-US" sz="900" b="0" i="0" u="none" baseline="0">
                <a:latin typeface="Arial" charset="0"/>
              </a:rPr>
              <a:t> The S7-1200 hardware has received the approvals required for the US and European markets.</a:t>
            </a:r>
          </a:p>
          <a:p>
            <a:pPr algn="l" rtl="0" eaLnBrk="1" hangingPunct="1">
              <a:buFont typeface="Wingdings" pitchFamily="2" charset="2"/>
              <a:buChar char="n"/>
            </a:pPr>
            <a:r>
              <a:rPr lang="en-US" sz="900" b="0" i="0" u="none" baseline="0">
                <a:latin typeface="Arial" charset="0"/>
              </a:rPr>
              <a:t> The S7-1200 has cFMus approval for explosive areas:</a:t>
            </a:r>
          </a:p>
          <a:p>
            <a:pPr algn="l" rtl="0" eaLnBrk="1" hangingPunct="1"/>
            <a:r>
              <a:rPr lang="en-US" sz="900" b="0" i="0" u="none" baseline="0">
                <a:latin typeface="Arial" charset="0"/>
              </a:rPr>
              <a:t>The Factory Mutual Research FM: Approval Standard Class Number 3600 and 3611</a:t>
            </a:r>
            <a:r>
              <a:rPr lang="en-US" sz="900">
                <a:latin typeface="Arial" charset="0"/>
              </a:rPr>
              <a:t/>
            </a:r>
            <a:br>
              <a:rPr lang="en-US" sz="900">
                <a:latin typeface="Arial" charset="0"/>
              </a:rPr>
            </a:br>
            <a:r>
              <a:rPr lang="en-US" sz="900" b="0" i="0" u="none" baseline="0">
                <a:latin typeface="Arial" charset="0"/>
              </a:rPr>
              <a:t>Approved for use in:</a:t>
            </a:r>
            <a:r>
              <a:rPr lang="en-US" sz="900">
                <a:latin typeface="Arial" charset="0"/>
              </a:rPr>
              <a:t/>
            </a:r>
            <a:br>
              <a:rPr lang="en-US" sz="900">
                <a:latin typeface="Arial" charset="0"/>
              </a:rPr>
            </a:br>
            <a:r>
              <a:rPr lang="en-US" sz="900" b="0" i="0" u="none" baseline="0">
                <a:latin typeface="Arial" charset="0"/>
              </a:rPr>
              <a:t>   - Class I, Division 2, Gas Group A, B, C, D, Temperature Class T3C, Ta = 60°C</a:t>
            </a:r>
            <a:r>
              <a:rPr lang="en-US" sz="900">
                <a:latin typeface="Arial" charset="0"/>
              </a:rPr>
              <a:t/>
            </a:r>
            <a:br>
              <a:rPr lang="en-US" sz="900">
                <a:latin typeface="Arial" charset="0"/>
              </a:rPr>
            </a:br>
            <a:r>
              <a:rPr lang="en-US" sz="900" b="0" i="0" u="none" baseline="0">
                <a:latin typeface="Arial" charset="0"/>
              </a:rPr>
              <a:t>   - Class I, Zone 2, IIC, Temperature Class T3 , Ta = 60°C</a:t>
            </a:r>
          </a:p>
          <a:p>
            <a:pPr algn="l" rtl="0" eaLnBrk="1" hangingPunct="1">
              <a:buFont typeface="Wingdings" pitchFamily="2" charset="2"/>
              <a:buChar char="n"/>
            </a:pPr>
            <a:r>
              <a:rPr lang="en-US" sz="900" b="0" i="0" u="none" baseline="0">
                <a:latin typeface="Arial" charset="0"/>
              </a:rPr>
              <a:t> The S7-1200 hardware has the cULus and CE approvals.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dirty="0"/>
          </a:p>
        </p:txBody>
      </p:sp>
    </p:spTree>
    <p:extLst>
      <p:ext uri="{BB962C8B-B14F-4D97-AF65-F5344CB8AC3E}">
        <p14:creationId xmlns:p14="http://schemas.microsoft.com/office/powerpoint/2010/main" val="176547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176547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xfrm>
            <a:off x="3850295" y="9379543"/>
            <a:ext cx="2945862" cy="493176"/>
          </a:xfrm>
          <a:prstGeom prst="rect">
            <a:avLst/>
          </a:prstGeom>
        </p:spPr>
        <p:txBody>
          <a:bodyPr lIns="86018" tIns="43009" rIns="86018" bIns="43009"/>
          <a:lstStyle>
            <a:lvl1pPr defTabSz="888550" eaLnBrk="0" hangingPunct="0">
              <a:defRPr>
                <a:solidFill>
                  <a:schemeClr val="tx1"/>
                </a:solidFill>
                <a:latin typeface="Arial" charset="0"/>
              </a:defRPr>
            </a:lvl1pPr>
            <a:lvl2pPr marL="730254" indent="-280752" defTabSz="888550" eaLnBrk="0" hangingPunct="0">
              <a:defRPr>
                <a:solidFill>
                  <a:schemeClr val="tx1"/>
                </a:solidFill>
                <a:latin typeface="Arial" charset="0"/>
              </a:defRPr>
            </a:lvl2pPr>
            <a:lvl3pPr marL="1123008" indent="-224004" defTabSz="888550" eaLnBrk="0" hangingPunct="0">
              <a:defRPr>
                <a:solidFill>
                  <a:schemeClr val="tx1"/>
                </a:solidFill>
                <a:latin typeface="Arial" charset="0"/>
              </a:defRPr>
            </a:lvl3pPr>
            <a:lvl4pPr marL="1572510" indent="-224004" defTabSz="888550" eaLnBrk="0" hangingPunct="0">
              <a:defRPr>
                <a:solidFill>
                  <a:schemeClr val="tx1"/>
                </a:solidFill>
                <a:latin typeface="Arial" charset="0"/>
              </a:defRPr>
            </a:lvl4pPr>
            <a:lvl5pPr marL="2022011" indent="-224004" defTabSz="888550" eaLnBrk="0" hangingPunct="0">
              <a:defRPr>
                <a:solidFill>
                  <a:schemeClr val="tx1"/>
                </a:solidFill>
                <a:latin typeface="Arial" charset="0"/>
              </a:defRPr>
            </a:lvl5pPr>
            <a:lvl6pPr marL="2452099" indent="-224004" defTabSz="888550" eaLnBrk="0" fontAlgn="base" hangingPunct="0">
              <a:spcBef>
                <a:spcPct val="50000"/>
              </a:spcBef>
              <a:spcAft>
                <a:spcPct val="0"/>
              </a:spcAft>
              <a:buClr>
                <a:schemeClr val="accent1"/>
              </a:buClr>
              <a:buFont typeface="Wingdings" pitchFamily="2" charset="2"/>
              <a:defRPr>
                <a:solidFill>
                  <a:schemeClr val="tx1"/>
                </a:solidFill>
                <a:latin typeface="Arial" charset="0"/>
              </a:defRPr>
            </a:lvl6pPr>
            <a:lvl7pPr marL="2882187" indent="-224004" defTabSz="888550" eaLnBrk="0" fontAlgn="base" hangingPunct="0">
              <a:spcBef>
                <a:spcPct val="50000"/>
              </a:spcBef>
              <a:spcAft>
                <a:spcPct val="0"/>
              </a:spcAft>
              <a:buClr>
                <a:schemeClr val="accent1"/>
              </a:buClr>
              <a:buFont typeface="Wingdings" pitchFamily="2" charset="2"/>
              <a:defRPr>
                <a:solidFill>
                  <a:schemeClr val="tx1"/>
                </a:solidFill>
                <a:latin typeface="Arial" charset="0"/>
              </a:defRPr>
            </a:lvl7pPr>
            <a:lvl8pPr marL="3312275" indent="-224004" defTabSz="888550" eaLnBrk="0" fontAlgn="base" hangingPunct="0">
              <a:spcBef>
                <a:spcPct val="50000"/>
              </a:spcBef>
              <a:spcAft>
                <a:spcPct val="0"/>
              </a:spcAft>
              <a:buClr>
                <a:schemeClr val="accent1"/>
              </a:buClr>
              <a:buFont typeface="Wingdings" pitchFamily="2" charset="2"/>
              <a:defRPr>
                <a:solidFill>
                  <a:schemeClr val="tx1"/>
                </a:solidFill>
                <a:latin typeface="Arial" charset="0"/>
              </a:defRPr>
            </a:lvl8pPr>
            <a:lvl9pPr marL="3742363" indent="-224004" defTabSz="888550" eaLnBrk="0" fontAlgn="base" hangingPunct="0">
              <a:spcBef>
                <a:spcPct val="50000"/>
              </a:spcBef>
              <a:spcAft>
                <a:spcPct val="0"/>
              </a:spcAft>
              <a:buClr>
                <a:schemeClr val="accent1"/>
              </a:buClr>
              <a:buFont typeface="Wingdings" pitchFamily="2" charset="2"/>
              <a:defRPr>
                <a:solidFill>
                  <a:schemeClr val="tx1"/>
                </a:solidFill>
                <a:latin typeface="Arial" charset="0"/>
              </a:defRPr>
            </a:lvl9pPr>
          </a:lstStyle>
          <a:p>
            <a:pPr algn="l" rtl="0" eaLnBrk="1" hangingPunct="1"/>
            <a:fld id="{B6F961BF-46DA-4403-8020-3D48BF4CA766}" type="slidenum">
              <a:rPr/>
              <a:pPr eaLnBrk="1" hangingPunct="1"/>
              <a:t>12</a:t>
            </a:fld>
            <a:endParaRPr lang="en-US" altLang="en-US"/>
          </a:p>
        </p:txBody>
      </p:sp>
      <p:sp>
        <p:nvSpPr>
          <p:cNvPr id="142339" name="Rectangle 2"/>
          <p:cNvSpPr>
            <a:spLocks noGrp="1" noRot="1" noChangeAspect="1" noChangeArrowheads="1" noTextEdit="1"/>
          </p:cNvSpPr>
          <p:nvPr>
            <p:ph type="sldImg"/>
          </p:nvPr>
        </p:nvSpPr>
        <p:spPr>
          <a:xfrm>
            <a:off x="244475" y="493713"/>
            <a:ext cx="3584575" cy="2014537"/>
          </a:xfrm>
          <a:ln/>
        </p:spPr>
      </p:sp>
      <p:sp>
        <p:nvSpPr>
          <p:cNvPr id="142340" name="Rectangle 3"/>
          <p:cNvSpPr>
            <a:spLocks noGrp="1" noChangeArrowheads="1"/>
          </p:cNvSpPr>
          <p:nvPr>
            <p:ph type="body" idx="1"/>
          </p:nvPr>
        </p:nvSpPr>
        <p:spPr>
          <a:xfrm>
            <a:off x="679465" y="2516425"/>
            <a:ext cx="5438748" cy="6858522"/>
          </a:xfrm>
          <a:prstGeom prst="rect">
            <a:avLst/>
          </a:prstGeom>
        </p:spPr>
        <p:txBody>
          <a:bodyPr lIns="86018" tIns="43009" rIns="86018" bIns="43009">
            <a:noAutofit/>
          </a:bodyPr>
          <a:lstStyle/>
          <a:p>
            <a:pPr algn="l" rtl="0" eaLnBrk="1" hangingPunct="1"/>
            <a:endParaRPr lang="en-US" alt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dirty="0"/>
          </a:p>
        </p:txBody>
      </p:sp>
    </p:spTree>
    <p:extLst>
      <p:ext uri="{BB962C8B-B14F-4D97-AF65-F5344CB8AC3E}">
        <p14:creationId xmlns:p14="http://schemas.microsoft.com/office/powerpoint/2010/main" val="150954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150954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7950" y="741363"/>
            <a:ext cx="6583363" cy="3702050"/>
          </a:xfrm>
        </p:spPr>
      </p:sp>
      <p:sp>
        <p:nvSpPr>
          <p:cNvPr id="3" name="Notizenplatzhalter 2"/>
          <p:cNvSpPr>
            <a:spLocks noGrp="1"/>
          </p:cNvSpPr>
          <p:nvPr>
            <p:ph type="body" idx="1"/>
          </p:nvPr>
        </p:nvSpPr>
        <p:spPr>
          <a:xfrm>
            <a:off x="679464" y="4689771"/>
            <a:ext cx="5438748" cy="4443183"/>
          </a:xfrm>
          <a:prstGeom prst="rect">
            <a:avLst/>
          </a:prstGeom>
        </p:spPr>
        <p:txBody>
          <a:bodyPr lIns="87947" tIns="43973" rIns="87947" bIns="43973">
            <a:noAutofit/>
          </a:bodyPr>
          <a:lstStyle/>
          <a:p>
            <a:endParaRPr lang="en-US" dirty="0"/>
          </a:p>
        </p:txBody>
      </p:sp>
      <p:sp>
        <p:nvSpPr>
          <p:cNvPr id="4" name="Foliennummernplatzhalter 3"/>
          <p:cNvSpPr>
            <a:spLocks noGrp="1"/>
          </p:cNvSpPr>
          <p:nvPr>
            <p:ph type="sldNum" sz="quarter" idx="10"/>
          </p:nvPr>
        </p:nvSpPr>
        <p:spPr>
          <a:xfrm>
            <a:off x="3850294" y="9379542"/>
            <a:ext cx="2945862" cy="493176"/>
          </a:xfrm>
          <a:prstGeom prst="rect">
            <a:avLst/>
          </a:prstGeom>
        </p:spPr>
        <p:txBody>
          <a:bodyPr lIns="87947" tIns="43973" rIns="87947" bIns="43973"/>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15</a:t>
            </a:fld>
            <a:endParaRPr lang="en-US" dirty="0">
              <a:latin typeface="Arial" pitchFamily="34" charset="0"/>
            </a:endParaRPr>
          </a:p>
        </p:txBody>
      </p:sp>
    </p:spTree>
    <p:extLst>
      <p:ext uri="{BB962C8B-B14F-4D97-AF65-F5344CB8AC3E}">
        <p14:creationId xmlns:p14="http://schemas.microsoft.com/office/powerpoint/2010/main" val="3031416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7950" y="741363"/>
            <a:ext cx="6581775" cy="3702050"/>
          </a:xfrm>
        </p:spPr>
      </p:sp>
      <p:sp>
        <p:nvSpPr>
          <p:cNvPr id="3" name="Notizenplatzhalter 2"/>
          <p:cNvSpPr>
            <a:spLocks noGrp="1"/>
          </p:cNvSpPr>
          <p:nvPr>
            <p:ph type="body" idx="1"/>
          </p:nvPr>
        </p:nvSpPr>
        <p:spPr>
          <a:xfrm>
            <a:off x="679768" y="4690269"/>
            <a:ext cx="5438140" cy="4443413"/>
          </a:xfrm>
          <a:prstGeom prst="rect">
            <a:avLst/>
          </a:prstGeom>
        </p:spPr>
        <p:txBody>
          <a:bodyPr>
            <a:noAutofit/>
          </a:bodyPr>
          <a:lstStyle/>
          <a:p>
            <a:endParaRPr lang="en-US" dirty="0"/>
          </a:p>
        </p:txBody>
      </p:sp>
      <p:sp>
        <p:nvSpPr>
          <p:cNvPr id="4" name="Foliennummernplatzhalter 3"/>
          <p:cNvSpPr>
            <a:spLocks noGrp="1"/>
          </p:cNvSpPr>
          <p:nvPr>
            <p:ph type="sldNum" sz="quarter" idx="10"/>
          </p:nvPr>
        </p:nvSpPr>
        <p:spPr>
          <a:xfrm>
            <a:off x="3850443" y="9378824"/>
            <a:ext cx="2945659" cy="493713"/>
          </a:xfrm>
          <a:prstGeom prst="rect">
            <a:avLst/>
          </a:prstGeom>
        </p:spPr>
        <p:txBody>
          <a:bodyPr/>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16</a:t>
            </a:fld>
            <a:endParaRPr lang="en-US" dirty="0">
              <a:latin typeface="Arial" pitchFamily="34" charset="0"/>
            </a:endParaRPr>
          </a:p>
        </p:txBody>
      </p:sp>
    </p:spTree>
    <p:extLst>
      <p:ext uri="{BB962C8B-B14F-4D97-AF65-F5344CB8AC3E}">
        <p14:creationId xmlns:p14="http://schemas.microsoft.com/office/powerpoint/2010/main" val="1376372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79606" y="4690822"/>
            <a:ext cx="5438464" cy="4442939"/>
          </a:xfrm>
          <a:prstGeom prst="rect">
            <a:avLst/>
          </a:prstGeom>
        </p:spPr>
        <p:txBody>
          <a:bodyPr>
            <a:noAutofit/>
          </a:bodyPr>
          <a:lstStyle/>
          <a:p>
            <a:endParaRPr lang="en-US"/>
          </a:p>
        </p:txBody>
      </p:sp>
      <p:sp>
        <p:nvSpPr>
          <p:cNvPr id="4" name="Foliennummernplatzhalter 3"/>
          <p:cNvSpPr>
            <a:spLocks noGrp="1"/>
          </p:cNvSpPr>
          <p:nvPr>
            <p:ph type="sldNum" sz="quarter" idx="10"/>
          </p:nvPr>
        </p:nvSpPr>
        <p:spPr>
          <a:xfrm>
            <a:off x="3851100" y="9378485"/>
            <a:ext cx="2944958" cy="494187"/>
          </a:xfrm>
          <a:prstGeom prst="rect">
            <a:avLst/>
          </a:prstGeom>
        </p:spPr>
        <p:txBody>
          <a:bodyPr/>
          <a:lstStyle/>
          <a:p>
            <a:pPr algn="l" rtl="0">
              <a:defRPr/>
            </a:pPr>
            <a:fld id="{61BF116A-BB22-486D-8534-CFE5E6E90AF6}" type="slidenum">
              <a:rPr>
                <a:solidFill>
                  <a:srgbClr val="EEECE1"/>
                </a:solidFill>
                <a:latin typeface="Arial"/>
              </a:rPr>
              <a:pPr algn="l" rtl="0">
                <a:defRPr/>
              </a:pPr>
              <a:t>17</a:t>
            </a:fld>
            <a:endParaRPr lang="en-US" dirty="0">
              <a:solidFill>
                <a:srgbClr val="EEECE1"/>
              </a:solidFill>
              <a:latin typeface="Arial"/>
            </a:endParaRPr>
          </a:p>
        </p:txBody>
      </p:sp>
    </p:spTree>
    <p:extLst>
      <p:ext uri="{BB962C8B-B14F-4D97-AF65-F5344CB8AC3E}">
        <p14:creationId xmlns:p14="http://schemas.microsoft.com/office/powerpoint/2010/main" val="1931211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dirty="0"/>
          </a:p>
        </p:txBody>
      </p:sp>
    </p:spTree>
    <p:extLst>
      <p:ext uri="{BB962C8B-B14F-4D97-AF65-F5344CB8AC3E}">
        <p14:creationId xmlns:p14="http://schemas.microsoft.com/office/powerpoint/2010/main" val="3728487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1249302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07950" y="741363"/>
            <a:ext cx="6583363" cy="3702050"/>
          </a:xfrm>
          <a:noFill/>
        </p:spPr>
      </p:sp>
      <p:sp>
        <p:nvSpPr>
          <p:cNvPr id="183299" name="Rectangle 3"/>
          <p:cNvSpPr>
            <a:spLocks noGrp="1" noChangeArrowheads="1"/>
          </p:cNvSpPr>
          <p:nvPr>
            <p:ph type="body" idx="1"/>
          </p:nvPr>
        </p:nvSpPr>
        <p:spPr>
          <a:xfrm>
            <a:off x="679465" y="4689771"/>
            <a:ext cx="5438748" cy="4443184"/>
          </a:xfrm>
          <a:prstGeom prst="rect">
            <a:avLst/>
          </a:prstGeom>
        </p:spPr>
        <p:txBody>
          <a:bodyPr lIns="86018" tIns="43009" rIns="86018" bIns="43009">
            <a:noAutofit/>
          </a:bodyPr>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1249302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Rot="1" noChangeAspect="1" noChangeArrowheads="1" noTextEdit="1"/>
          </p:cNvSpPr>
          <p:nvPr>
            <p:ph type="sldImg"/>
          </p:nvPr>
        </p:nvSpPr>
        <p:spPr>
          <a:xfrm>
            <a:off x="-238125" y="182563"/>
            <a:ext cx="7291388" cy="4098925"/>
          </a:xfrm>
          <a:ln/>
        </p:spPr>
      </p:sp>
      <p:graphicFrame>
        <p:nvGraphicFramePr>
          <p:cNvPr id="65632" name="Group 96"/>
          <p:cNvGraphicFramePr>
            <a:graphicFrameLocks noGrp="1"/>
          </p:cNvGraphicFramePr>
          <p:nvPr/>
        </p:nvGraphicFramePr>
        <p:xfrm>
          <a:off x="926675" y="4557736"/>
          <a:ext cx="4945864" cy="4485230"/>
        </p:xfrm>
        <a:graphic>
          <a:graphicData uri="http://schemas.openxmlformats.org/drawingml/2006/table">
            <a:tbl>
              <a:tblPr/>
              <a:tblGrid>
                <a:gridCol w="1289957"/>
                <a:gridCol w="1523935"/>
                <a:gridCol w="2131971"/>
              </a:tblGrid>
              <a:tr h="156876">
                <a:tc gridSpan="3">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1" i="0" u="none" strike="noStrike" cap="none" normalizeH="0" baseline="0">
                          <a:ln>
                            <a:noFill/>
                          </a:ln>
                          <a:solidFill>
                            <a:schemeClr val="tx1"/>
                          </a:solidFill>
                          <a:effectLst/>
                          <a:latin typeface="Arial" charset="0"/>
                          <a:ea typeface="Calibri" pitchFamily="34" charset="0"/>
                          <a:cs typeface="Times New Roman" pitchFamily="18" charset="0"/>
                        </a:rPr>
                        <a:t>S7-1200 I/O options</a:t>
                      </a:r>
                      <a:endParaRPr kumimoji="0" lang="en-US" altLang="de-DE" sz="1200" b="1"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156876">
                <a:tc rowSpan="15">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Digital and analog signal modules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1221 digital IN </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8 x 24 VDC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16 x 24 VDC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rowSpan="5">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1222 digital 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8 x relays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8 x O/C relays</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8 x 24 VDC</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16 x relays</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16 x 24 VDC</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rowSpan="5">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1223 digital IN/OUT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8 x 24 VDC / DQ 8 x relays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16 x 24 VDC / DQ 16 x relays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8 x 24 VDC / DQ 8 x 24 VDC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16 x 24 VDC / DQ 16 x 24 VDC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
                          <a:schemeClr val="accent2"/>
                        </a:buClr>
                        <a:buSzTx/>
                        <a:buFont typeface="Wingdings" pitchFamily="2" charset="2"/>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8 x 120/230 VAC / DQ 8 x relays</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1231 analog IN</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4 x 13 bit, AI 8 x 13, AI 4 x 16</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1232 analog 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AQ 2 x 14 bit, AQ 4 x 14</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1234 analog IN/OUT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4 x 13 bit / AQ 2 x 14 bit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3753">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Thermal elements and RTD signal modules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1231 thermal element IN</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4 x 16 bit TC, AI 8 x 16 TC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1231 RTD</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4 x RTD x 16 bit, AI 8 x RTD x 16</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rowSpan="6">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Digital signal boards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1221 digital IN</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4 x 24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4 x 5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1222 digital 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4 x 24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DQ 4 x 5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3753">
                <a:tc vMerge="1">
                  <a:txBody>
                    <a:bodyPr/>
                    <a:lstStyle/>
                    <a:p>
                      <a:endParaRPr lang="en-US"/>
                    </a:p>
                  </a:txBody>
                  <a:tcPr/>
                </a:tc>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1223 digital IN/OUT </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2 x 24 VDC / DQ 2 x 24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3753">
                <a:tc vMerge="1">
                  <a:txBody>
                    <a:bodyPr/>
                    <a:lstStyle/>
                    <a:p>
                      <a:endParaRPr lang="en-US"/>
                    </a:p>
                  </a:txBody>
                  <a:tcPr/>
                </a:tc>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2 x 5 VDC / DQ 2 x 5 VDC, 200 kHz</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66821">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Analog signal boards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1231 analog IN</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1 x 12 bit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1231 analog OUT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AQ 1 x 12 bit</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3753">
                <a:tc rowSpan="2">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Thermal elements and RTD signal boards</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1231 thermal element IN</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1 x 16 bit TC</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vMerge="1">
                  <a:txBody>
                    <a:bodyPr/>
                    <a:lstStyle/>
                    <a:p>
                      <a:endParaRPr lang="en-US"/>
                    </a:p>
                  </a:txBody>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SB 1231 RTD IN </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AI 1 x 16 bit RTD</a:t>
                      </a:r>
                      <a:endParaRPr kumimoji="0" lang="en-US" altLang="de-DE" sz="1200" b="0" i="0" u="none" strike="noStrike" cap="none" normalizeH="0" baseline="0" smtClean="0">
                        <a:ln>
                          <a:noFill/>
                        </a:ln>
                        <a:solidFill>
                          <a:schemeClr val="tx1"/>
                        </a:solidFill>
                        <a:effectLst/>
                        <a:latin typeface="Arial" charset="0"/>
                        <a:ea typeface="Calibri" pitchFamily="34" charset="0"/>
                        <a:cs typeface="Times New Roman" pitchFamily="18" charset="0"/>
                      </a:endParaRP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IO Link Technology</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SM 1278 4xIO-Link Master</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DI 4x24 VDC or DQ 4x 24 VDC</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687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Weighing technology</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SIWAREX</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ea typeface="Calibri" pitchFamily="34" charset="0"/>
                          <a:cs typeface="Times New Roman" pitchFamily="18" charset="0"/>
                        </a:rPr>
                        <a:t>WP231, WP241</a:t>
                      </a:r>
                    </a:p>
                  </a:txBody>
                  <a:tcPr marL="65350" marR="6535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Rot="1" noChangeAspect="1" noChangeArrowheads="1" noTextEdit="1"/>
          </p:cNvSpPr>
          <p:nvPr>
            <p:ph type="sldImg"/>
          </p:nvPr>
        </p:nvSpPr>
        <p:spPr>
          <a:xfrm>
            <a:off x="-238125" y="182563"/>
            <a:ext cx="7291388" cy="4098925"/>
          </a:xfrm>
          <a:ln/>
        </p:spPr>
      </p:sp>
      <p:sp>
        <p:nvSpPr>
          <p:cNvPr id="79875" name="Text Box 7"/>
          <p:cNvSpPr txBox="1">
            <a:spLocks noChangeArrowheads="1"/>
          </p:cNvSpPr>
          <p:nvPr/>
        </p:nvSpPr>
        <p:spPr bwMode="auto">
          <a:xfrm>
            <a:off x="898968" y="4572910"/>
            <a:ext cx="5038223" cy="158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algn="l" rtl="0" eaLnBrk="1" hangingPunct="1">
              <a:spcBef>
                <a:spcPct val="50000"/>
              </a:spcBef>
              <a:buClr>
                <a:srgbClr val="FF9900"/>
              </a:buClr>
              <a:buSzPct val="140000"/>
              <a:buFont typeface="Wingdings" pitchFamily="2" charset="2"/>
              <a:buNone/>
            </a:pPr>
            <a:r>
              <a:rPr lang="en-US" sz="900" b="1" i="0" u="none" baseline="0"/>
              <a:t>S7-1200 SIMATIC memory card usage</a:t>
            </a:r>
            <a:r>
              <a:rPr lang="en-US" sz="900" b="0" i="0" u="none" baseline="0"/>
              <a:t> </a:t>
            </a:r>
          </a:p>
          <a:p>
            <a:pPr algn="l" rtl="0" eaLnBrk="1" hangingPunct="1">
              <a:spcBef>
                <a:spcPct val="50000"/>
              </a:spcBef>
              <a:buClr>
                <a:srgbClr val="FF9900"/>
              </a:buClr>
              <a:buSzPct val="140000"/>
              <a:buFont typeface="Wingdings" pitchFamily="2" charset="2"/>
              <a:buChar char="§"/>
            </a:pPr>
            <a:r>
              <a:rPr lang="en-US" sz="900" b="0" i="0" u="none" baseline="0"/>
              <a:t>Before programming a memory card the user must ensure that there is a valid network configuration available in your project so that the connection to the AS can be established following installation of the card.</a:t>
            </a:r>
          </a:p>
          <a:p>
            <a:pPr algn="l" rtl="0" eaLnBrk="1" hangingPunct="1">
              <a:spcBef>
                <a:spcPct val="50000"/>
              </a:spcBef>
              <a:buClr>
                <a:srgbClr val="FF9900"/>
              </a:buClr>
              <a:buSzPct val="140000"/>
              <a:buFont typeface="Wingdings" pitchFamily="2" charset="2"/>
              <a:buChar char="§"/>
            </a:pPr>
            <a:r>
              <a:rPr lang="en-US" sz="900" b="0" i="0" u="none" baseline="0"/>
              <a:t>SIMATIC memory cards are preformatted with a SIMATIC memory format which must not be modified. The two concealed files __log__ (system file) and crdinfo.bin (bin file) must not under any circumstances be deleted using a PC. The memory card may not be reformatted on the PC either; it will then be unusable.</a:t>
            </a:r>
          </a:p>
          <a:p>
            <a:pPr algn="l" rtl="0" eaLnBrk="1" hangingPunct="1">
              <a:spcBef>
                <a:spcPct val="50000"/>
              </a:spcBef>
              <a:buClr>
                <a:srgbClr val="FF9900"/>
              </a:buClr>
              <a:buSzPct val="140000"/>
              <a:buFont typeface="Wingdings" pitchFamily="2" charset="2"/>
              <a:buChar char="§"/>
            </a:pPr>
            <a:r>
              <a:rPr lang="en-US" sz="900" b="0" i="0" u="none" baseline="0"/>
              <a:t>The S7-1200 System Manual contains more detailed descriptions on creating and working with a program and transfer card. </a:t>
            </a:r>
            <a:endParaRPr lang="en-US" altLang="en-US" sz="9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dirty="0"/>
          </a:p>
        </p:txBody>
      </p:sp>
    </p:spTree>
    <p:extLst>
      <p:ext uri="{BB962C8B-B14F-4D97-AF65-F5344CB8AC3E}">
        <p14:creationId xmlns:p14="http://schemas.microsoft.com/office/powerpoint/2010/main" val="1254289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xfrm>
            <a:off x="3849688" y="9378871"/>
            <a:ext cx="2946400" cy="49379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6463" eaLnBrk="0" hangingPunct="0">
              <a:spcBef>
                <a:spcPct val="30000"/>
              </a:spcBef>
              <a:defRPr sz="1200">
                <a:solidFill>
                  <a:schemeClr val="tx1"/>
                </a:solidFill>
                <a:latin typeface="Arial" charset="0"/>
                <a:ea typeface="MS PGothic" pitchFamily="34" charset="-128"/>
              </a:defRPr>
            </a:lvl1pPr>
            <a:lvl2pPr marL="742950" indent="-285750" defTabSz="906463" eaLnBrk="0" hangingPunct="0">
              <a:spcBef>
                <a:spcPct val="30000"/>
              </a:spcBef>
              <a:defRPr sz="1200">
                <a:solidFill>
                  <a:schemeClr val="tx1"/>
                </a:solidFill>
                <a:latin typeface="Arial" charset="0"/>
                <a:ea typeface="MS PGothic" pitchFamily="34" charset="-128"/>
              </a:defRPr>
            </a:lvl2pPr>
            <a:lvl3pPr marL="1143000" indent="-228600" defTabSz="906463" eaLnBrk="0" hangingPunct="0">
              <a:spcBef>
                <a:spcPct val="30000"/>
              </a:spcBef>
              <a:defRPr sz="1200">
                <a:solidFill>
                  <a:schemeClr val="tx1"/>
                </a:solidFill>
                <a:latin typeface="Arial" charset="0"/>
                <a:ea typeface="MS PGothic" pitchFamily="34" charset="-128"/>
              </a:defRPr>
            </a:lvl3pPr>
            <a:lvl4pPr marL="1600200" indent="-228600" defTabSz="906463" eaLnBrk="0" hangingPunct="0">
              <a:spcBef>
                <a:spcPct val="30000"/>
              </a:spcBef>
              <a:defRPr sz="1200">
                <a:solidFill>
                  <a:schemeClr val="tx1"/>
                </a:solidFill>
                <a:latin typeface="Arial" charset="0"/>
                <a:ea typeface="MS PGothic" pitchFamily="34" charset="-128"/>
              </a:defRPr>
            </a:lvl4pPr>
            <a:lvl5pPr marL="2057400" indent="-228600" defTabSz="906463" eaLnBrk="0" hangingPunct="0">
              <a:spcBef>
                <a:spcPct val="30000"/>
              </a:spcBef>
              <a:defRPr sz="1200">
                <a:solidFill>
                  <a:schemeClr val="tx1"/>
                </a:solidFill>
                <a:latin typeface="Arial" charset="0"/>
                <a:ea typeface="MS PGothic" pitchFamily="34" charset="-128"/>
              </a:defRPr>
            </a:lvl5pPr>
            <a:lvl6pPr marL="2514600" indent="-228600" defTabSz="906463" eaLnBrk="0" fontAlgn="base" hangingPunct="0">
              <a:spcBef>
                <a:spcPct val="30000"/>
              </a:spcBef>
              <a:spcAft>
                <a:spcPct val="0"/>
              </a:spcAft>
              <a:defRPr sz="1200">
                <a:solidFill>
                  <a:schemeClr val="tx1"/>
                </a:solidFill>
                <a:latin typeface="Arial" charset="0"/>
                <a:ea typeface="MS PGothic" pitchFamily="34" charset="-128"/>
              </a:defRPr>
            </a:lvl6pPr>
            <a:lvl7pPr marL="2971800" indent="-228600" defTabSz="906463" eaLnBrk="0" fontAlgn="base" hangingPunct="0">
              <a:spcBef>
                <a:spcPct val="30000"/>
              </a:spcBef>
              <a:spcAft>
                <a:spcPct val="0"/>
              </a:spcAft>
              <a:defRPr sz="1200">
                <a:solidFill>
                  <a:schemeClr val="tx1"/>
                </a:solidFill>
                <a:latin typeface="Arial" charset="0"/>
                <a:ea typeface="MS PGothic" pitchFamily="34" charset="-128"/>
              </a:defRPr>
            </a:lvl7pPr>
            <a:lvl8pPr marL="3429000" indent="-228600" defTabSz="906463" eaLnBrk="0" fontAlgn="base" hangingPunct="0">
              <a:spcBef>
                <a:spcPct val="30000"/>
              </a:spcBef>
              <a:spcAft>
                <a:spcPct val="0"/>
              </a:spcAft>
              <a:defRPr sz="1200">
                <a:solidFill>
                  <a:schemeClr val="tx1"/>
                </a:solidFill>
                <a:latin typeface="Arial" charset="0"/>
                <a:ea typeface="MS PGothic" pitchFamily="34" charset="-128"/>
              </a:defRPr>
            </a:lvl8pPr>
            <a:lvl9pPr marL="3886200" indent="-228600" defTabSz="906463" eaLnBrk="0" fontAlgn="base" hangingPunct="0">
              <a:spcBef>
                <a:spcPct val="30000"/>
              </a:spcBef>
              <a:spcAft>
                <a:spcPct val="0"/>
              </a:spcAft>
              <a:defRPr sz="1200">
                <a:solidFill>
                  <a:schemeClr val="tx1"/>
                </a:solidFill>
                <a:latin typeface="Arial" charset="0"/>
                <a:ea typeface="MS PGothic" pitchFamily="34" charset="-128"/>
              </a:defRPr>
            </a:lvl9pPr>
          </a:lstStyle>
          <a:p>
            <a:pPr algn="l" rtl="0" eaLnBrk="1" hangingPunct="1">
              <a:spcBef>
                <a:spcPct val="0"/>
              </a:spcBef>
            </a:pPr>
            <a:fld id="{AAD8BAD6-1D9D-45D4-9A33-A83EE1ADCC62}" type="slidenum">
              <a:rPr/>
              <a:pPr algn="l" rtl="0" eaLnBrk="1" hangingPunct="1">
                <a:spcBef>
                  <a:spcPct val="0"/>
                </a:spcBef>
              </a:pPr>
              <a:t>26</a:t>
            </a:fld>
            <a:endParaRPr lang="en-US" altLang="en-US" smtClean="0"/>
          </a:p>
        </p:txBody>
      </p:sp>
      <p:sp>
        <p:nvSpPr>
          <p:cNvPr id="8195" name="Rectangle 2"/>
          <p:cNvSpPr>
            <a:spLocks noGrp="1" noRot="1" noChangeAspect="1" noChangeArrowheads="1" noTextEdit="1"/>
          </p:cNvSpPr>
          <p:nvPr>
            <p:ph type="sldImg"/>
          </p:nvPr>
        </p:nvSpPr>
        <p:spPr>
          <a:xfrm>
            <a:off x="334963" y="676275"/>
            <a:ext cx="3705225" cy="2082800"/>
          </a:xfrm>
          <a:ln/>
        </p:spPr>
      </p:sp>
      <p:sp>
        <p:nvSpPr>
          <p:cNvPr id="8196" name="Rectangle 3"/>
          <p:cNvSpPr>
            <a:spLocks noGrp="1" noChangeArrowheads="1"/>
          </p:cNvSpPr>
          <p:nvPr>
            <p:ph type="body" idx="1"/>
          </p:nvPr>
        </p:nvSpPr>
        <p:spPr>
          <a:xfrm>
            <a:off x="679451" y="4690230"/>
            <a:ext cx="5438776" cy="444412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endParaRPr lang="en-US" altLang="en-US" dirty="0"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buClr>
                <a:srgbClr val="4F81BD"/>
              </a:buClr>
            </a:pPr>
            <a:fld id="{4768C798-4BAA-498B-92B1-B5ADC6425A96}" type="slidenum">
              <a:rPr>
                <a:solidFill>
                  <a:srgbClr val="000000"/>
                </a:solidFill>
              </a:rPr>
              <a:pPr algn="l" rtl="0" eaLnBrk="1" hangingPunct="1">
                <a:spcBef>
                  <a:spcPct val="0"/>
                </a:spcBef>
                <a:buClr>
                  <a:srgbClr val="4F81BD"/>
                </a:buClr>
              </a:pPr>
              <a:t>27</a:t>
            </a:fld>
            <a:endParaRPr lang="en-US" altLang="en-US" dirty="0" smtClean="0">
              <a:solidFill>
                <a:srgbClr val="000000"/>
              </a:solidFill>
            </a:endParaRPr>
          </a:p>
        </p:txBody>
      </p:sp>
      <p:sp>
        <p:nvSpPr>
          <p:cNvPr id="88067" name="Rectangle 2"/>
          <p:cNvSpPr>
            <a:spLocks noGrp="1" noRot="1" noChangeAspect="1" noChangeArrowheads="1" noTextEdit="1"/>
          </p:cNvSpPr>
          <p:nvPr>
            <p:ph type="sldImg"/>
          </p:nvPr>
        </p:nvSpPr>
        <p:spPr>
          <a:xfrm>
            <a:off x="342900" y="495300"/>
            <a:ext cx="3619500" cy="2035175"/>
          </a:xfrm>
          <a:ln/>
        </p:spPr>
      </p:sp>
      <p:sp>
        <p:nvSpPr>
          <p:cNvPr id="88068" name="Rectangle 3"/>
          <p:cNvSpPr>
            <a:spLocks noGrp="1" noChangeArrowheads="1"/>
          </p:cNvSpPr>
          <p:nvPr>
            <p:ph type="body" idx="1"/>
          </p:nvPr>
        </p:nvSpPr>
        <p:spPr>
          <a:xfrm>
            <a:off x="905298" y="2716046"/>
            <a:ext cx="4987079" cy="6417323"/>
          </a:xfrm>
          <a:prstGeom prst="rect">
            <a:avLst/>
          </a:prstGeom>
          <a:noFill/>
        </p:spPr>
        <p:txBody>
          <a:bodyPr/>
          <a:lstStyle/>
          <a:p>
            <a:pPr algn="l" rtl="0" eaLnBrk="1" hangingPunct="1"/>
            <a:r>
              <a:rPr lang="en-US" b="1" i="0" u="none" baseline="0"/>
              <a:t>3. Software Innovation</a:t>
            </a:r>
          </a:p>
          <a:p>
            <a:pPr algn="l" rtl="0" eaLnBrk="1" hangingPunct="1"/>
            <a:r>
              <a:rPr lang="en-US" b="0" i="0" u="none" baseline="0"/>
              <a:t>The most significant breakthrough for this product line is the Step 7 Basic programming software</a:t>
            </a:r>
            <a:endParaRPr lang="en-US" altLang="en-US" dirty="0" smtClean="0"/>
          </a:p>
          <a:p>
            <a:pPr algn="l" rtl="0" eaLnBrk="1" hangingPunct="1"/>
            <a:r>
              <a:rPr lang="en-US" b="1" i="0" u="none" baseline="0"/>
              <a:t>The industry first One Software – One User Program for Controller, HMI, and Networking </a:t>
            </a:r>
            <a:r>
              <a:rPr lang="en-US" b="1" i="1" u="sng" baseline="0"/>
              <a:t>This type of integrated functionality has never been available in traditional Micro or Nano PLCs. Only commonly found in much larger controller classes, Specialized or PC-Based Control packages.</a:t>
            </a:r>
          </a:p>
          <a:p>
            <a:pPr algn="l" rtl="0" eaLnBrk="1" hangingPunct="1">
              <a:buFontTx/>
              <a:buChar char="-"/>
            </a:pPr>
            <a:r>
              <a:rPr lang="en-US" b="0" i="0" u="none" baseline="0"/>
              <a:t>All configuration begins from the Central Navigation Portal. </a:t>
            </a:r>
            <a:r>
              <a:rPr lang="en-US" b="1" i="0" u="none" baseline="0"/>
              <a:t>Easy to start and efficiently manage projects, no separate icons for each Add-On</a:t>
            </a:r>
            <a:endParaRPr lang="en-US" altLang="en-US" b="1" dirty="0" smtClean="0"/>
          </a:p>
          <a:p>
            <a:pPr algn="l" rtl="0" eaLnBrk="1" hangingPunct="1">
              <a:buFontTx/>
              <a:buChar char="-"/>
            </a:pPr>
            <a:r>
              <a:rPr lang="en-US" b="0" i="0" u="none" baseline="0"/>
              <a:t>Common navigation layout for each editor, I/O Config, Logic, HMI Config, Motion, Networking, PID Tuning</a:t>
            </a:r>
            <a:r>
              <a:rPr lang="en-US" b="1" i="0" u="none" baseline="0"/>
              <a:t>. Consistent navigation, easy to learn and remember</a:t>
            </a:r>
            <a:endParaRPr lang="en-US" altLang="en-US" b="1" dirty="0" smtClean="0"/>
          </a:p>
          <a:p>
            <a:pPr algn="l" rtl="0" eaLnBrk="1" hangingPunct="1">
              <a:buFontTx/>
              <a:buChar char="-"/>
            </a:pPr>
            <a:r>
              <a:rPr lang="en-US" b="0" i="0" u="none" baseline="0"/>
              <a:t>All editors are drag-drop interactive, all in the same instance.</a:t>
            </a:r>
            <a:r>
              <a:rPr lang="en-US" b="1" i="0" u="none" baseline="0"/>
              <a:t> No need to save/close or import/export between them.</a:t>
            </a:r>
          </a:p>
          <a:p>
            <a:pPr algn="l" rtl="0" eaLnBrk="1" hangingPunct="1">
              <a:buFontTx/>
              <a:buChar char="-"/>
            </a:pPr>
            <a:endParaRPr lang="en-US" altLang="en-US" b="1" dirty="0" smtClean="0"/>
          </a:p>
          <a:p>
            <a:pPr algn="l" rtl="0" eaLnBrk="1" hangingPunct="1"/>
            <a:r>
              <a:rPr lang="en-US" b="0" i="0" u="none" baseline="0"/>
              <a:t>The New Step 7 Basic provides</a:t>
            </a:r>
            <a:r>
              <a:rPr lang="en-US" b="1" i="0" u="none" baseline="0"/>
              <a:t> Integrated Automation development software specifically for the Compact Controller class</a:t>
            </a:r>
            <a:endParaRPr lang="en-US" altLang="en-US" b="1" dirty="0" smtClean="0"/>
          </a:p>
          <a:p>
            <a:pPr algn="l" rtl="0" eaLnBrk="1" hangingPunct="1"/>
            <a:endParaRPr lang="en-US" alt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buClr>
                <a:srgbClr val="4F81BD"/>
              </a:buClr>
            </a:pPr>
            <a:fld id="{1C62AFE9-272B-407D-A4F7-EB1807C68904}" type="slidenum">
              <a:rPr>
                <a:solidFill>
                  <a:srgbClr val="000000"/>
                </a:solidFill>
              </a:rPr>
              <a:pPr eaLnBrk="1" hangingPunct="1">
                <a:spcBef>
                  <a:spcPct val="0"/>
                </a:spcBef>
                <a:buClr>
                  <a:srgbClr val="4F81BD"/>
                </a:buClr>
              </a:pPr>
              <a:t>3</a:t>
            </a:fld>
            <a:endParaRPr lang="en-US" altLang="en-US" dirty="0" smtClean="0">
              <a:solidFill>
                <a:srgbClr val="000000"/>
              </a:solidFill>
            </a:endParaRPr>
          </a:p>
        </p:txBody>
      </p:sp>
      <p:sp>
        <p:nvSpPr>
          <p:cNvPr id="84995" name="Rectangle 2"/>
          <p:cNvSpPr>
            <a:spLocks noGrp="1" noRot="1" noChangeAspect="1" noChangeArrowheads="1" noTextEdit="1"/>
          </p:cNvSpPr>
          <p:nvPr>
            <p:ph type="sldImg"/>
          </p:nvPr>
        </p:nvSpPr>
        <p:spPr>
          <a:xfrm>
            <a:off x="342900" y="493713"/>
            <a:ext cx="3622675" cy="2036762"/>
          </a:xfrm>
          <a:ln/>
        </p:spPr>
      </p:sp>
      <p:sp>
        <p:nvSpPr>
          <p:cNvPr id="84996" name="Rectangle 3"/>
          <p:cNvSpPr>
            <a:spLocks noGrp="1" noChangeArrowheads="1"/>
          </p:cNvSpPr>
          <p:nvPr>
            <p:ph type="body" idx="1"/>
          </p:nvPr>
        </p:nvSpPr>
        <p:spPr>
          <a:xfrm>
            <a:off x="906887" y="2716046"/>
            <a:ext cx="4983903" cy="6417323"/>
          </a:xfrm>
          <a:prstGeom prst="rect">
            <a:avLst/>
          </a:prstGeom>
          <a:noFill/>
        </p:spPr>
        <p:txBody>
          <a:bodyPr>
            <a:noAutofit/>
          </a:bodyPr>
          <a:lstStyle/>
          <a:p>
            <a:pPr algn="l" rtl="0" eaLnBrk="1" hangingPunct="1"/>
            <a:endParaRPr lang="en-US" altLang="en-US" b="1"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03263" y="493713"/>
            <a:ext cx="3584575" cy="2014537"/>
          </a:xfrm>
        </p:spPr>
      </p:sp>
      <p:sp>
        <p:nvSpPr>
          <p:cNvPr id="3" name="Notizenplatzhalter 2"/>
          <p:cNvSpPr>
            <a:spLocks noGrp="1"/>
          </p:cNvSpPr>
          <p:nvPr>
            <p:ph type="body" idx="1"/>
          </p:nvPr>
        </p:nvSpPr>
        <p:spPr>
          <a:xfrm>
            <a:off x="680384" y="4691034"/>
            <a:ext cx="5436908" cy="4443242"/>
          </a:xfrm>
          <a:prstGeom prst="rect">
            <a:avLst/>
          </a:prstGeom>
        </p:spPr>
        <p:txBody>
          <a:bodyPr>
            <a:noAutofit/>
          </a:bodyPr>
          <a:lstStyle/>
          <a:p>
            <a:endParaRPr lang="en-US" dirty="0"/>
          </a:p>
        </p:txBody>
      </p:sp>
      <p:sp>
        <p:nvSpPr>
          <p:cNvPr id="4" name="Foliennummernplatzhalter 3"/>
          <p:cNvSpPr>
            <a:spLocks noGrp="1"/>
          </p:cNvSpPr>
          <p:nvPr>
            <p:ph type="sldNum" sz="quarter" idx="10"/>
          </p:nvPr>
        </p:nvSpPr>
        <p:spPr>
          <a:xfrm>
            <a:off x="3849863" y="9378671"/>
            <a:ext cx="2946275" cy="493882"/>
          </a:xfrm>
          <a:prstGeom prst="rect">
            <a:avLst/>
          </a:prstGeom>
        </p:spPr>
        <p:txBody>
          <a:bodyPr/>
          <a:lstStyle/>
          <a:p>
            <a:pPr algn="l" rtl="0"/>
            <a:r>
              <a:rPr lang="en-US" b="0" i="0" u="none" baseline="0">
                <a:latin typeface="Arial" pitchFamily="34" charset="0"/>
              </a:rPr>
              <a:t>Notes </a:t>
            </a:r>
            <a:fld id="{AD141568-5488-4AC9-B82D-9F5CE1225E2A}" type="slidenum">
              <a:rPr>
                <a:latin typeface="Arial" pitchFamily="34" charset="0"/>
              </a:rPr>
              <a:pPr algn="l" rtl="0"/>
              <a:t>30</a:t>
            </a:fld>
            <a:endParaRPr lang="en-US" dirty="0">
              <a:latin typeface="Arial" pitchFamily="34" charset="0"/>
            </a:endParaRPr>
          </a:p>
        </p:txBody>
      </p:sp>
    </p:spTree>
    <p:extLst>
      <p:ext uri="{BB962C8B-B14F-4D97-AF65-F5344CB8AC3E}">
        <p14:creationId xmlns:p14="http://schemas.microsoft.com/office/powerpoint/2010/main" val="38739700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36184BC5-2433-40B8-A372-D0530DB1623A}" type="slidenum">
              <a:rPr/>
              <a:pPr algn="l" rtl="0" eaLnBrk="1" hangingPunct="1">
                <a:spcBef>
                  <a:spcPct val="0"/>
                </a:spcBef>
              </a:pPr>
              <a:t>31</a:t>
            </a:fld>
            <a:endParaRPr lang="en-US" altLang="en-US" dirty="0" smtClean="0"/>
          </a:p>
        </p:txBody>
      </p:sp>
      <p:sp>
        <p:nvSpPr>
          <p:cNvPr id="105475" name="Rectangle 2"/>
          <p:cNvSpPr>
            <a:spLocks noGrp="1" noRot="1" noChangeAspect="1" noChangeArrowheads="1" noTextEdit="1"/>
          </p:cNvSpPr>
          <p:nvPr>
            <p:ph type="sldImg"/>
          </p:nvPr>
        </p:nvSpPr>
        <p:spPr>
          <a:xfrm>
            <a:off x="331788" y="674688"/>
            <a:ext cx="3708400" cy="2084387"/>
          </a:xfrm>
          <a:ln/>
        </p:spPr>
      </p:sp>
      <p:sp>
        <p:nvSpPr>
          <p:cNvPr id="105476"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23CC6849-BEF6-4515-BC39-6F6969B6F297}" type="slidenum">
              <a:rPr/>
              <a:pPr algn="l" rtl="0" eaLnBrk="1" hangingPunct="1">
                <a:spcBef>
                  <a:spcPct val="0"/>
                </a:spcBef>
              </a:pPr>
              <a:t>32</a:t>
            </a:fld>
            <a:endParaRPr lang="en-US" altLang="en-US" dirty="0" smtClean="0"/>
          </a:p>
        </p:txBody>
      </p:sp>
      <p:sp>
        <p:nvSpPr>
          <p:cNvPr id="106499" name="Rectangle 2"/>
          <p:cNvSpPr>
            <a:spLocks noGrp="1" noRot="1" noChangeAspect="1" noChangeArrowheads="1" noTextEdit="1"/>
          </p:cNvSpPr>
          <p:nvPr>
            <p:ph type="sldImg"/>
          </p:nvPr>
        </p:nvSpPr>
        <p:spPr>
          <a:xfrm>
            <a:off x="331788" y="674688"/>
            <a:ext cx="3708400" cy="2084387"/>
          </a:xfrm>
          <a:ln/>
        </p:spPr>
      </p:sp>
      <p:sp>
        <p:nvSpPr>
          <p:cNvPr id="106500"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E75A36FB-3894-474D-812D-C826317FC6F9}" type="slidenum">
              <a:rPr/>
              <a:pPr algn="l" rtl="0" eaLnBrk="1" hangingPunct="1">
                <a:spcBef>
                  <a:spcPct val="0"/>
                </a:spcBef>
              </a:pPr>
              <a:t>33</a:t>
            </a:fld>
            <a:endParaRPr lang="en-US" altLang="en-US" dirty="0" smtClean="0"/>
          </a:p>
        </p:txBody>
      </p:sp>
      <p:sp>
        <p:nvSpPr>
          <p:cNvPr id="107523" name="Rectangle 2"/>
          <p:cNvSpPr>
            <a:spLocks noGrp="1" noRot="1" noChangeAspect="1" noChangeArrowheads="1" noTextEdit="1"/>
          </p:cNvSpPr>
          <p:nvPr>
            <p:ph type="sldImg"/>
          </p:nvPr>
        </p:nvSpPr>
        <p:spPr>
          <a:xfrm>
            <a:off x="331788" y="674688"/>
            <a:ext cx="3708400" cy="2084387"/>
          </a:xfrm>
          <a:ln/>
        </p:spPr>
      </p:sp>
      <p:sp>
        <p:nvSpPr>
          <p:cNvPr id="107524"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xfrm>
            <a:off x="-238125" y="182563"/>
            <a:ext cx="7291388" cy="4098925"/>
          </a:xfrm>
          <a:ln/>
        </p:spPr>
      </p:sp>
      <p:graphicFrame>
        <p:nvGraphicFramePr>
          <p:cNvPr id="64585" name="Group 73"/>
          <p:cNvGraphicFramePr>
            <a:graphicFrameLocks noGrp="1"/>
          </p:cNvGraphicFramePr>
          <p:nvPr>
            <p:ph type="body" idx="1"/>
          </p:nvPr>
        </p:nvGraphicFramePr>
        <p:xfrm>
          <a:off x="923597" y="4522326"/>
          <a:ext cx="4950481" cy="2387626"/>
        </p:xfrm>
        <a:graphic>
          <a:graphicData uri="http://schemas.openxmlformats.org/drawingml/2006/table">
            <a:tbl>
              <a:tblPr/>
              <a:tblGrid>
                <a:gridCol w="766586"/>
                <a:gridCol w="1123709"/>
                <a:gridCol w="757349"/>
                <a:gridCol w="2302835"/>
              </a:tblGrid>
              <a:tr h="303143">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S7-1200</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Digital I/O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Analog I/O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Power supply and I/O type</a:t>
                      </a:r>
                      <a:endParaRPr kumimoji="0" lang="en-US" altLang="en-US" sz="1000" b="1"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898">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1211C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6 IN - 4 OUT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eaLnBrk="0" hangingPunct="0">
                        <a:defRPr sz="800">
                          <a:solidFill>
                            <a:schemeClr val="tx1"/>
                          </a:solidFill>
                          <a:latin typeface="Arial" charset="0"/>
                          <a:cs typeface="Arial" charset="0"/>
                        </a:defRPr>
                      </a:lvl1pPr>
                      <a:lvl2pPr marL="628650" indent="-1714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Available in three designs for CPU power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supply / input / output type</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DC / DC / DC</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AC / DC / relay</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DC / DC / relay  </a:t>
                      </a: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22539">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1212C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8 IN – 6 OUT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409243">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1214C  </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14 IN -10 OUT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19384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1215C  </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14 IN -10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  2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954900">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CPU 1217C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Calibri" pitchFamily="34" charset="0"/>
                          <a:cs typeface="Arial" charset="0"/>
                        </a:rPr>
                        <a:t>  10 IN  sink/source</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4  IN  1.5V differential </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6  OUT MOSFET Sourcing</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4  OUT 1.5V differential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  2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Only available as DC / DC / DC</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4584" name="Group 72"/>
          <p:cNvGraphicFramePr>
            <a:graphicFrameLocks noGrp="1"/>
          </p:cNvGraphicFramePr>
          <p:nvPr/>
        </p:nvGraphicFramePr>
        <p:xfrm>
          <a:off x="914362" y="7001005"/>
          <a:ext cx="4959717" cy="2254419"/>
        </p:xfrm>
        <a:graphic>
          <a:graphicData uri="http://schemas.openxmlformats.org/drawingml/2006/table">
            <a:tbl>
              <a:tblPr/>
              <a:tblGrid>
                <a:gridCol w="4959717"/>
              </a:tblGrid>
              <a:tr h="227631">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a:t>
                      </a:r>
                      <a:r>
                        <a:rPr kumimoji="0" lang="en-US" sz="1000" b="1" i="0" u="none" strike="noStrike" cap="none" normalizeH="0" baseline="0">
                          <a:ln>
                            <a:noFill/>
                          </a:ln>
                          <a:solidFill>
                            <a:schemeClr val="tx1"/>
                          </a:solidFill>
                          <a:effectLst/>
                          <a:latin typeface="Arial" charset="0"/>
                          <a:cs typeface="Arial" charset="0"/>
                        </a:rPr>
                        <a:t>S7-1200 communication options</a:t>
                      </a: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442">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Integrated PROFINET network connection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442">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CB 1241 RS485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RS232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RS485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RS422/485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 1242-7 GPRS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1242-5 PROFIBUS slave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1243-5 PROFIBUS master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1243-1 DNP3 Ethernet WAN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1243-1 IEC Ethernet WAN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 1243-1 Ethernet WAN (Firewall and VPN)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1243-2 AS-I Master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RF120C RFID</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Calibri" pitchFamily="34" charset="0"/>
                          <a:cs typeface="Arial" charset="0"/>
                        </a:rPr>
                        <a:t> TS Adapter and modular TS Adapter for SIMATIC Teleservice</a:t>
                      </a: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Grp="1" noRot="1" noChangeAspect="1" noChangeArrowheads="1" noTextEdit="1"/>
          </p:cNvSpPr>
          <p:nvPr>
            <p:ph type="sldImg"/>
          </p:nvPr>
        </p:nvSpPr>
        <p:spPr>
          <a:xfrm>
            <a:off x="-238125" y="182563"/>
            <a:ext cx="7291388" cy="4098925"/>
          </a:xfrm>
          <a:ln/>
        </p:spPr>
      </p:sp>
      <p:sp>
        <p:nvSpPr>
          <p:cNvPr id="69635" name="Rectangle 5"/>
          <p:cNvSpPr>
            <a:spLocks noGrp="1" noChangeArrowheads="1"/>
          </p:cNvSpPr>
          <p:nvPr>
            <p:ph type="body" idx="1"/>
          </p:nvPr>
        </p:nvSpPr>
        <p:spPr bwMode="auto">
          <a:xfrm>
            <a:off x="928216" y="4483544"/>
            <a:ext cx="4941245" cy="400129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buSzPct val="160000"/>
            </a:pPr>
            <a:r>
              <a:rPr lang="en-US" sz="900" b="1" i="0" u="none" baseline="0">
                <a:latin typeface="Arial" charset="0"/>
              </a:rPr>
              <a:t>S7-1200 Ethernet communication </a:t>
            </a:r>
          </a:p>
          <a:p>
            <a:pPr algn="l" rtl="0" eaLnBrk="1" hangingPunct="1">
              <a:buSzPct val="160000"/>
              <a:buFont typeface="Wingdings" pitchFamily="2" charset="2"/>
              <a:buChar char="§"/>
            </a:pPr>
            <a:r>
              <a:rPr lang="en-US" sz="900" b="0" i="0" u="none" baseline="0">
                <a:latin typeface="Arial" charset="0"/>
              </a:rPr>
              <a:t>The PROFINET port for the CPU supports simultaneous communication connections:</a:t>
            </a:r>
          </a:p>
          <a:p>
            <a:pPr algn="l" rtl="0" eaLnBrk="1" hangingPunct="1">
              <a:buSzPct val="160000"/>
              <a:buFont typeface="Wingdings" pitchFamily="2" charset="2"/>
              <a:buChar char="§"/>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algn="l" rtl="0" eaLnBrk="1" hangingPunct="1"/>
            <a:r>
              <a:rPr lang="en-US" sz="1000" b="0" i="0" u="none" baseline="0">
                <a:latin typeface="Arial" charset="0"/>
              </a:rPr>
              <a:t> </a:t>
            </a: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marL="179388" lvl="3" indent="0" algn="l" rtl="0" eaLnBrk="1" hangingPunct="1">
              <a:buClr>
                <a:srgbClr val="FF9900"/>
              </a:buClr>
              <a:buSzPct val="160000"/>
              <a:buFontTx/>
              <a:buNone/>
            </a:pPr>
            <a:endParaRPr lang="en-US" altLang="en-US" sz="900" dirty="0" smtClean="0">
              <a:latin typeface="Arial" charset="0"/>
            </a:endParaRPr>
          </a:p>
          <a:p>
            <a:pPr algn="l" rtl="0" eaLnBrk="1" hangingPunct="1">
              <a:buFont typeface="Wingdings" pitchFamily="2" charset="2"/>
              <a:buChar char="n"/>
            </a:pPr>
            <a:r>
              <a:rPr lang="en-US" sz="900" b="0" i="0" u="none" baseline="0">
                <a:latin typeface="Arial" charset="0"/>
              </a:rPr>
              <a:t> OPC Server (Object Linking and Embedding – OLE) for Process Control Server.  OPC functionality is possible with the SIMATIC NET OPC server. 	</a:t>
            </a:r>
          </a:p>
          <a:p>
            <a:pPr algn="l" rtl="0" eaLnBrk="1" hangingPunct="1">
              <a:buFont typeface="Wingdings" pitchFamily="2" charset="2"/>
              <a:buChar char="n"/>
            </a:pPr>
            <a:r>
              <a:rPr lang="en-US" sz="900" b="0" i="0" u="none" baseline="0">
                <a:latin typeface="Arial" charset="0"/>
              </a:rPr>
              <a:t> PROFINET functionality including controller and device</a:t>
            </a:r>
          </a:p>
          <a:p>
            <a:pPr algn="l" rtl="0" eaLnBrk="1" hangingPunct="1">
              <a:buFont typeface="Wingdings" pitchFamily="2" charset="2"/>
              <a:buChar char="n"/>
            </a:pPr>
            <a:r>
              <a:rPr lang="en-US" sz="900" b="0" i="0" u="none" baseline="0">
                <a:latin typeface="Arial" charset="0"/>
              </a:rPr>
              <a:t> The S7-1200 Ethernet interfaces are designed as PROFINET and support PROFINET IO and iDevices.</a:t>
            </a:r>
          </a:p>
          <a:p>
            <a:pPr algn="l" rtl="0" eaLnBrk="1" hangingPunct="1">
              <a:buFont typeface="Wingdings" pitchFamily="2" charset="2"/>
              <a:buChar char="n"/>
            </a:pPr>
            <a:r>
              <a:rPr lang="en-US" sz="900" b="0" i="0" u="none" baseline="0">
                <a:latin typeface="Arial" charset="0"/>
              </a:rPr>
              <a:t> Communication with third-party devices via Ethernet is supported. The S7-1200 provides a “native” Ethernet-TCP/IP protocol (“FreePort” for Ethernet) for user-specific development of this functionality. Communication is possible with third-party PLCs if these support the same Ethernet connectivity as S7-1200.</a:t>
            </a:r>
          </a:p>
        </p:txBody>
      </p:sp>
      <p:sp>
        <p:nvSpPr>
          <p:cNvPr id="69636" name="Rectangle 4"/>
          <p:cNvSpPr>
            <a:spLocks noChangeArrowheads="1"/>
          </p:cNvSpPr>
          <p:nvPr/>
        </p:nvSpPr>
        <p:spPr bwMode="auto">
          <a:xfrm>
            <a:off x="2045769" y="3532476"/>
            <a:ext cx="188293" cy="21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endParaRPr lang="en-US" altLang="en-US" dirty="0"/>
          </a:p>
        </p:txBody>
      </p:sp>
      <p:graphicFrame>
        <p:nvGraphicFramePr>
          <p:cNvPr id="69674" name="Group 42"/>
          <p:cNvGraphicFramePr>
            <a:graphicFrameLocks noGrp="1"/>
          </p:cNvGraphicFramePr>
          <p:nvPr/>
        </p:nvGraphicFramePr>
        <p:xfrm>
          <a:off x="960541" y="4977593"/>
          <a:ext cx="4950481" cy="1551282"/>
        </p:xfrm>
        <a:graphic>
          <a:graphicData uri="http://schemas.openxmlformats.org/drawingml/2006/table">
            <a:tbl>
              <a:tblPr/>
              <a:tblGrid>
                <a:gridCol w="757349"/>
                <a:gridCol w="822001"/>
                <a:gridCol w="785057"/>
                <a:gridCol w="766586"/>
                <a:gridCol w="886653"/>
                <a:gridCol w="932833"/>
              </a:tblGrid>
              <a:tr h="677180">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a:ln>
                            <a:noFill/>
                          </a:ln>
                          <a:solidFill>
                            <a:srgbClr val="FFFFFF"/>
                          </a:solidFill>
                          <a:effectLst/>
                          <a:latin typeface="Calibri" pitchFamily="34" charset="0"/>
                          <a:cs typeface="Arial" charset="0"/>
                        </a:rPr>
                        <a:t> </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FFFFFF"/>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Programming </a:t>
                      </a:r>
                      <a:br>
                        <a:rPr kumimoji="0" lang="en-US" sz="1000" b="1" i="0" u="none" strike="noStrike" cap="none" normalizeH="0" baseline="0">
                          <a:ln>
                            <a:noFill/>
                          </a:ln>
                          <a:solidFill>
                            <a:srgbClr val="FFFFFF"/>
                          </a:solidFill>
                          <a:effectLst/>
                          <a:latin typeface="Calibri" pitchFamily="34" charset="0"/>
                          <a:cs typeface="Arial" charset="0"/>
                        </a:rPr>
                      </a:br>
                      <a:r>
                        <a:rPr kumimoji="0" lang="en-US" sz="1000" b="1" i="0" u="none" strike="noStrike" cap="none" normalizeH="0" baseline="0">
                          <a:ln>
                            <a:noFill/>
                          </a:ln>
                          <a:solidFill>
                            <a:srgbClr val="FFFFFF"/>
                          </a:solidFill>
                          <a:effectLst/>
                          <a:latin typeface="Calibri" pitchFamily="34" charset="0"/>
                          <a:cs typeface="Arial" charset="0"/>
                        </a:rPr>
                        <a:t>device (PD)</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Human Machine</a:t>
                      </a:r>
                      <a:br>
                        <a:rPr kumimoji="0" lang="en-US" sz="1000" b="1" i="0" u="none" strike="noStrike" cap="none" normalizeH="0" baseline="0">
                          <a:ln>
                            <a:noFill/>
                          </a:ln>
                          <a:solidFill>
                            <a:srgbClr val="FFFFFF"/>
                          </a:solidFill>
                          <a:effectLst/>
                          <a:latin typeface="Calibri" pitchFamily="34" charset="0"/>
                          <a:cs typeface="Arial" charset="0"/>
                        </a:rPr>
                      </a:br>
                      <a:r>
                        <a:rPr kumimoji="0" lang="en-US" sz="1000" b="1" i="0" u="none" strike="noStrike" cap="none" normalizeH="0" baseline="0">
                          <a:ln>
                            <a:noFill/>
                          </a:ln>
                          <a:solidFill>
                            <a:srgbClr val="FFFFFF"/>
                          </a:solidFill>
                          <a:effectLst/>
                          <a:latin typeface="Calibri" pitchFamily="34" charset="0"/>
                          <a:cs typeface="Arial" charset="0"/>
                        </a:rPr>
                        <a:t>Interface (HMI)</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FFFFFF"/>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GET/PUT</a:t>
                      </a:r>
                      <a:br>
                        <a:rPr kumimoji="0" lang="en-US" sz="1000" b="1" i="0" u="none" strike="noStrike" cap="none" normalizeH="0" baseline="0">
                          <a:ln>
                            <a:noFill/>
                          </a:ln>
                          <a:solidFill>
                            <a:srgbClr val="FFFFFF"/>
                          </a:solidFill>
                          <a:effectLst/>
                          <a:latin typeface="Calibri" pitchFamily="34" charset="0"/>
                          <a:cs typeface="Arial" charset="0"/>
                        </a:rPr>
                      </a:br>
                      <a:r>
                        <a:rPr kumimoji="0" lang="en-US" sz="1000" b="1" i="0" u="none" strike="noStrike" cap="none" normalizeH="0" baseline="0">
                          <a:ln>
                            <a:noFill/>
                          </a:ln>
                          <a:solidFill>
                            <a:srgbClr val="FFFFFF"/>
                          </a:solidFill>
                          <a:effectLst/>
                          <a:latin typeface="Calibri" pitchFamily="34" charset="0"/>
                          <a:cs typeface="Arial" charset="0"/>
                        </a:rPr>
                        <a:t>Client/Server</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FFFFFF"/>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Open user</a:t>
                      </a:r>
                      <a:br>
                        <a:rPr kumimoji="0" lang="en-US" sz="1000" b="1" i="0" u="none" strike="noStrike" cap="none" normalizeH="0" baseline="0">
                          <a:ln>
                            <a:noFill/>
                          </a:ln>
                          <a:solidFill>
                            <a:srgbClr val="FFFFFF"/>
                          </a:solidFill>
                          <a:effectLst/>
                          <a:latin typeface="Calibri" pitchFamily="34" charset="0"/>
                          <a:cs typeface="Arial" charset="0"/>
                        </a:rPr>
                      </a:br>
                      <a:r>
                        <a:rPr kumimoji="0" lang="en-US" sz="1000" b="1" i="0" u="none" strike="noStrike" cap="none" normalizeH="0" baseline="0">
                          <a:ln>
                            <a:noFill/>
                          </a:ln>
                          <a:solidFill>
                            <a:srgbClr val="FFFFFF"/>
                          </a:solidFill>
                          <a:effectLst/>
                          <a:latin typeface="Calibri" pitchFamily="34" charset="0"/>
                          <a:cs typeface="Arial" charset="0"/>
                        </a:rPr>
                        <a:t>communication</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FFFFFF"/>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Web browser</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1212572">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FFFFFF"/>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FFFFFF"/>
                          </a:solidFill>
                          <a:effectLst/>
                          <a:latin typeface="Calibri" pitchFamily="34" charset="0"/>
                          <a:cs typeface="Arial" charset="0"/>
                        </a:rPr>
                        <a:t>Maximum number of connection </a:t>
                      </a:r>
                      <a:br>
                        <a:rPr kumimoji="0" lang="en-US" sz="1000" b="1" i="0" u="none" strike="noStrike" cap="none" normalizeH="0" baseline="0">
                          <a:ln>
                            <a:noFill/>
                          </a:ln>
                          <a:solidFill>
                            <a:srgbClr val="FFFFFF"/>
                          </a:solidFill>
                          <a:effectLst/>
                          <a:latin typeface="Calibri" pitchFamily="34" charset="0"/>
                          <a:cs typeface="Arial" charset="0"/>
                        </a:rPr>
                      </a:br>
                      <a:r>
                        <a:rPr kumimoji="0" lang="en-US" sz="1000" b="1" i="0" u="none" strike="noStrike" cap="none" normalizeH="0" baseline="0">
                          <a:ln>
                            <a:noFill/>
                          </a:ln>
                          <a:solidFill>
                            <a:srgbClr val="FFFFFF"/>
                          </a:solidFill>
                          <a:effectLst/>
                          <a:latin typeface="Calibri" pitchFamily="34" charset="0"/>
                          <a:cs typeface="Arial" charset="0"/>
                        </a:rPr>
                        <a:t>resources</a:t>
                      </a:r>
                      <a:endParaRPr kumimoji="0" lang="en-US" altLang="de-DE" sz="1000" b="1" i="0" u="none" strike="noStrike" cap="none" normalizeH="0" baseline="0" smtClean="0">
                        <a:ln>
                          <a:noFill/>
                        </a:ln>
                        <a:solidFill>
                          <a:srgbClr val="FFFFFF"/>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Calibri" pitchFamily="34" charset="0"/>
                          <a:cs typeface="Arial" charset="0"/>
                        </a:rPr>
                        <a:t>3 </a:t>
                      </a:r>
                      <a:r>
                        <a:rPr kumimoji="0" lang="en-US" sz="1000" b="0" i="0" u="none" strike="noStrike" cap="none" normalizeH="0" baseline="0">
                          <a:ln>
                            <a:noFill/>
                          </a:ln>
                          <a:solidFill>
                            <a:srgbClr val="000000"/>
                          </a:solidFill>
                          <a:effectLst/>
                          <a:latin typeface="Calibri" pitchFamily="34" charset="0"/>
                          <a:cs typeface="Arial" charset="0"/>
                        </a:rPr>
                        <a:t/>
                      </a:r>
                      <a:br>
                        <a:rPr kumimoji="0" lang="en-US" sz="1000" b="0" i="0" u="none" strike="noStrike" cap="none" normalizeH="0" baseline="0">
                          <a:ln>
                            <a:noFill/>
                          </a:ln>
                          <a:solidFill>
                            <a:srgbClr val="000000"/>
                          </a:solidFill>
                          <a:effectLst/>
                          <a:latin typeface="Calibri" pitchFamily="34" charset="0"/>
                          <a:cs typeface="Arial" charset="0"/>
                        </a:rPr>
                      </a:br>
                      <a:r>
                        <a:rPr kumimoji="0" lang="en-US" sz="1000" b="0" i="0" u="none" strike="noStrike" cap="none" normalizeH="0" baseline="0">
                          <a:ln>
                            <a:noFill/>
                          </a:ln>
                          <a:solidFill>
                            <a:srgbClr val="000000"/>
                          </a:solidFill>
                          <a:effectLst/>
                          <a:latin typeface="Calibri" pitchFamily="34" charset="0"/>
                          <a:cs typeface="Arial" charset="0"/>
                        </a:rPr>
                        <a:t>guaranteed to support 1 PD</a:t>
                      </a:r>
                      <a:endParaRPr kumimoji="0" lang="en-US" altLang="de-DE" sz="1000" b="0" i="0" u="none" strike="noStrike" cap="none" normalizeH="0" baseline="0" smtClean="0">
                        <a:ln>
                          <a:noFill/>
                        </a:ln>
                        <a:solidFill>
                          <a:srgbClr val="000000"/>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1E0"/>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Calibri" pitchFamily="34" charset="0"/>
                          <a:cs typeface="Arial" charset="0"/>
                        </a:rPr>
                        <a:t>12</a:t>
                      </a:r>
                      <a:r>
                        <a:rPr kumimoji="0" lang="en-US" sz="1000" b="0" i="0" u="none" strike="noStrike" cap="none" normalizeH="0" baseline="0">
                          <a:ln>
                            <a:noFill/>
                          </a:ln>
                          <a:solidFill>
                            <a:srgbClr val="000000"/>
                          </a:solidFill>
                          <a:effectLst/>
                          <a:latin typeface="Calibri" pitchFamily="34" charset="0"/>
                          <a:cs typeface="Arial" charset="0"/>
                        </a:rPr>
                        <a:t/>
                      </a:r>
                      <a:br>
                        <a:rPr kumimoji="0" lang="en-US" sz="1000" b="0" i="0" u="none" strike="noStrike" cap="none" normalizeH="0" baseline="0">
                          <a:ln>
                            <a:noFill/>
                          </a:ln>
                          <a:solidFill>
                            <a:srgbClr val="000000"/>
                          </a:solidFill>
                          <a:effectLst/>
                          <a:latin typeface="Calibri" pitchFamily="34" charset="0"/>
                          <a:cs typeface="Arial" charset="0"/>
                        </a:rPr>
                      </a:br>
                      <a:r>
                        <a:rPr kumimoji="0" lang="en-US" sz="1000" b="0" i="0" u="none" strike="noStrike" cap="none" normalizeH="0" baseline="0">
                          <a:ln>
                            <a:noFill/>
                          </a:ln>
                          <a:solidFill>
                            <a:srgbClr val="000000"/>
                          </a:solidFill>
                          <a:effectLst/>
                          <a:latin typeface="Calibri" pitchFamily="34" charset="0"/>
                          <a:cs typeface="Arial" charset="0"/>
                        </a:rPr>
                        <a:t>guaranteed to support 4 HMI devices</a:t>
                      </a:r>
                      <a:endParaRPr kumimoji="0" lang="en-US" altLang="de-DE" sz="1000" b="0" i="0" u="none" strike="noStrike" cap="none" normalizeH="0" baseline="0" smtClean="0">
                        <a:ln>
                          <a:noFill/>
                        </a:ln>
                        <a:solidFill>
                          <a:srgbClr val="000000"/>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1E0"/>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Calibri" pitchFamily="34" charset="0"/>
                          <a:cs typeface="Arial" charset="0"/>
                        </a:rPr>
                        <a:t>8</a:t>
                      </a:r>
                      <a:endParaRPr kumimoji="0" lang="en-US" altLang="de-DE" sz="1000" b="1" i="0" u="none" strike="noStrike" cap="none" normalizeH="0" baseline="0" smtClean="0">
                        <a:ln>
                          <a:noFill/>
                        </a:ln>
                        <a:solidFill>
                          <a:srgbClr val="000000"/>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1E0"/>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Calibri" pitchFamily="34" charset="0"/>
                          <a:cs typeface="Arial" charset="0"/>
                        </a:rPr>
                        <a:t>8</a:t>
                      </a:r>
                      <a:endParaRPr kumimoji="0" lang="en-US" altLang="de-DE" sz="1000" b="1" i="0" u="none" strike="noStrike" cap="none" normalizeH="0" baseline="0" smtClean="0">
                        <a:ln>
                          <a:noFill/>
                        </a:ln>
                        <a:solidFill>
                          <a:srgbClr val="000000"/>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1E0"/>
                    </a:solid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de-DE" sz="1000" b="1" i="0" u="none" strike="noStrike" cap="none" normalizeH="0" baseline="0" smtClean="0">
                        <a:ln>
                          <a:noFill/>
                        </a:ln>
                        <a:solidFill>
                          <a:srgbClr val="000000"/>
                        </a:solidFill>
                        <a:effectLst/>
                        <a:latin typeface="Calibri" pitchFamily="34" charset="0"/>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rgbClr val="000000"/>
                          </a:solidFill>
                          <a:effectLst/>
                          <a:latin typeface="Calibri" pitchFamily="34" charset="0"/>
                          <a:cs typeface="Arial" charset="0"/>
                        </a:rPr>
                        <a:t>30</a:t>
                      </a:r>
                      <a:br>
                        <a:rPr kumimoji="0" lang="en-US" sz="1000" b="1" i="0" u="none" strike="noStrike" cap="none" normalizeH="0" baseline="0">
                          <a:ln>
                            <a:noFill/>
                          </a:ln>
                          <a:solidFill>
                            <a:srgbClr val="000000"/>
                          </a:solidFill>
                          <a:effectLst/>
                          <a:latin typeface="Calibri" pitchFamily="34" charset="0"/>
                          <a:cs typeface="Arial" charset="0"/>
                        </a:rPr>
                      </a:br>
                      <a:r>
                        <a:rPr kumimoji="0" lang="en-US" sz="1000" b="0" i="0" u="none" strike="noStrike" cap="none" normalizeH="0" baseline="0">
                          <a:ln>
                            <a:noFill/>
                          </a:ln>
                          <a:solidFill>
                            <a:srgbClr val="000000"/>
                          </a:solidFill>
                          <a:effectLst/>
                          <a:latin typeface="Calibri" pitchFamily="34" charset="0"/>
                          <a:cs typeface="Arial" charset="0"/>
                        </a:rPr>
                        <a:t>guaranteed to support 3 web browsers</a:t>
                      </a:r>
                      <a:endParaRPr kumimoji="0" lang="en-US" altLang="de-DE" sz="1000" b="0" i="0" u="none" strike="noStrike" cap="none" normalizeH="0" baseline="0" smtClean="0">
                        <a:ln>
                          <a:noFill/>
                        </a:ln>
                        <a:solidFill>
                          <a:srgbClr val="000000"/>
                        </a:solidFill>
                        <a:effectLst/>
                        <a:latin typeface="Times New Roman" pitchFamily="18" charset="0"/>
                        <a:cs typeface="Times New Roman" pitchFamily="18" charset="0"/>
                      </a:endParaRPr>
                    </a:p>
                  </a:txBody>
                  <a:tcPr marL="66499" marR="6649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D1E0"/>
                    </a:solidFill>
                  </a:tcPr>
                </a:tc>
              </a:tr>
            </a:tbl>
          </a:graphicData>
        </a:graphic>
      </p:graphicFrame>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xfrm>
            <a:off x="3849688" y="9378950"/>
            <a:ext cx="2946400" cy="493713"/>
          </a:xfrm>
          <a:prstGeom prst="rect">
            <a:avLst/>
          </a:prstGeom>
          <a:noFill/>
        </p:spPr>
        <p:txBody>
          <a:bodyPr/>
          <a:lstStyle>
            <a:lvl1pPr>
              <a:defRPr sz="1100">
                <a:solidFill>
                  <a:srgbClr val="000000"/>
                </a:solidFill>
                <a:latin typeface="Arial" charset="0"/>
              </a:defRPr>
            </a:lvl1pPr>
            <a:lvl2pPr marL="733854" indent="-282252">
              <a:defRPr sz="1100">
                <a:solidFill>
                  <a:srgbClr val="000000"/>
                </a:solidFill>
                <a:latin typeface="Arial" charset="0"/>
              </a:defRPr>
            </a:lvl2pPr>
            <a:lvl3pPr marL="1129006" indent="-225801">
              <a:defRPr sz="1100">
                <a:solidFill>
                  <a:srgbClr val="000000"/>
                </a:solidFill>
                <a:latin typeface="Arial" charset="0"/>
              </a:defRPr>
            </a:lvl3pPr>
            <a:lvl4pPr marL="1580608" indent="-225801">
              <a:defRPr sz="1100">
                <a:solidFill>
                  <a:srgbClr val="000000"/>
                </a:solidFill>
                <a:latin typeface="Arial" charset="0"/>
              </a:defRPr>
            </a:lvl4pPr>
            <a:lvl5pPr marL="2032211" indent="-225801">
              <a:defRPr sz="1100">
                <a:solidFill>
                  <a:srgbClr val="000000"/>
                </a:solidFill>
                <a:latin typeface="Arial" charset="0"/>
              </a:defRPr>
            </a:lvl5pPr>
            <a:lvl6pPr marL="2483813" indent="-225801" eaLnBrk="0" fontAlgn="base" hangingPunct="0">
              <a:spcBef>
                <a:spcPct val="30000"/>
              </a:spcBef>
              <a:spcAft>
                <a:spcPct val="0"/>
              </a:spcAft>
              <a:buChar char="-"/>
              <a:defRPr sz="1100">
                <a:solidFill>
                  <a:srgbClr val="000000"/>
                </a:solidFill>
                <a:latin typeface="Arial" charset="0"/>
              </a:defRPr>
            </a:lvl6pPr>
            <a:lvl7pPr marL="2935416" indent="-225801" eaLnBrk="0" fontAlgn="base" hangingPunct="0">
              <a:spcBef>
                <a:spcPct val="30000"/>
              </a:spcBef>
              <a:spcAft>
                <a:spcPct val="0"/>
              </a:spcAft>
              <a:buChar char="-"/>
              <a:defRPr sz="1100">
                <a:solidFill>
                  <a:srgbClr val="000000"/>
                </a:solidFill>
                <a:latin typeface="Arial" charset="0"/>
              </a:defRPr>
            </a:lvl7pPr>
            <a:lvl8pPr marL="3387018" indent="-225801" eaLnBrk="0" fontAlgn="base" hangingPunct="0">
              <a:spcBef>
                <a:spcPct val="30000"/>
              </a:spcBef>
              <a:spcAft>
                <a:spcPct val="0"/>
              </a:spcAft>
              <a:buChar char="-"/>
              <a:defRPr sz="1100">
                <a:solidFill>
                  <a:srgbClr val="000000"/>
                </a:solidFill>
                <a:latin typeface="Arial" charset="0"/>
              </a:defRPr>
            </a:lvl8pPr>
            <a:lvl9pPr marL="3838621" indent="-225801" eaLnBrk="0" fontAlgn="base" hangingPunct="0">
              <a:spcBef>
                <a:spcPct val="30000"/>
              </a:spcBef>
              <a:spcAft>
                <a:spcPct val="0"/>
              </a:spcAft>
              <a:buChar char="-"/>
              <a:defRPr sz="1100">
                <a:solidFill>
                  <a:srgbClr val="000000"/>
                </a:solidFill>
                <a:latin typeface="Arial" charset="0"/>
              </a:defRPr>
            </a:lvl9pPr>
          </a:lstStyle>
          <a:p>
            <a:fld id="{F8E433E1-1A99-4CDD-8344-EE8FCC5B4CC6}" type="slidenum">
              <a:rPr lang="en-US" altLang="de-DE" smtClean="0">
                <a:solidFill>
                  <a:schemeClr val="tx1"/>
                </a:solidFill>
              </a:rPr>
              <a:pPr/>
              <a:t>36</a:t>
            </a:fld>
            <a:endParaRPr lang="en-US" altLang="de-DE" dirty="0" smtClean="0">
              <a:solidFill>
                <a:schemeClr val="tx1"/>
              </a:solidFill>
            </a:endParaRPr>
          </a:p>
        </p:txBody>
      </p:sp>
      <p:sp>
        <p:nvSpPr>
          <p:cNvPr id="246787" name="Rectangle 2"/>
          <p:cNvSpPr>
            <a:spLocks noGrp="1" noRot="1" noChangeAspect="1" noChangeArrowheads="1" noTextEdit="1"/>
          </p:cNvSpPr>
          <p:nvPr>
            <p:ph type="sldImg"/>
          </p:nvPr>
        </p:nvSpPr>
        <p:spPr>
          <a:xfrm>
            <a:off x="349250" y="493713"/>
            <a:ext cx="3617913" cy="2035175"/>
          </a:xfrm>
          <a:ln/>
        </p:spPr>
      </p:sp>
      <p:sp>
        <p:nvSpPr>
          <p:cNvPr id="246788" name="Rectangle 3"/>
          <p:cNvSpPr>
            <a:spLocks noGrp="1" noChangeArrowheads="1"/>
          </p:cNvSpPr>
          <p:nvPr>
            <p:ph type="body" idx="1"/>
          </p:nvPr>
        </p:nvSpPr>
        <p:spPr>
          <a:xfrm>
            <a:off x="905299" y="2716045"/>
            <a:ext cx="4987079" cy="6418889"/>
          </a:xfrm>
          <a:prstGeom prst="rect">
            <a:avLst/>
          </a:prstGeom>
          <a:noFill/>
        </p:spPr>
        <p:txBody>
          <a:bodyPr>
            <a:noAutofit/>
          </a:bodyPr>
          <a:lstStyle/>
          <a:p>
            <a:pPr eaLnBrk="1" hangingPunct="1"/>
            <a:endParaRPr lang="en-US" altLang="de-DE" b="1" dirty="0" smtClean="0">
              <a:latin typeface="Arial" charset="0"/>
              <a:cs typeface="Arial" charset="0"/>
              <a:sym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7950" y="741363"/>
            <a:ext cx="6583363" cy="3702050"/>
          </a:xfrm>
        </p:spPr>
      </p:sp>
      <p:sp>
        <p:nvSpPr>
          <p:cNvPr id="3" name="Notizenplatzhalter 2"/>
          <p:cNvSpPr>
            <a:spLocks noGrp="1"/>
          </p:cNvSpPr>
          <p:nvPr>
            <p:ph type="body" idx="1"/>
          </p:nvPr>
        </p:nvSpPr>
        <p:spPr>
          <a:xfrm>
            <a:off x="679450" y="4691063"/>
            <a:ext cx="5438775" cy="4443412"/>
          </a:xfrm>
          <a:prstGeom prst="rect">
            <a:avLst/>
          </a:prstGeom>
        </p:spPr>
        <p:txBody>
          <a:bodyPr>
            <a:noAutofit/>
          </a:bodyPr>
          <a:lstStyle/>
          <a:p>
            <a:endParaRPr lang="en-US" dirty="0"/>
          </a:p>
        </p:txBody>
      </p:sp>
      <p:sp>
        <p:nvSpPr>
          <p:cNvPr id="4" name="Foliennummernplatzhalter 3"/>
          <p:cNvSpPr>
            <a:spLocks noGrp="1"/>
          </p:cNvSpPr>
          <p:nvPr>
            <p:ph type="sldNum" sz="quarter" idx="10"/>
          </p:nvPr>
        </p:nvSpPr>
        <p:spPr>
          <a:xfrm>
            <a:off x="3849688" y="9378950"/>
            <a:ext cx="2946400" cy="493713"/>
          </a:xfrm>
          <a:prstGeom prst="rect">
            <a:avLst/>
          </a:prstGeom>
        </p:spPr>
        <p:txBody>
          <a:bodyPr/>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37</a:t>
            </a:fld>
            <a:endParaRPr lang="en-US" dirty="0">
              <a:latin typeface="Arial" pitchFamily="34" charset="0"/>
            </a:endParaRPr>
          </a:p>
        </p:txBody>
      </p:sp>
    </p:spTree>
    <p:extLst>
      <p:ext uri="{BB962C8B-B14F-4D97-AF65-F5344CB8AC3E}">
        <p14:creationId xmlns:p14="http://schemas.microsoft.com/office/powerpoint/2010/main" val="1802787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DF655A6F-917A-4771-9D53-A017475C1EF4}" type="slidenum">
              <a:rPr/>
              <a:pPr algn="l" rtl="0" eaLnBrk="1" hangingPunct="1">
                <a:spcBef>
                  <a:spcPct val="0"/>
                </a:spcBef>
              </a:pPr>
              <a:t>38</a:t>
            </a:fld>
            <a:endParaRPr lang="en-US" altLang="en-US" dirty="0" smtClean="0"/>
          </a:p>
        </p:txBody>
      </p:sp>
      <p:sp>
        <p:nvSpPr>
          <p:cNvPr id="103427" name="Rectangle 2"/>
          <p:cNvSpPr>
            <a:spLocks noGrp="1" noRot="1" noChangeAspect="1" noChangeArrowheads="1" noTextEdit="1"/>
          </p:cNvSpPr>
          <p:nvPr>
            <p:ph type="sldImg"/>
          </p:nvPr>
        </p:nvSpPr>
        <p:spPr>
          <a:xfrm>
            <a:off x="331788" y="674688"/>
            <a:ext cx="3708400" cy="2084387"/>
          </a:xfrm>
          <a:ln/>
        </p:spPr>
      </p:sp>
      <p:sp>
        <p:nvSpPr>
          <p:cNvPr id="103428"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1034"/>
            <a:ext cx="5436908" cy="4443242"/>
          </a:xfrm>
          <a:prstGeom prst="rect">
            <a:avLst/>
          </a:prstGeom>
        </p:spPr>
        <p:txBody>
          <a:bodyPr>
            <a:noAutofit/>
          </a:bodyPr>
          <a:lstStyle/>
          <a:p>
            <a:endParaRPr lang="en-US"/>
          </a:p>
        </p:txBody>
      </p:sp>
      <p:sp>
        <p:nvSpPr>
          <p:cNvPr id="4" name="Foliennummernplatzhalter 3"/>
          <p:cNvSpPr>
            <a:spLocks noGrp="1"/>
          </p:cNvSpPr>
          <p:nvPr>
            <p:ph type="sldNum" sz="quarter" idx="10"/>
          </p:nvPr>
        </p:nvSpPr>
        <p:spPr>
          <a:xfrm>
            <a:off x="3849863" y="9378671"/>
            <a:ext cx="2946275" cy="493882"/>
          </a:xfrm>
          <a:prstGeom prst="rect">
            <a:avLst/>
          </a:prstGeom>
        </p:spPr>
        <p:txBody>
          <a:bodyPr/>
          <a:lstStyle/>
          <a:p>
            <a:pPr algn="l" rtl="0"/>
            <a:r>
              <a:rPr lang="en-US" b="0" i="0" u="none" baseline="0">
                <a:latin typeface="Arial" pitchFamily="34" charset="0"/>
              </a:rPr>
              <a:t>Notes </a:t>
            </a:r>
            <a:fld id="{AD141568-5488-4AC9-B82D-9F5CE1225E2A}" type="slidenum">
              <a:rPr>
                <a:latin typeface="Arial" pitchFamily="34" charset="0"/>
              </a:rPr>
              <a:pPr algn="l" rtl="0"/>
              <a:t>39</a:t>
            </a:fld>
            <a:endParaRPr lang="en-US" dirty="0">
              <a:latin typeface="Arial" pitchFamily="34" charset="0"/>
            </a:endParaRPr>
          </a:p>
        </p:txBody>
      </p:sp>
    </p:spTree>
    <p:extLst>
      <p:ext uri="{BB962C8B-B14F-4D97-AF65-F5344CB8AC3E}">
        <p14:creationId xmlns:p14="http://schemas.microsoft.com/office/powerpoint/2010/main" val="1860650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buClr>
                <a:srgbClr val="4F81BD"/>
              </a:buClr>
            </a:pPr>
            <a:fld id="{C198EE7F-8738-4854-8EE5-744E88D9508B}" type="slidenum">
              <a:rPr>
                <a:solidFill>
                  <a:srgbClr val="000000"/>
                </a:solidFill>
              </a:rPr>
              <a:pPr eaLnBrk="1" hangingPunct="1">
                <a:spcBef>
                  <a:spcPct val="0"/>
                </a:spcBef>
                <a:buClr>
                  <a:srgbClr val="4F81BD"/>
                </a:buClr>
              </a:pPr>
              <a:t>4</a:t>
            </a:fld>
            <a:endParaRPr lang="en-US" altLang="en-US" dirty="0" smtClean="0">
              <a:solidFill>
                <a:srgbClr val="000000"/>
              </a:solidFill>
            </a:endParaRPr>
          </a:p>
        </p:txBody>
      </p:sp>
      <p:sp>
        <p:nvSpPr>
          <p:cNvPr id="86019" name="Rectangle 2"/>
          <p:cNvSpPr>
            <a:spLocks noGrp="1" noRot="1" noChangeAspect="1" noChangeArrowheads="1" noTextEdit="1"/>
          </p:cNvSpPr>
          <p:nvPr>
            <p:ph type="sldImg"/>
          </p:nvPr>
        </p:nvSpPr>
        <p:spPr>
          <a:xfrm>
            <a:off x="342900" y="495300"/>
            <a:ext cx="3619500" cy="2035175"/>
          </a:xfrm>
          <a:ln/>
        </p:spPr>
      </p:sp>
      <p:sp>
        <p:nvSpPr>
          <p:cNvPr id="86020" name="Rectangle 3"/>
          <p:cNvSpPr>
            <a:spLocks noGrp="1" noChangeArrowheads="1"/>
          </p:cNvSpPr>
          <p:nvPr>
            <p:ph type="body" idx="1"/>
          </p:nvPr>
        </p:nvSpPr>
        <p:spPr>
          <a:xfrm>
            <a:off x="905298" y="2716046"/>
            <a:ext cx="4987079" cy="6417323"/>
          </a:xfrm>
          <a:prstGeom prst="rect">
            <a:avLst/>
          </a:prstGeom>
          <a:noFill/>
        </p:spPr>
        <p:txBody>
          <a:bodyPr/>
          <a:lstStyle/>
          <a:p>
            <a:pPr marL="228600" indent="-228600" algn="l" rtl="0" eaLnBrk="1" hangingPunct="1"/>
            <a:r>
              <a:rPr lang="en-US" b="1" i="0" u="none" baseline="0"/>
              <a:t>Three Areas of Innovation</a:t>
            </a:r>
          </a:p>
          <a:p>
            <a:pPr marL="228600" indent="-228600" algn="l" rtl="0" eaLnBrk="1" hangingPunct="1">
              <a:buFontTx/>
              <a:buAutoNum type="arabicPeriod"/>
            </a:pPr>
            <a:r>
              <a:rPr lang="en-US" b="1" i="0" u="none" baseline="0"/>
              <a:t>System Architecture</a:t>
            </a:r>
            <a:endParaRPr lang="en-US" altLang="en-US" b="1" dirty="0" smtClean="0"/>
          </a:p>
          <a:p>
            <a:pPr marL="228600" indent="-228600" algn="l" rtl="0" eaLnBrk="1" hangingPunct="1"/>
            <a:r>
              <a:rPr lang="en-US" b="0" i="0" u="none" baseline="0"/>
              <a:t>The system architecture is designed from the </a:t>
            </a:r>
            <a:r>
              <a:rPr lang="en-US" b="1" i="0" u="none" baseline="0"/>
              <a:t>Inside Out</a:t>
            </a:r>
            <a:r>
              <a:rPr lang="en-US" b="0" i="0" u="none" baseline="0"/>
              <a:t> not the </a:t>
            </a:r>
            <a:r>
              <a:rPr lang="en-US" b="1" i="0" u="none" baseline="0"/>
              <a:t>Outside In</a:t>
            </a:r>
            <a:r>
              <a:rPr lang="en-US" b="0" i="0" u="none" baseline="0"/>
              <a:t>. The combined design of the controller hardware, the HMI hardware and all firmware share a common set of intelligence with the Engineering Software, eliminating traditional barriers of interoperability between common automation devices (Controllers, HMI, Networks). This unified system architecture was traditionally only available in larger, specialized or PC-Based control platforms </a:t>
            </a:r>
            <a:r>
              <a:rPr lang="en-US" b="1" i="0" u="none" baseline="0"/>
              <a:t>NOT</a:t>
            </a:r>
            <a:r>
              <a:rPr lang="en-US" b="0" i="0" u="none" baseline="0"/>
              <a:t> in the smaller PLC classes.</a:t>
            </a:r>
          </a:p>
          <a:p>
            <a:pPr marL="228600" indent="-228600" algn="l" rtl="0" eaLnBrk="1" hangingPunct="1"/>
            <a:endParaRPr lang="en-US" altLang="en-US" dirty="0" smtClean="0"/>
          </a:p>
          <a:p>
            <a:pPr marL="228600" indent="-228600" algn="l" rtl="0" eaLnBrk="1" hangingPunct="1"/>
            <a:r>
              <a:rPr lang="en-US" b="0" i="0" u="none" baseline="0"/>
              <a:t>This Integrated Automation design provides:</a:t>
            </a:r>
            <a:r>
              <a:rPr lang="en-US"/>
              <a:t/>
            </a:r>
            <a:br>
              <a:rPr lang="en-US"/>
            </a:br>
            <a:r>
              <a:rPr lang="en-US" b="0" i="1" u="none" baseline="0"/>
              <a:t>**</a:t>
            </a:r>
            <a:r>
              <a:rPr lang="en-US" b="1" i="1" u="none" baseline="0"/>
              <a:t>Pointing to the hardware images across the top**</a:t>
            </a:r>
            <a:endParaRPr lang="en-US" altLang="en-US" i="1" dirty="0" smtClean="0"/>
          </a:p>
          <a:p>
            <a:pPr marL="228600" indent="-228600" algn="l" rtl="0" eaLnBrk="1" hangingPunct="1">
              <a:buFontTx/>
              <a:buChar char="-"/>
            </a:pPr>
            <a:r>
              <a:rPr lang="en-US" b="0" i="0" u="none" baseline="0"/>
              <a:t>Auto-detection between multiple controllers with multiple HMIs without the need to maintain separate user programs for each. There can be </a:t>
            </a:r>
            <a:r>
              <a:rPr lang="en-US" b="1" i="0" u="none" baseline="0"/>
              <a:t>one user program for the system</a:t>
            </a:r>
            <a:r>
              <a:rPr lang="en-US" b="0" i="0" u="none" baseline="0"/>
              <a:t>, or libraries you assemble for a modular system.</a:t>
            </a:r>
          </a:p>
          <a:p>
            <a:pPr marL="228600" indent="-228600" algn="l" rtl="0" eaLnBrk="1" hangingPunct="1">
              <a:buFontTx/>
              <a:buChar char="-"/>
            </a:pPr>
            <a:r>
              <a:rPr lang="en-US" b="0" i="0" u="none" baseline="0"/>
              <a:t>No need to use separate standalone utilities (and maintain separate configurations) for PID Loop Tuning, Motion Control using PLC Open instructions. </a:t>
            </a:r>
            <a:r>
              <a:rPr lang="en-US" b="1" i="0" u="none" baseline="0"/>
              <a:t>Everything is built into the engineering software and included with the user program.</a:t>
            </a:r>
          </a:p>
          <a:p>
            <a:pPr marL="228600" indent="-228600" algn="l" rtl="0" eaLnBrk="1" hangingPunct="1"/>
            <a:r>
              <a:rPr lang="en-US" b="0" i="1" u="none" baseline="0"/>
              <a:t>**</a:t>
            </a:r>
            <a:r>
              <a:rPr lang="en-US" b="1" i="1" u="none" baseline="0"/>
              <a:t>Pointing to the software screen images to the left**</a:t>
            </a:r>
            <a:endParaRPr lang="en-US" altLang="en-US" i="1" dirty="0" smtClean="0"/>
          </a:p>
          <a:p>
            <a:pPr marL="228600" indent="-228600" algn="l" rtl="0" eaLnBrk="1" hangingPunct="1">
              <a:buFontTx/>
              <a:buChar char="-"/>
            </a:pPr>
            <a:r>
              <a:rPr lang="en-US" b="0" i="0" u="none" baseline="0"/>
              <a:t>Step7 Basic represents one engineering software for Logic, HMI and Networking with a Common Editor. All navigation, icons, and menus are consistent throughout its Views. </a:t>
            </a:r>
            <a:r>
              <a:rPr lang="en-US" b="1" i="0" u="none" baseline="0"/>
              <a:t>Easy to learn and maintain. No other Micro or Nano PLC competitor can provide this.</a:t>
            </a:r>
          </a:p>
          <a:p>
            <a:pPr marL="228600" indent="-228600" algn="l" rtl="0" eaLnBrk="1" hangingPunct="1"/>
            <a:r>
              <a:rPr lang="en-US" b="0" i="1" u="none" baseline="0"/>
              <a:t>**</a:t>
            </a:r>
            <a:r>
              <a:rPr lang="en-US" b="1" i="1" u="none" baseline="0"/>
              <a:t>Pointing to the PG Engineering Station middle-bottom**</a:t>
            </a:r>
          </a:p>
          <a:p>
            <a:pPr marL="228600" indent="-228600" algn="l" rtl="0" eaLnBrk="1" hangingPunct="1">
              <a:buFontTx/>
              <a:buChar char="-"/>
            </a:pPr>
            <a:r>
              <a:rPr lang="en-US" b="0" i="0" u="none" baseline="0"/>
              <a:t>Step7 Basic provides </a:t>
            </a:r>
            <a:r>
              <a:rPr lang="en-US" b="1" i="0" u="none" baseline="0"/>
              <a:t>Instant-On Connections</a:t>
            </a:r>
            <a:r>
              <a:rPr lang="en-US" b="0" i="0" u="none" baseline="0"/>
              <a:t> over Ethernet to all supported devices on the network. It is graphical and </a:t>
            </a:r>
            <a:r>
              <a:rPr lang="en-US" b="1" i="0" u="none" baseline="0"/>
              <a:t>requires no configuration or multiple instances</a:t>
            </a:r>
            <a:r>
              <a:rPr lang="en-US" b="0" i="0" u="none" baseline="0"/>
              <a:t> to connect to everything. </a:t>
            </a:r>
          </a:p>
          <a:p>
            <a:pPr marL="228600" indent="-228600" algn="l" rtl="0" eaLnBrk="1" hangingPunct="1">
              <a:buFontTx/>
              <a:buChar char="-"/>
            </a:pPr>
            <a:r>
              <a:rPr lang="en-US" b="0" i="0" u="none" baseline="0"/>
              <a:t>All user program documentation for the controller logic is stored in the CPU (symbols, network comments, descriptions, etc.) Offline program not required to see documentation, </a:t>
            </a:r>
            <a:r>
              <a:rPr lang="en-US" b="1" i="0" u="none" baseline="0"/>
              <a:t>much easier and quicker maintenance</a:t>
            </a:r>
            <a:r>
              <a:rPr lang="en-US" b="1"/>
              <a:t/>
            </a:r>
            <a:br>
              <a:rPr lang="en-US" b="1"/>
            </a:br>
            <a:endParaRPr lang="en-US" altLang="en-US" b="1" dirty="0" smtClean="0"/>
          </a:p>
          <a:p>
            <a:pPr marL="228600" indent="-228600" algn="l" rtl="0" eaLnBrk="1" hangingPunct="1"/>
            <a:r>
              <a:rPr lang="en-US" b="1" i="0" u="none" baseline="0"/>
              <a:t>The result is a Common “Core Intelligence” for integrated automation in the Compact Controller class. </a:t>
            </a:r>
            <a:r>
              <a:rPr lang="en-US" b="1" i="1" u="sng" baseline="0"/>
              <a:t>Unique for the Micro or Nano PLC category</a:t>
            </a:r>
            <a:endParaRPr lang="en-US" alt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7950" y="741363"/>
            <a:ext cx="6583363" cy="3702050"/>
          </a:xfrm>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en-US" dirty="0"/>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pPr algn="l" rtl="0"/>
            <a:r>
              <a:rPr lang="en-US" b="0" i="0" u="none" baseline="0">
                <a:latin typeface="Arial" pitchFamily="34" charset="0"/>
              </a:rPr>
              <a:t>Notes </a:t>
            </a:r>
            <a:fld id="{AD141568-5488-4AC9-B82D-9F5CE1225E2A}" type="slidenum">
              <a:rPr>
                <a:latin typeface="Arial" pitchFamily="34" charset="0"/>
              </a:rPr>
              <a:pPr algn="l" rtl="0"/>
              <a:t>40</a:t>
            </a:fld>
            <a:endParaRPr lang="en-US" dirty="0">
              <a:latin typeface="Arial" pitchFamily="34" charset="0"/>
            </a:endParaRPr>
          </a:p>
        </p:txBody>
      </p:sp>
    </p:spTree>
    <p:extLst>
      <p:ext uri="{BB962C8B-B14F-4D97-AF65-F5344CB8AC3E}">
        <p14:creationId xmlns:p14="http://schemas.microsoft.com/office/powerpoint/2010/main" val="2975408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1319C224-6FC8-44BF-9BE1-366B39EE7AF2}" type="slidenum">
              <a:rPr/>
              <a:pPr algn="l" rtl="0" eaLnBrk="1" hangingPunct="1">
                <a:spcBef>
                  <a:spcPct val="0"/>
                </a:spcBef>
              </a:pPr>
              <a:t>41</a:t>
            </a:fld>
            <a:endParaRPr lang="en-US" altLang="en-US" dirty="0" smtClean="0"/>
          </a:p>
        </p:txBody>
      </p:sp>
      <p:sp>
        <p:nvSpPr>
          <p:cNvPr id="101379" name="Rectangle 2"/>
          <p:cNvSpPr>
            <a:spLocks noGrp="1" noRot="1" noChangeAspect="1" noChangeArrowheads="1" noTextEdit="1"/>
          </p:cNvSpPr>
          <p:nvPr>
            <p:ph type="sldImg"/>
          </p:nvPr>
        </p:nvSpPr>
        <p:spPr>
          <a:xfrm>
            <a:off x="331788" y="674688"/>
            <a:ext cx="3708400" cy="2084387"/>
          </a:xfrm>
          <a:ln/>
        </p:spPr>
      </p:sp>
      <p:sp>
        <p:nvSpPr>
          <p:cNvPr id="101380"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1034"/>
            <a:ext cx="5436908" cy="4443242"/>
          </a:xfrm>
          <a:prstGeom prst="rect">
            <a:avLst/>
          </a:prstGeom>
        </p:spPr>
        <p:txBody>
          <a:bodyPr>
            <a:noAutofit/>
          </a:bodyPr>
          <a:lstStyle/>
          <a:p>
            <a:endParaRPr lang="en-US" dirty="0"/>
          </a:p>
        </p:txBody>
      </p:sp>
      <p:sp>
        <p:nvSpPr>
          <p:cNvPr id="4" name="Foliennummernplatzhalter 3"/>
          <p:cNvSpPr>
            <a:spLocks noGrp="1"/>
          </p:cNvSpPr>
          <p:nvPr>
            <p:ph type="sldNum" sz="quarter" idx="10"/>
          </p:nvPr>
        </p:nvSpPr>
        <p:spPr>
          <a:xfrm>
            <a:off x="3849863" y="9378671"/>
            <a:ext cx="2946275" cy="493882"/>
          </a:xfrm>
          <a:prstGeom prst="rect">
            <a:avLst/>
          </a:prstGeom>
        </p:spPr>
        <p:txBody>
          <a:bodyPr/>
          <a:lstStyle/>
          <a:p>
            <a:pPr algn="l" rtl="0"/>
            <a:r>
              <a:rPr lang="en-US" b="0" i="0" u="none" baseline="0">
                <a:latin typeface="Arial" pitchFamily="34" charset="0"/>
              </a:rPr>
              <a:t>Notes </a:t>
            </a:r>
            <a:fld id="{AD141568-5488-4AC9-B82D-9F5CE1225E2A}" type="slidenum">
              <a:rPr>
                <a:latin typeface="Arial" pitchFamily="34" charset="0"/>
              </a:rPr>
              <a:pPr algn="l" rtl="0"/>
              <a:t>42</a:t>
            </a:fld>
            <a:endParaRPr lang="en-US" dirty="0">
              <a:latin typeface="Arial" pitchFamily="34" charset="0"/>
            </a:endParaRPr>
          </a:p>
        </p:txBody>
      </p:sp>
    </p:spTree>
    <p:extLst>
      <p:ext uri="{BB962C8B-B14F-4D97-AF65-F5344CB8AC3E}">
        <p14:creationId xmlns:p14="http://schemas.microsoft.com/office/powerpoint/2010/main" val="2641355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Grp="1" noRot="1" noChangeAspect="1" noChangeArrowheads="1" noTextEdit="1"/>
          </p:cNvSpPr>
          <p:nvPr>
            <p:ph type="sldImg"/>
          </p:nvPr>
        </p:nvSpPr>
        <p:spPr>
          <a:xfrm>
            <a:off x="-238125" y="182563"/>
            <a:ext cx="7291388" cy="4098925"/>
          </a:xfrm>
          <a:ln/>
        </p:spPr>
      </p:sp>
      <p:sp>
        <p:nvSpPr>
          <p:cNvPr id="68611" name="Rectangle 19"/>
          <p:cNvSpPr>
            <a:spLocks noGrp="1" noChangeArrowheads="1"/>
          </p:cNvSpPr>
          <p:nvPr>
            <p:ph type="body" idx="1"/>
          </p:nvPr>
        </p:nvSpPr>
        <p:spPr bwMode="auto">
          <a:xfrm>
            <a:off x="955924" y="4544246"/>
            <a:ext cx="4871975" cy="123259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eaLnBrk="1" hangingPunct="1">
              <a:buSzPct val="160000"/>
            </a:pPr>
            <a:r>
              <a:rPr lang="en-US" sz="900" b="1" i="0" u="none" baseline="0">
                <a:latin typeface="Arial" charset="0"/>
              </a:rPr>
              <a:t>Serial communication with the S7-1200</a:t>
            </a:r>
          </a:p>
          <a:p>
            <a:pPr algn="l" rtl="0" eaLnBrk="1" hangingPunct="1">
              <a:buSzPct val="160000"/>
              <a:buFont typeface="Wingdings" pitchFamily="2" charset="2"/>
              <a:buChar char="§"/>
            </a:pPr>
            <a:r>
              <a:rPr lang="en-US" sz="900" b="0" i="0" u="none" baseline="0">
                <a:latin typeface="Arial" charset="0"/>
              </a:rPr>
              <a:t>MODBUS RTU is possible for both RS485/422 and RS232 signal modules.</a:t>
            </a:r>
          </a:p>
          <a:p>
            <a:pPr algn="l" rtl="0" eaLnBrk="1" hangingPunct="1">
              <a:buSzPct val="160000"/>
              <a:buFont typeface="Wingdings" pitchFamily="2" charset="2"/>
              <a:buChar char="§"/>
            </a:pPr>
            <a:r>
              <a:rPr lang="en-US" sz="900" b="0" i="0" u="none" baseline="0">
                <a:latin typeface="Arial" charset="0"/>
              </a:rPr>
              <a:t>The USS library is supported on the RS485 port and is included in STEP 7 Basic.</a:t>
            </a:r>
          </a:p>
          <a:p>
            <a:pPr algn="l" rtl="0" eaLnBrk="1" hangingPunct="1">
              <a:buSzPct val="160000"/>
              <a:buFont typeface="Wingdings" pitchFamily="2" charset="2"/>
              <a:buChar char="§"/>
            </a:pPr>
            <a:r>
              <a:rPr lang="en-US" sz="900" b="0" i="0" u="none" baseline="0">
                <a:latin typeface="Arial" charset="0"/>
              </a:rPr>
              <a:t>The CM 1241 RS232 module supports handshaking.</a:t>
            </a:r>
          </a:p>
          <a:p>
            <a:pPr algn="l" rtl="0" eaLnBrk="1" hangingPunct="1">
              <a:buSzPct val="160000"/>
              <a:buFont typeface="Wingdings" pitchFamily="2" charset="2"/>
              <a:buChar char="§"/>
            </a:pPr>
            <a:r>
              <a:rPr lang="en-US" sz="900" b="0" i="0" u="none" baseline="0">
                <a:latin typeface="Arial" charset="0"/>
              </a:rPr>
              <a:t>The S7-1200 RS232 and RS485/422 modules feature galvanically isolated connections.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xfrm>
            <a:off x="3850295" y="9379543"/>
            <a:ext cx="2945862" cy="493176"/>
          </a:xfrm>
          <a:prstGeom prst="rect">
            <a:avLst/>
          </a:prstGeom>
          <a:noFill/>
        </p:spPr>
        <p:txBody>
          <a:bodyPr lIns="86018" tIns="43009" rIns="86018" bIns="43009"/>
          <a:lstStyle>
            <a:lvl1pPr eaLnBrk="0" hangingPunct="0">
              <a:defRPr>
                <a:solidFill>
                  <a:schemeClr val="tx1"/>
                </a:solidFill>
                <a:latin typeface="Arial" charset="0"/>
              </a:defRPr>
            </a:lvl1pPr>
            <a:lvl2pPr marL="720978" indent="-277300" eaLnBrk="0" hangingPunct="0">
              <a:defRPr>
                <a:solidFill>
                  <a:schemeClr val="tx1"/>
                </a:solidFill>
                <a:latin typeface="Arial" charset="0"/>
              </a:defRPr>
            </a:lvl2pPr>
            <a:lvl3pPr marL="1109197" indent="-221840" eaLnBrk="0" hangingPunct="0">
              <a:defRPr>
                <a:solidFill>
                  <a:schemeClr val="tx1"/>
                </a:solidFill>
                <a:latin typeface="Arial" charset="0"/>
              </a:defRPr>
            </a:lvl3pPr>
            <a:lvl4pPr marL="1552876" indent="-221840" eaLnBrk="0" hangingPunct="0">
              <a:defRPr>
                <a:solidFill>
                  <a:schemeClr val="tx1"/>
                </a:solidFill>
                <a:latin typeface="Arial" charset="0"/>
              </a:defRPr>
            </a:lvl4pPr>
            <a:lvl5pPr marL="1996555" indent="-221840" eaLnBrk="0" hangingPunct="0">
              <a:defRPr>
                <a:solidFill>
                  <a:schemeClr val="tx1"/>
                </a:solidFill>
                <a:latin typeface="Arial" charset="0"/>
              </a:defRPr>
            </a:lvl5pPr>
            <a:lvl6pPr marL="2440233" indent="-221840" eaLnBrk="0" fontAlgn="base" hangingPunct="0">
              <a:spcBef>
                <a:spcPct val="50000"/>
              </a:spcBef>
              <a:spcAft>
                <a:spcPct val="0"/>
              </a:spcAft>
              <a:buClr>
                <a:schemeClr val="accent1"/>
              </a:buClr>
              <a:buFont typeface="Wingdings" pitchFamily="2" charset="2"/>
              <a:defRPr>
                <a:solidFill>
                  <a:schemeClr val="tx1"/>
                </a:solidFill>
                <a:latin typeface="Arial" charset="0"/>
              </a:defRPr>
            </a:lvl6pPr>
            <a:lvl7pPr marL="2883912" indent="-221840" eaLnBrk="0" fontAlgn="base" hangingPunct="0">
              <a:spcBef>
                <a:spcPct val="50000"/>
              </a:spcBef>
              <a:spcAft>
                <a:spcPct val="0"/>
              </a:spcAft>
              <a:buClr>
                <a:schemeClr val="accent1"/>
              </a:buClr>
              <a:buFont typeface="Wingdings" pitchFamily="2" charset="2"/>
              <a:defRPr>
                <a:solidFill>
                  <a:schemeClr val="tx1"/>
                </a:solidFill>
                <a:latin typeface="Arial" charset="0"/>
              </a:defRPr>
            </a:lvl7pPr>
            <a:lvl8pPr marL="3327591" indent="-221840" eaLnBrk="0" fontAlgn="base" hangingPunct="0">
              <a:spcBef>
                <a:spcPct val="50000"/>
              </a:spcBef>
              <a:spcAft>
                <a:spcPct val="0"/>
              </a:spcAft>
              <a:buClr>
                <a:schemeClr val="accent1"/>
              </a:buClr>
              <a:buFont typeface="Wingdings" pitchFamily="2" charset="2"/>
              <a:defRPr>
                <a:solidFill>
                  <a:schemeClr val="tx1"/>
                </a:solidFill>
                <a:latin typeface="Arial" charset="0"/>
              </a:defRPr>
            </a:lvl8pPr>
            <a:lvl9pPr marL="3771270" indent="-221840" eaLnBrk="0" fontAlgn="base" hangingPunct="0">
              <a:spcBef>
                <a:spcPct val="50000"/>
              </a:spcBef>
              <a:spcAft>
                <a:spcPct val="0"/>
              </a:spcAft>
              <a:buClr>
                <a:schemeClr val="accent1"/>
              </a:buClr>
              <a:buFont typeface="Wingdings" pitchFamily="2" charset="2"/>
              <a:defRPr>
                <a:solidFill>
                  <a:schemeClr val="tx1"/>
                </a:solidFill>
                <a:latin typeface="Arial" charset="0"/>
              </a:defRPr>
            </a:lvl9pPr>
          </a:lstStyle>
          <a:p>
            <a:pPr algn="l" rtl="0" eaLnBrk="1" hangingPunct="1"/>
            <a:fld id="{190C448F-32AE-4E7E-9190-EF1298219D46}" type="slidenum">
              <a:rPr/>
              <a:pPr algn="l" rtl="0" eaLnBrk="1" hangingPunct="1"/>
              <a:t>45</a:t>
            </a:fld>
            <a:endParaRPr lang="en-US" altLang="de-DE"/>
          </a:p>
        </p:txBody>
      </p:sp>
      <p:sp>
        <p:nvSpPr>
          <p:cNvPr id="31747" name="Rectangle 2"/>
          <p:cNvSpPr>
            <a:spLocks noGrp="1" noRot="1" noChangeAspect="1" noChangeArrowheads="1" noTextEdit="1"/>
          </p:cNvSpPr>
          <p:nvPr>
            <p:ph type="sldImg"/>
          </p:nvPr>
        </p:nvSpPr>
        <p:spPr>
          <a:xfrm>
            <a:off x="107950" y="741363"/>
            <a:ext cx="6583363" cy="3702050"/>
          </a:xfrm>
          <a:ln/>
        </p:spPr>
      </p:sp>
      <p:sp>
        <p:nvSpPr>
          <p:cNvPr id="31748" name="Rectangle 3"/>
          <p:cNvSpPr>
            <a:spLocks noGrp="1" noChangeArrowheads="1"/>
          </p:cNvSpPr>
          <p:nvPr>
            <p:ph type="body" idx="1"/>
          </p:nvPr>
        </p:nvSpPr>
        <p:spPr>
          <a:xfrm>
            <a:off x="679465" y="4689771"/>
            <a:ext cx="5438748" cy="4443184"/>
          </a:xfrm>
          <a:prstGeom prst="rect">
            <a:avLst/>
          </a:prstGeom>
          <a:noFill/>
        </p:spPr>
        <p:txBody>
          <a:bodyPr lIns="86018" tIns="43009" rIns="86018" bIns="43009">
            <a:noAutofit/>
          </a:bodyPr>
          <a:lstStyle/>
          <a:p>
            <a:pPr algn="l" rtl="0" eaLnBrk="1" hangingPunct="1"/>
            <a:endParaRPr lang="en-US" altLang="de-DE"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xfrm>
            <a:off x="3850295" y="9379543"/>
            <a:ext cx="2945862" cy="493176"/>
          </a:xfrm>
          <a:prstGeom prst="rect">
            <a:avLst/>
          </a:prstGeom>
          <a:noFill/>
        </p:spPr>
        <p:txBody>
          <a:bodyPr lIns="86018" tIns="43009" rIns="86018" bIns="43009"/>
          <a:lstStyle>
            <a:lvl1pPr defTabSz="881903" eaLnBrk="0" hangingPunct="0">
              <a:spcBef>
                <a:spcPct val="30000"/>
              </a:spcBef>
              <a:defRPr sz="1100">
                <a:solidFill>
                  <a:srgbClr val="000000"/>
                </a:solidFill>
                <a:latin typeface="Arial" charset="0"/>
              </a:defRPr>
            </a:lvl1pPr>
            <a:lvl2pPr marL="726639" indent="-279476" defTabSz="881903" eaLnBrk="0" hangingPunct="0">
              <a:spcBef>
                <a:spcPct val="30000"/>
              </a:spcBef>
              <a:buChar char="-"/>
              <a:defRPr sz="1100">
                <a:solidFill>
                  <a:srgbClr val="000000"/>
                </a:solidFill>
                <a:latin typeface="Arial" charset="0"/>
              </a:defRPr>
            </a:lvl2pPr>
            <a:lvl3pPr marL="1117906" indent="-223581" defTabSz="881903" eaLnBrk="0" hangingPunct="0">
              <a:spcBef>
                <a:spcPct val="30000"/>
              </a:spcBef>
              <a:buChar char="-"/>
              <a:defRPr sz="1100">
                <a:solidFill>
                  <a:srgbClr val="000000"/>
                </a:solidFill>
                <a:latin typeface="Arial" charset="0"/>
              </a:defRPr>
            </a:lvl3pPr>
            <a:lvl4pPr marL="1565069" indent="-223581" defTabSz="881903" eaLnBrk="0" hangingPunct="0">
              <a:spcBef>
                <a:spcPct val="30000"/>
              </a:spcBef>
              <a:buChar char="-"/>
              <a:defRPr sz="1100">
                <a:solidFill>
                  <a:srgbClr val="000000"/>
                </a:solidFill>
                <a:latin typeface="Arial" charset="0"/>
              </a:defRPr>
            </a:lvl4pPr>
            <a:lvl5pPr marL="2012232" indent="-223581" defTabSz="881903" eaLnBrk="0" hangingPunct="0">
              <a:spcBef>
                <a:spcPct val="30000"/>
              </a:spcBef>
              <a:buChar char="-"/>
              <a:defRPr sz="1100">
                <a:solidFill>
                  <a:srgbClr val="000000"/>
                </a:solidFill>
                <a:latin typeface="Arial" charset="0"/>
              </a:defRPr>
            </a:lvl5pPr>
            <a:lvl6pPr marL="2459394" indent="-223581" defTabSz="881903" eaLnBrk="0" fontAlgn="base" hangingPunct="0">
              <a:spcBef>
                <a:spcPct val="30000"/>
              </a:spcBef>
              <a:spcAft>
                <a:spcPct val="0"/>
              </a:spcAft>
              <a:buChar char="-"/>
              <a:defRPr sz="1100">
                <a:solidFill>
                  <a:srgbClr val="000000"/>
                </a:solidFill>
                <a:latin typeface="Arial" charset="0"/>
              </a:defRPr>
            </a:lvl6pPr>
            <a:lvl7pPr marL="2906556" indent="-223581" defTabSz="881903" eaLnBrk="0" fontAlgn="base" hangingPunct="0">
              <a:spcBef>
                <a:spcPct val="30000"/>
              </a:spcBef>
              <a:spcAft>
                <a:spcPct val="0"/>
              </a:spcAft>
              <a:buChar char="-"/>
              <a:defRPr sz="1100">
                <a:solidFill>
                  <a:srgbClr val="000000"/>
                </a:solidFill>
                <a:latin typeface="Arial" charset="0"/>
              </a:defRPr>
            </a:lvl7pPr>
            <a:lvl8pPr marL="3353719" indent="-223581" defTabSz="881903" eaLnBrk="0" fontAlgn="base" hangingPunct="0">
              <a:spcBef>
                <a:spcPct val="30000"/>
              </a:spcBef>
              <a:spcAft>
                <a:spcPct val="0"/>
              </a:spcAft>
              <a:buChar char="-"/>
              <a:defRPr sz="1100">
                <a:solidFill>
                  <a:srgbClr val="000000"/>
                </a:solidFill>
                <a:latin typeface="Arial" charset="0"/>
              </a:defRPr>
            </a:lvl8pPr>
            <a:lvl9pPr marL="3800881" indent="-223581" defTabSz="881903" eaLnBrk="0" fontAlgn="base" hangingPunct="0">
              <a:spcBef>
                <a:spcPct val="30000"/>
              </a:spcBef>
              <a:spcAft>
                <a:spcPct val="0"/>
              </a:spcAft>
              <a:buChar char="-"/>
              <a:defRPr sz="1100">
                <a:solidFill>
                  <a:srgbClr val="000000"/>
                </a:solidFill>
                <a:latin typeface="Arial" charset="0"/>
              </a:defRPr>
            </a:lvl9pPr>
          </a:lstStyle>
          <a:p>
            <a:pPr algn="l" rtl="0" eaLnBrk="1" hangingPunct="1">
              <a:spcBef>
                <a:spcPct val="0"/>
              </a:spcBef>
            </a:pPr>
            <a:fld id="{E929C59E-17F3-4E38-B28F-BE91C2778CA5}" type="slidenum">
              <a:rPr>
                <a:solidFill>
                  <a:schemeClr val="tx1"/>
                </a:solidFill>
              </a:rPr>
              <a:pPr algn="l" rtl="0" eaLnBrk="1" hangingPunct="1">
                <a:spcBef>
                  <a:spcPct val="0"/>
                </a:spcBef>
              </a:pPr>
              <a:t>46</a:t>
            </a:fld>
            <a:endParaRPr lang="en-US" altLang="de-DE">
              <a:solidFill>
                <a:schemeClr val="tx1"/>
              </a:solidFill>
            </a:endParaRPr>
          </a:p>
        </p:txBody>
      </p:sp>
      <p:sp>
        <p:nvSpPr>
          <p:cNvPr id="29699" name="Rectangle 2"/>
          <p:cNvSpPr>
            <a:spLocks noGrp="1" noRot="1" noChangeAspect="1" noChangeArrowheads="1" noTextEdit="1"/>
          </p:cNvSpPr>
          <p:nvPr>
            <p:ph type="sldImg"/>
          </p:nvPr>
        </p:nvSpPr>
        <p:spPr>
          <a:xfrm>
            <a:off x="704850" y="492125"/>
            <a:ext cx="3584575" cy="2016125"/>
          </a:xfrm>
          <a:ln/>
        </p:spPr>
      </p:sp>
      <p:sp>
        <p:nvSpPr>
          <p:cNvPr id="29700" name="Rectangle 3"/>
          <p:cNvSpPr>
            <a:spLocks noGrp="1" noChangeArrowheads="1"/>
          </p:cNvSpPr>
          <p:nvPr>
            <p:ph type="body" idx="1"/>
          </p:nvPr>
        </p:nvSpPr>
        <p:spPr>
          <a:xfrm>
            <a:off x="679465" y="4689771"/>
            <a:ext cx="5438748" cy="4443184"/>
          </a:xfrm>
          <a:prstGeom prst="rect">
            <a:avLst/>
          </a:prstGeom>
          <a:noFill/>
        </p:spPr>
        <p:txBody>
          <a:bodyPr lIns="86018" tIns="43009" rIns="86018" bIns="43009">
            <a:noAutofit/>
          </a:bodyPr>
          <a:lstStyle/>
          <a:p>
            <a:pPr algn="l" rtl="0" eaLnBrk="1" hangingPunct="1"/>
            <a:endParaRPr lang="en-US" altLang="de-DE" dirty="0"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en-US"/>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pPr algn="l" rtl="0"/>
            <a:r>
              <a:rPr lang="en-US" b="0" i="0" u="none" baseline="0">
                <a:latin typeface="Arial" pitchFamily="34" charset="0"/>
              </a:rPr>
              <a:t>Notes </a:t>
            </a:r>
            <a:fld id="{AD141568-5488-4AC9-B82D-9F5CE1225E2A}" type="slidenum">
              <a:rPr>
                <a:latin typeface="Arial" pitchFamily="34" charset="0"/>
              </a:rPr>
              <a:pPr algn="l" rtl="0"/>
              <a:t>47</a:t>
            </a:fld>
            <a:endParaRPr lang="en-US" dirty="0">
              <a:latin typeface="Arial" pitchFamily="34" charset="0"/>
            </a:endParaRPr>
          </a:p>
        </p:txBody>
      </p:sp>
    </p:spTree>
    <p:extLst>
      <p:ext uri="{BB962C8B-B14F-4D97-AF65-F5344CB8AC3E}">
        <p14:creationId xmlns:p14="http://schemas.microsoft.com/office/powerpoint/2010/main" val="306502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4119326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35893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buClr>
                <a:srgbClr val="4F81BD"/>
              </a:buClr>
            </a:pPr>
            <a:fld id="{699E654F-5E0A-45B4-8A57-80F14B953BF9}" type="slidenum">
              <a:rPr>
                <a:solidFill>
                  <a:srgbClr val="000000"/>
                </a:solidFill>
              </a:rPr>
              <a:pPr eaLnBrk="1" hangingPunct="1">
                <a:spcBef>
                  <a:spcPct val="0"/>
                </a:spcBef>
                <a:buClr>
                  <a:srgbClr val="4F81BD"/>
                </a:buClr>
              </a:pPr>
              <a:t>5</a:t>
            </a:fld>
            <a:endParaRPr lang="en-US" altLang="en-US" dirty="0" smtClean="0">
              <a:solidFill>
                <a:srgbClr val="000000"/>
              </a:solidFill>
            </a:endParaRPr>
          </a:p>
        </p:txBody>
      </p:sp>
      <p:sp>
        <p:nvSpPr>
          <p:cNvPr id="87043" name="Rectangle 2"/>
          <p:cNvSpPr>
            <a:spLocks noGrp="1" noRot="1" noChangeAspect="1" noChangeArrowheads="1" noTextEdit="1"/>
          </p:cNvSpPr>
          <p:nvPr>
            <p:ph type="sldImg"/>
          </p:nvPr>
        </p:nvSpPr>
        <p:spPr>
          <a:xfrm>
            <a:off x="342900" y="495300"/>
            <a:ext cx="3619500" cy="2035175"/>
          </a:xfrm>
          <a:ln/>
        </p:spPr>
      </p:sp>
      <p:sp>
        <p:nvSpPr>
          <p:cNvPr id="87044" name="Rectangle 3"/>
          <p:cNvSpPr>
            <a:spLocks noGrp="1" noChangeArrowheads="1"/>
          </p:cNvSpPr>
          <p:nvPr>
            <p:ph type="body" idx="1"/>
          </p:nvPr>
        </p:nvSpPr>
        <p:spPr>
          <a:xfrm>
            <a:off x="905298" y="2716046"/>
            <a:ext cx="4987079" cy="6417323"/>
          </a:xfrm>
          <a:prstGeom prst="rect">
            <a:avLst/>
          </a:prstGeom>
          <a:noFill/>
        </p:spPr>
        <p:txBody>
          <a:bodyPr/>
          <a:lstStyle/>
          <a:p>
            <a:pPr algn="l" rtl="0" eaLnBrk="1" hangingPunct="1"/>
            <a:r>
              <a:rPr lang="en-US" sz="1300" b="1" i="0" u="none" baseline="0"/>
              <a:t>2. Hardware Innovation</a:t>
            </a:r>
          </a:p>
          <a:p>
            <a:pPr algn="l" rtl="0" eaLnBrk="1" hangingPunct="1"/>
            <a:r>
              <a:rPr lang="en-US" sz="1300" b="0" i="0" u="sng" baseline="0"/>
              <a:t>More built-in hardware functionality within the CPU than any other Siemens Micro PLC. </a:t>
            </a:r>
            <a:r>
              <a:rPr lang="en-US" sz="1300" b="0" i="0" u="none" baseline="0"/>
              <a:t>Integrated Ethernet, Analog I/O, Motion Control I/O, &amp; SD Memory interface.</a:t>
            </a:r>
          </a:p>
          <a:p>
            <a:pPr algn="l" rtl="0" eaLnBrk="1" hangingPunct="1"/>
            <a:r>
              <a:rPr lang="en-US" sz="1300" b="1" i="0" u="none" baseline="0"/>
              <a:t>– eliminating the need for additional hardware; reducing space and cost</a:t>
            </a:r>
            <a:endParaRPr lang="en-US" altLang="en-US" sz="1300" b="1" dirty="0" smtClean="0"/>
          </a:p>
          <a:p>
            <a:pPr algn="l" rtl="0" eaLnBrk="1" hangingPunct="1"/>
            <a:r>
              <a:rPr lang="en-US" sz="1300" b="0" i="1" u="none" baseline="0"/>
              <a:t>**</a:t>
            </a:r>
            <a:r>
              <a:rPr lang="en-US" sz="1300" b="1" i="1" u="none" baseline="0"/>
              <a:t>Pointing to CPU and Graphics along the bottom**</a:t>
            </a:r>
          </a:p>
          <a:p>
            <a:pPr algn="l" rtl="0" eaLnBrk="1" hangingPunct="1">
              <a:buFontTx/>
              <a:buChar char="-"/>
            </a:pPr>
            <a:r>
              <a:rPr lang="en-US" sz="1300" b="0" i="0" u="none" baseline="0"/>
              <a:t>Significantly reduced </a:t>
            </a:r>
            <a:r>
              <a:rPr lang="en-US" sz="1300" b="1" i="0" u="none" baseline="0"/>
              <a:t>width</a:t>
            </a:r>
            <a:r>
              <a:rPr lang="en-US" sz="1300" b="0" i="0" u="none" baseline="0"/>
              <a:t> compared to other MicroPLCs, including the S7-200. </a:t>
            </a:r>
            <a:r>
              <a:rPr lang="en-US" sz="1300" b="1" i="1" u="none" baseline="0"/>
              <a:t>(e.g. increasing an enclosure width by only 6-inches can sometimes double its price)</a:t>
            </a:r>
          </a:p>
          <a:p>
            <a:pPr algn="l" rtl="0" eaLnBrk="1" hangingPunct="1">
              <a:buFontTx/>
              <a:buChar char="-"/>
            </a:pPr>
            <a:r>
              <a:rPr lang="en-US" sz="1300" b="0" i="0" u="none" baseline="0"/>
              <a:t>Inputs on the top and Outputs on the bottom is an efficient design with smaller gage input wiring having longer runs to the top and shorter heavier gage loads on the bottom. </a:t>
            </a:r>
            <a:r>
              <a:rPr lang="en-US" sz="1300" b="1" i="0" u="none" baseline="0"/>
              <a:t>More practical panel layout and lower wiring cost.</a:t>
            </a:r>
          </a:p>
          <a:p>
            <a:pPr algn="l" rtl="0" eaLnBrk="1" hangingPunct="1">
              <a:buFontTx/>
              <a:buChar char="-"/>
            </a:pPr>
            <a:r>
              <a:rPr lang="en-US" sz="1300" b="0" i="0" u="none" baseline="0"/>
              <a:t>Full size 14AWG terminal blocks; many other MicroPLCs have barrier strip terminals and/or smaller block terminals,</a:t>
            </a:r>
            <a:r>
              <a:rPr lang="en-US" sz="1300" b="1" i="0" u="none" baseline="0"/>
              <a:t> more difficult to wire</a:t>
            </a:r>
            <a:endParaRPr lang="en-US" altLang="en-US" sz="1300" b="1" dirty="0" smtClean="0"/>
          </a:p>
          <a:p>
            <a:pPr algn="l" rtl="0" eaLnBrk="1" hangingPunct="1">
              <a:buFontTx/>
              <a:buChar char="-"/>
            </a:pPr>
            <a:r>
              <a:rPr lang="en-US" sz="1300" b="0" i="0" u="none" baseline="0"/>
              <a:t>Durable industrial plastic with a nylon composite mix, </a:t>
            </a:r>
            <a:r>
              <a:rPr lang="en-US" sz="1300" b="1" i="0" u="none" baseline="0"/>
              <a:t>not brittle ABS plastic that can break/crack easily like other Micro PLCs (AutomationDirect)</a:t>
            </a:r>
          </a:p>
          <a:p>
            <a:pPr algn="l" rtl="0" eaLnBrk="1" hangingPunct="1">
              <a:buFontTx/>
              <a:buChar char="-"/>
            </a:pPr>
            <a:r>
              <a:rPr lang="en-US" sz="1300" b="0" i="0" u="none" baseline="0"/>
              <a:t>2AI channels are separate I/O points, not simply 2 configurable discrete points </a:t>
            </a:r>
            <a:r>
              <a:rPr lang="en-US" sz="1300" b="1" i="0" u="none" baseline="0"/>
              <a:t>(loose no discrete points when using built-in 2AI channels)</a:t>
            </a:r>
          </a:p>
          <a:p>
            <a:pPr algn="l" rtl="0" eaLnBrk="1" hangingPunct="1">
              <a:buFontTx/>
              <a:buChar char="-"/>
            </a:pPr>
            <a:r>
              <a:rPr lang="en-US" sz="1300" b="0" i="0" u="none" baseline="0"/>
              <a:t>Removable terminal blocks on both CPU and Signal Modules</a:t>
            </a:r>
          </a:p>
          <a:p>
            <a:pPr algn="l" rtl="0" eaLnBrk="1" hangingPunct="1">
              <a:buFontTx/>
              <a:buChar char="-"/>
            </a:pPr>
            <a:r>
              <a:rPr lang="en-US" sz="1300" b="0" i="0" u="none" baseline="0"/>
              <a:t>Industrial grade metal RJ45 Ethernet port</a:t>
            </a:r>
            <a:endParaRPr lang="en-US" altLang="en-US" sz="1300" dirty="0" smtClean="0"/>
          </a:p>
          <a:p>
            <a:pPr algn="l" rtl="0" eaLnBrk="1" hangingPunct="1">
              <a:buFontTx/>
              <a:buChar char="-"/>
            </a:pPr>
            <a:r>
              <a:rPr lang="en-US" sz="1300" b="0" i="0" u="none" baseline="0"/>
              <a:t>Standard SD memory interface not a proprietary hardware design. </a:t>
            </a:r>
            <a:r>
              <a:rPr lang="en-US" sz="1300" b="1" i="0" u="none" baseline="0"/>
              <a:t>Can insert SD memory into PG/PC and copy program without using an S7-1200 CPU</a:t>
            </a:r>
          </a:p>
          <a:p>
            <a:pPr algn="l" rtl="0" eaLnBrk="1" hangingPunct="1">
              <a:buFontTx/>
              <a:buChar char="-"/>
            </a:pPr>
            <a:r>
              <a:rPr lang="en-US" sz="1300" b="0" i="0" u="none" baseline="0"/>
              <a:t>Unique front panel signal board interface for 2-DI/2-DO signal board or 1-AO. </a:t>
            </a:r>
            <a:r>
              <a:rPr lang="en-US" sz="1300" b="1" i="0" u="none" baseline="0"/>
              <a:t>Add I/O without increasing panel space.</a:t>
            </a:r>
          </a:p>
          <a:p>
            <a:pPr algn="l" rtl="0" eaLnBrk="1" hangingPunct="1"/>
            <a:r>
              <a:rPr lang="en-US" sz="1300" b="0" i="1" u="none" baseline="0"/>
              <a:t>**</a:t>
            </a:r>
            <a:r>
              <a:rPr lang="en-US" sz="1300" b="1" i="1" u="none" baseline="0"/>
              <a:t>Pointing to the Fully Assembled System**</a:t>
            </a:r>
          </a:p>
          <a:p>
            <a:pPr algn="l" rtl="0" eaLnBrk="1" hangingPunct="1">
              <a:buFontTx/>
              <a:buChar char="-"/>
            </a:pPr>
            <a:r>
              <a:rPr lang="en-US" sz="1300" b="0" i="0" u="none" baseline="0"/>
              <a:t>The hardware design combines the best of a classic Brick MicroPLC design with top/bottom terminals for easy wiring along with modular expansion of the I/O to the right and Communication/Specialty Modules to the left. This provides an efficient panel layout with higher-current/inductive I/O loads on the right away from the communication signals on the left. </a:t>
            </a:r>
            <a:r>
              <a:rPr lang="en-US" sz="1300" b="1" i="0" u="none" baseline="0"/>
              <a:t>Reduces the possibility of noise problems.</a:t>
            </a:r>
            <a:endParaRPr lang="en-US" altLang="en-US" sz="1300" dirty="0" smtClean="0"/>
          </a:p>
          <a:p>
            <a:pPr algn="l" rtl="0" eaLnBrk="1" hangingPunct="1"/>
            <a:r>
              <a:rPr lang="en-US" sz="1300" b="1" i="0" u="none" baseline="0"/>
              <a:t>Resulting in compatible interfaces for easy integration, startup and reduced cost</a:t>
            </a:r>
            <a:endParaRPr lang="en-US" altLang="en-US" sz="1300" b="1" dirty="0" smtClean="0"/>
          </a:p>
          <a:p>
            <a:pPr algn="l" rtl="0" eaLnBrk="1" hangingPunct="1"/>
            <a:endParaRPr lang="en-US" alt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8125" y="182563"/>
            <a:ext cx="7291388" cy="4098925"/>
          </a:xfrm>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de-DE" dirty="0"/>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r>
              <a:rPr lang="de-DE" smtClean="0">
                <a:latin typeface="Arial" pitchFamily="34" charset="0"/>
              </a:rPr>
              <a:t>Notizen </a:t>
            </a:r>
            <a:fld id="{AD141568-5488-4AC9-B82D-9F5CE1225E2A}" type="slidenum">
              <a:rPr lang="de-DE" smtClean="0">
                <a:latin typeface="Arial" pitchFamily="34" charset="0"/>
              </a:rPr>
              <a:pPr/>
              <a:t>50</a:t>
            </a:fld>
            <a:endParaRPr lang="de-DE" dirty="0">
              <a:latin typeface="Arial" pitchFamily="34" charset="0"/>
            </a:endParaRPr>
          </a:p>
        </p:txBody>
      </p:sp>
    </p:spTree>
    <p:extLst>
      <p:ext uri="{BB962C8B-B14F-4D97-AF65-F5344CB8AC3E}">
        <p14:creationId xmlns:p14="http://schemas.microsoft.com/office/powerpoint/2010/main" val="748401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8125" y="182563"/>
            <a:ext cx="7291388" cy="4098925"/>
          </a:xfrm>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de-DE" dirty="0"/>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r>
              <a:rPr lang="de-DE" smtClean="0">
                <a:latin typeface="Arial" pitchFamily="34" charset="0"/>
              </a:rPr>
              <a:t>Notizen </a:t>
            </a:r>
            <a:fld id="{AD141568-5488-4AC9-B82D-9F5CE1225E2A}" type="slidenum">
              <a:rPr lang="de-DE" smtClean="0">
                <a:latin typeface="Arial" pitchFamily="34" charset="0"/>
              </a:rPr>
              <a:pPr/>
              <a:t>51</a:t>
            </a:fld>
            <a:endParaRPr lang="de-DE" dirty="0">
              <a:latin typeface="Arial" pitchFamily="34" charset="0"/>
            </a:endParaRPr>
          </a:p>
        </p:txBody>
      </p:sp>
    </p:spTree>
    <p:extLst>
      <p:ext uri="{BB962C8B-B14F-4D97-AF65-F5344CB8AC3E}">
        <p14:creationId xmlns:p14="http://schemas.microsoft.com/office/powerpoint/2010/main" val="748401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8125" y="182563"/>
            <a:ext cx="7291388" cy="4098925"/>
          </a:xfrm>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de-DE" dirty="0"/>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r>
              <a:rPr lang="de-DE" smtClean="0">
                <a:latin typeface="Arial" pitchFamily="34" charset="0"/>
              </a:rPr>
              <a:t>Notizen </a:t>
            </a:r>
            <a:fld id="{AD141568-5488-4AC9-B82D-9F5CE1225E2A}" type="slidenum">
              <a:rPr lang="de-DE" smtClean="0">
                <a:latin typeface="Arial" pitchFamily="34" charset="0"/>
              </a:rPr>
              <a:pPr/>
              <a:t>52</a:t>
            </a:fld>
            <a:endParaRPr lang="de-DE" dirty="0">
              <a:latin typeface="Arial" pitchFamily="34" charset="0"/>
            </a:endParaRPr>
          </a:p>
        </p:txBody>
      </p:sp>
    </p:spTree>
    <p:extLst>
      <p:ext uri="{BB962C8B-B14F-4D97-AF65-F5344CB8AC3E}">
        <p14:creationId xmlns:p14="http://schemas.microsoft.com/office/powerpoint/2010/main" val="748401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xfrm>
            <a:off x="3850295" y="9379543"/>
            <a:ext cx="2945862" cy="493176"/>
          </a:xfrm>
          <a:prstGeom prst="rect">
            <a:avLst/>
          </a:prstGeom>
          <a:noFill/>
        </p:spPr>
        <p:txBody>
          <a:bodyPr lIns="86018" tIns="43009" rIns="86018" bIns="43009"/>
          <a:lstStyle>
            <a:lvl1pPr defTabSz="881903" eaLnBrk="0" hangingPunct="0">
              <a:spcBef>
                <a:spcPct val="30000"/>
              </a:spcBef>
              <a:defRPr sz="1100">
                <a:solidFill>
                  <a:srgbClr val="000000"/>
                </a:solidFill>
                <a:latin typeface="Arial" charset="0"/>
              </a:defRPr>
            </a:lvl1pPr>
            <a:lvl2pPr marL="695587" indent="-267055" defTabSz="881903" eaLnBrk="0" hangingPunct="0">
              <a:spcBef>
                <a:spcPct val="30000"/>
              </a:spcBef>
              <a:buChar char="-"/>
              <a:defRPr sz="1100">
                <a:solidFill>
                  <a:srgbClr val="000000"/>
                </a:solidFill>
                <a:latin typeface="Arial" charset="0"/>
              </a:defRPr>
            </a:lvl2pPr>
            <a:lvl3pPr marL="1069774" indent="-212713" defTabSz="881903" eaLnBrk="0" hangingPunct="0">
              <a:spcBef>
                <a:spcPct val="30000"/>
              </a:spcBef>
              <a:buChar char="-"/>
              <a:defRPr sz="1100">
                <a:solidFill>
                  <a:srgbClr val="000000"/>
                </a:solidFill>
                <a:latin typeface="Arial" charset="0"/>
              </a:defRPr>
            </a:lvl3pPr>
            <a:lvl4pPr marL="1496752" indent="-212713" defTabSz="881903" eaLnBrk="0" hangingPunct="0">
              <a:spcBef>
                <a:spcPct val="30000"/>
              </a:spcBef>
              <a:buChar char="-"/>
              <a:defRPr sz="1100">
                <a:solidFill>
                  <a:srgbClr val="000000"/>
                </a:solidFill>
                <a:latin typeface="Arial" charset="0"/>
              </a:defRPr>
            </a:lvl4pPr>
            <a:lvl5pPr marL="1925283" indent="-212713" defTabSz="881903" eaLnBrk="0" hangingPunct="0">
              <a:spcBef>
                <a:spcPct val="30000"/>
              </a:spcBef>
              <a:buChar char="-"/>
              <a:defRPr sz="1100">
                <a:solidFill>
                  <a:srgbClr val="000000"/>
                </a:solidFill>
                <a:latin typeface="Arial" charset="0"/>
              </a:defRPr>
            </a:lvl5pPr>
            <a:lvl6pPr marL="2372445" indent="-212713" defTabSz="881903" eaLnBrk="0" fontAlgn="base" hangingPunct="0">
              <a:spcBef>
                <a:spcPct val="30000"/>
              </a:spcBef>
              <a:spcAft>
                <a:spcPct val="0"/>
              </a:spcAft>
              <a:buChar char="-"/>
              <a:defRPr sz="1100">
                <a:solidFill>
                  <a:srgbClr val="000000"/>
                </a:solidFill>
                <a:latin typeface="Arial" charset="0"/>
              </a:defRPr>
            </a:lvl6pPr>
            <a:lvl7pPr marL="2819608" indent="-212713" defTabSz="881903" eaLnBrk="0" fontAlgn="base" hangingPunct="0">
              <a:spcBef>
                <a:spcPct val="30000"/>
              </a:spcBef>
              <a:spcAft>
                <a:spcPct val="0"/>
              </a:spcAft>
              <a:buChar char="-"/>
              <a:defRPr sz="1100">
                <a:solidFill>
                  <a:srgbClr val="000000"/>
                </a:solidFill>
                <a:latin typeface="Arial" charset="0"/>
              </a:defRPr>
            </a:lvl7pPr>
            <a:lvl8pPr marL="3266771" indent="-212713" defTabSz="881903" eaLnBrk="0" fontAlgn="base" hangingPunct="0">
              <a:spcBef>
                <a:spcPct val="30000"/>
              </a:spcBef>
              <a:spcAft>
                <a:spcPct val="0"/>
              </a:spcAft>
              <a:buChar char="-"/>
              <a:defRPr sz="1100">
                <a:solidFill>
                  <a:srgbClr val="000000"/>
                </a:solidFill>
                <a:latin typeface="Arial" charset="0"/>
              </a:defRPr>
            </a:lvl8pPr>
            <a:lvl9pPr marL="3713933" indent="-212713" defTabSz="881903" eaLnBrk="0" fontAlgn="base" hangingPunct="0">
              <a:spcBef>
                <a:spcPct val="30000"/>
              </a:spcBef>
              <a:spcAft>
                <a:spcPct val="0"/>
              </a:spcAft>
              <a:buChar char="-"/>
              <a:defRPr sz="1100">
                <a:solidFill>
                  <a:srgbClr val="000000"/>
                </a:solidFill>
                <a:latin typeface="Arial" charset="0"/>
              </a:defRPr>
            </a:lvl9pPr>
          </a:lstStyle>
          <a:p>
            <a:pPr algn="l" rtl="0" eaLnBrk="1" hangingPunct="1">
              <a:spcBef>
                <a:spcPct val="0"/>
              </a:spcBef>
            </a:pPr>
            <a:fld id="{16100D68-18F4-4933-B9C3-16A5A68DB56D}" type="slidenum">
              <a:rPr>
                <a:solidFill>
                  <a:schemeClr val="tx1"/>
                </a:solidFill>
              </a:rPr>
              <a:pPr algn="l" rtl="0" eaLnBrk="1" hangingPunct="1">
                <a:spcBef>
                  <a:spcPct val="0"/>
                </a:spcBef>
              </a:pPr>
              <a:t>53</a:t>
            </a:fld>
            <a:endParaRPr lang="en-US" altLang="de-DE" dirty="0">
              <a:solidFill>
                <a:schemeClr val="tx1"/>
              </a:solidFill>
            </a:endParaRPr>
          </a:p>
        </p:txBody>
      </p:sp>
      <p:sp>
        <p:nvSpPr>
          <p:cNvPr id="30723" name="Rectangle 2"/>
          <p:cNvSpPr>
            <a:spLocks noGrp="1" noRot="1" noChangeAspect="1" noChangeArrowheads="1" noTextEdit="1"/>
          </p:cNvSpPr>
          <p:nvPr>
            <p:ph type="sldImg"/>
          </p:nvPr>
        </p:nvSpPr>
        <p:spPr>
          <a:xfrm>
            <a:off x="106363" y="741363"/>
            <a:ext cx="6584950" cy="3702050"/>
          </a:xfrm>
          <a:ln/>
        </p:spPr>
      </p:sp>
      <p:sp>
        <p:nvSpPr>
          <p:cNvPr id="30724" name="Rectangle 3"/>
          <p:cNvSpPr>
            <a:spLocks noGrp="1" noChangeArrowheads="1"/>
          </p:cNvSpPr>
          <p:nvPr>
            <p:ph type="body" idx="1"/>
          </p:nvPr>
        </p:nvSpPr>
        <p:spPr>
          <a:xfrm>
            <a:off x="679465" y="4689771"/>
            <a:ext cx="5438748" cy="4443184"/>
          </a:xfrm>
          <a:prstGeom prst="rect">
            <a:avLst/>
          </a:prstGeom>
          <a:noFill/>
        </p:spPr>
        <p:txBody>
          <a:bodyPr lIns="86018" tIns="43009" rIns="86018" bIns="43009">
            <a:noAutofit/>
          </a:bodyPr>
          <a:lstStyle/>
          <a:p>
            <a:pPr algn="l" rtl="0" eaLnBrk="1" hangingPunct="1"/>
            <a:endParaRPr lang="en-US" altLang="de-DE"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50245" y="9379560"/>
            <a:ext cx="2945955" cy="4930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9" tIns="44070" rIns="88139" bIns="44070"/>
          <a:lstStyle>
            <a:lvl1pPr defTabSz="908934" eaLnBrk="0" hangingPunct="0">
              <a:spcBef>
                <a:spcPct val="30000"/>
              </a:spcBef>
              <a:defRPr sz="1200">
                <a:solidFill>
                  <a:schemeClr val="tx1"/>
                </a:solidFill>
                <a:latin typeface="Arial" pitchFamily="34" charset="0"/>
                <a:ea typeface="ＭＳ Ｐゴシック" pitchFamily="34" charset="-128"/>
              </a:defRPr>
            </a:lvl1pPr>
            <a:lvl2pPr marL="710009" indent="-272374" defTabSz="908934" eaLnBrk="0" hangingPunct="0">
              <a:spcBef>
                <a:spcPct val="30000"/>
              </a:spcBef>
              <a:defRPr sz="1200">
                <a:solidFill>
                  <a:schemeClr val="tx1"/>
                </a:solidFill>
                <a:latin typeface="Arial" pitchFamily="34" charset="0"/>
                <a:ea typeface="ＭＳ Ｐゴシック" pitchFamily="34" charset="-128"/>
              </a:defRPr>
            </a:lvl2pPr>
            <a:lvl3pPr marL="1092557" indent="-217287" defTabSz="908934" eaLnBrk="0" hangingPunct="0">
              <a:spcBef>
                <a:spcPct val="30000"/>
              </a:spcBef>
              <a:defRPr sz="1200">
                <a:solidFill>
                  <a:schemeClr val="tx1"/>
                </a:solidFill>
                <a:latin typeface="Arial" pitchFamily="34" charset="0"/>
                <a:ea typeface="ＭＳ Ｐゴシック" pitchFamily="34" charset="-128"/>
              </a:defRPr>
            </a:lvl3pPr>
            <a:lvl4pPr marL="1530191" indent="-217287" defTabSz="908934" eaLnBrk="0" hangingPunct="0">
              <a:spcBef>
                <a:spcPct val="30000"/>
              </a:spcBef>
              <a:defRPr sz="1200">
                <a:solidFill>
                  <a:schemeClr val="tx1"/>
                </a:solidFill>
                <a:latin typeface="Arial" pitchFamily="34" charset="0"/>
                <a:ea typeface="ＭＳ Ｐゴシック" pitchFamily="34" charset="-128"/>
              </a:defRPr>
            </a:lvl4pPr>
            <a:lvl5pPr marL="1966296" indent="-217287" defTabSz="908934" eaLnBrk="0" hangingPunct="0">
              <a:spcBef>
                <a:spcPct val="30000"/>
              </a:spcBef>
              <a:defRPr sz="1200">
                <a:solidFill>
                  <a:schemeClr val="tx1"/>
                </a:solidFill>
                <a:latin typeface="Arial" pitchFamily="34" charset="0"/>
                <a:ea typeface="ＭＳ Ｐゴシック" pitchFamily="34" charset="-128"/>
              </a:defRPr>
            </a:lvl5pPr>
            <a:lvl6pPr marL="2406991"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847686"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288381"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729077"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algn="l" rtl="0" eaLnBrk="1" hangingPunct="1">
              <a:spcBef>
                <a:spcPct val="0"/>
              </a:spcBef>
            </a:pPr>
            <a:fld id="{91039C65-D20E-4E90-A6F1-880DFD992B37}" type="slidenum">
              <a:rPr/>
              <a:pPr algn="l" rtl="0" eaLnBrk="1" hangingPunct="1">
                <a:spcBef>
                  <a:spcPct val="0"/>
                </a:spcBef>
              </a:pPr>
              <a:t>55</a:t>
            </a:fld>
            <a:endParaRPr lang="en-US" altLang="de-DE" dirty="0" smtClean="0"/>
          </a:p>
        </p:txBody>
      </p:sp>
      <p:sp>
        <p:nvSpPr>
          <p:cNvPr id="68611" name="Rectangle 2"/>
          <p:cNvSpPr>
            <a:spLocks noGrp="1" noRot="1" noChangeAspect="1" noChangeArrowheads="1" noTextEdit="1"/>
          </p:cNvSpPr>
          <p:nvPr>
            <p:ph type="sldImg"/>
          </p:nvPr>
        </p:nvSpPr>
        <p:spPr>
          <a:xfrm>
            <a:off x="-165100" y="492125"/>
            <a:ext cx="7132638" cy="4010025"/>
          </a:xfrm>
          <a:ln/>
        </p:spPr>
      </p:sp>
      <p:sp>
        <p:nvSpPr>
          <p:cNvPr id="68612" name="Rectangle 3"/>
          <p:cNvSpPr>
            <a:spLocks noGrp="1" noChangeArrowheads="1"/>
          </p:cNvSpPr>
          <p:nvPr>
            <p:ph type="body" idx="1"/>
          </p:nvPr>
        </p:nvSpPr>
        <p:spPr>
          <a:xfrm>
            <a:off x="679465" y="4605533"/>
            <a:ext cx="5438748" cy="477094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9" tIns="44070" rIns="88139" bIns="44070">
            <a:noAutofit/>
          </a:bodyPr>
          <a:lstStyle/>
          <a:p>
            <a:pPr algn="l" rtl="0" eaLnBrk="1" hangingPunct="1"/>
            <a:endParaRPr lang="en-US" altLang="de-DE" dirty="0" smtClean="0">
              <a:ea typeface="ＭＳ Ｐゴシック"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xfrm>
            <a:off x="3850245" y="9379560"/>
            <a:ext cx="2945955" cy="49305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9" tIns="44070" rIns="88139" bIns="44070"/>
          <a:lstStyle>
            <a:lvl1pPr defTabSz="908934" eaLnBrk="0" hangingPunct="0">
              <a:spcBef>
                <a:spcPct val="30000"/>
              </a:spcBef>
              <a:defRPr sz="1200">
                <a:solidFill>
                  <a:schemeClr val="tx1"/>
                </a:solidFill>
                <a:latin typeface="Arial" pitchFamily="34" charset="0"/>
                <a:ea typeface="ＭＳ Ｐゴシック" pitchFamily="34" charset="-128"/>
              </a:defRPr>
            </a:lvl1pPr>
            <a:lvl2pPr marL="710009" indent="-272374" defTabSz="908934" eaLnBrk="0" hangingPunct="0">
              <a:spcBef>
                <a:spcPct val="30000"/>
              </a:spcBef>
              <a:defRPr sz="1200">
                <a:solidFill>
                  <a:schemeClr val="tx1"/>
                </a:solidFill>
                <a:latin typeface="Arial" pitchFamily="34" charset="0"/>
                <a:ea typeface="ＭＳ Ｐゴシック" pitchFamily="34" charset="-128"/>
              </a:defRPr>
            </a:lvl2pPr>
            <a:lvl3pPr marL="1092557" indent="-217287" defTabSz="908934" eaLnBrk="0" hangingPunct="0">
              <a:spcBef>
                <a:spcPct val="30000"/>
              </a:spcBef>
              <a:defRPr sz="1200">
                <a:solidFill>
                  <a:schemeClr val="tx1"/>
                </a:solidFill>
                <a:latin typeface="Arial" pitchFamily="34" charset="0"/>
                <a:ea typeface="ＭＳ Ｐゴシック" pitchFamily="34" charset="-128"/>
              </a:defRPr>
            </a:lvl3pPr>
            <a:lvl4pPr marL="1530191" indent="-217287" defTabSz="908934" eaLnBrk="0" hangingPunct="0">
              <a:spcBef>
                <a:spcPct val="30000"/>
              </a:spcBef>
              <a:defRPr sz="1200">
                <a:solidFill>
                  <a:schemeClr val="tx1"/>
                </a:solidFill>
                <a:latin typeface="Arial" pitchFamily="34" charset="0"/>
                <a:ea typeface="ＭＳ Ｐゴシック" pitchFamily="34" charset="-128"/>
              </a:defRPr>
            </a:lvl4pPr>
            <a:lvl5pPr marL="1966296" indent="-217287" defTabSz="908934" eaLnBrk="0" hangingPunct="0">
              <a:spcBef>
                <a:spcPct val="30000"/>
              </a:spcBef>
              <a:defRPr sz="1200">
                <a:solidFill>
                  <a:schemeClr val="tx1"/>
                </a:solidFill>
                <a:latin typeface="Arial" pitchFamily="34" charset="0"/>
                <a:ea typeface="ＭＳ Ｐゴシック" pitchFamily="34" charset="-128"/>
              </a:defRPr>
            </a:lvl5pPr>
            <a:lvl6pPr marL="2406991"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6pPr>
            <a:lvl7pPr marL="2847686"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7pPr>
            <a:lvl8pPr marL="3288381"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8pPr>
            <a:lvl9pPr marL="3729077" indent="-217287" defTabSz="908934" eaLnBrk="0" fontAlgn="base" hangingPunct="0">
              <a:spcBef>
                <a:spcPct val="30000"/>
              </a:spcBef>
              <a:spcAft>
                <a:spcPct val="0"/>
              </a:spcAft>
              <a:defRPr sz="1200">
                <a:solidFill>
                  <a:schemeClr val="tx1"/>
                </a:solidFill>
                <a:latin typeface="Arial" pitchFamily="34" charset="0"/>
                <a:ea typeface="ＭＳ Ｐゴシック" pitchFamily="34" charset="-128"/>
              </a:defRPr>
            </a:lvl9pPr>
          </a:lstStyle>
          <a:p>
            <a:pPr algn="l" rtl="0" eaLnBrk="1" hangingPunct="1">
              <a:spcBef>
                <a:spcPct val="0"/>
              </a:spcBef>
            </a:pPr>
            <a:fld id="{91039C65-D20E-4E90-A6F1-880DFD992B37}" type="slidenum">
              <a:rPr/>
              <a:pPr algn="l" rtl="0" eaLnBrk="1" hangingPunct="1">
                <a:spcBef>
                  <a:spcPct val="0"/>
                </a:spcBef>
              </a:pPr>
              <a:t>56</a:t>
            </a:fld>
            <a:endParaRPr lang="en-US" altLang="de-DE" dirty="0" smtClean="0"/>
          </a:p>
        </p:txBody>
      </p:sp>
      <p:sp>
        <p:nvSpPr>
          <p:cNvPr id="68611" name="Rectangle 2"/>
          <p:cNvSpPr>
            <a:spLocks noGrp="1" noRot="1" noChangeAspect="1" noChangeArrowheads="1" noTextEdit="1"/>
          </p:cNvSpPr>
          <p:nvPr>
            <p:ph type="sldImg"/>
          </p:nvPr>
        </p:nvSpPr>
        <p:spPr>
          <a:xfrm>
            <a:off x="-165100" y="492125"/>
            <a:ext cx="7132638" cy="4010025"/>
          </a:xfrm>
          <a:ln/>
        </p:spPr>
      </p:sp>
      <p:sp>
        <p:nvSpPr>
          <p:cNvPr id="68612" name="Rectangle 3"/>
          <p:cNvSpPr>
            <a:spLocks noGrp="1" noChangeArrowheads="1"/>
          </p:cNvSpPr>
          <p:nvPr>
            <p:ph type="body" idx="1"/>
          </p:nvPr>
        </p:nvSpPr>
        <p:spPr>
          <a:xfrm>
            <a:off x="679465" y="4605533"/>
            <a:ext cx="5438748" cy="477094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9" tIns="44070" rIns="88139" bIns="44070">
            <a:noAutofit/>
          </a:bodyPr>
          <a:lstStyle/>
          <a:p>
            <a:pPr algn="l" rtl="0" eaLnBrk="1" hangingPunct="1"/>
            <a:endParaRPr lang="en-US" altLang="de-DE" dirty="0" smtClean="0">
              <a:ea typeface="ＭＳ Ｐゴシック"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238125" y="182563"/>
            <a:ext cx="7291388" cy="4098925"/>
          </a:xfr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79465" y="4689771"/>
            <a:ext cx="5438748" cy="4443184"/>
          </a:xfrm>
          <a:prstGeom prst="rect">
            <a:avLst/>
          </a:prstGeom>
        </p:spPr>
        <p:txBody>
          <a:bodyPr lIns="86018" tIns="43009" rIns="86018" bIns="43009">
            <a:noAutofit/>
          </a:bodyPr>
          <a:lstStyle/>
          <a:p>
            <a:endParaRPr lang="en-US" dirty="0"/>
          </a:p>
        </p:txBody>
      </p:sp>
      <p:sp>
        <p:nvSpPr>
          <p:cNvPr id="4" name="Foliennummernplatzhalter 3"/>
          <p:cNvSpPr>
            <a:spLocks noGrp="1"/>
          </p:cNvSpPr>
          <p:nvPr>
            <p:ph type="sldNum" sz="quarter" idx="10"/>
          </p:nvPr>
        </p:nvSpPr>
        <p:spPr>
          <a:xfrm>
            <a:off x="3850295" y="9379543"/>
            <a:ext cx="2945862" cy="493176"/>
          </a:xfrm>
          <a:prstGeom prst="rect">
            <a:avLst/>
          </a:prstGeom>
        </p:spPr>
        <p:txBody>
          <a:bodyPr lIns="86018" tIns="43009" rIns="86018" bIns="43009"/>
          <a:lstStyle/>
          <a:p>
            <a:pPr algn="l" rtl="0"/>
            <a:r>
              <a:rPr lang="en-US" b="0" i="0" u="none" baseline="0">
                <a:latin typeface="Arial" pitchFamily="34" charset="0"/>
              </a:rPr>
              <a:t>Notes </a:t>
            </a:r>
            <a:fld id="{AD141568-5488-4AC9-B82D-9F5CE1225E2A}" type="slidenum">
              <a:rPr>
                <a:latin typeface="Arial" pitchFamily="34" charset="0"/>
              </a:rPr>
              <a:pPr algn="l" rtl="0"/>
              <a:t>58</a:t>
            </a:fld>
            <a:endParaRPr lang="en-US" dirty="0">
              <a:latin typeface="Arial" pitchFamily="34" charset="0"/>
            </a:endParaRPr>
          </a:p>
        </p:txBody>
      </p:sp>
    </p:spTree>
    <p:extLst>
      <p:ext uri="{BB962C8B-B14F-4D97-AF65-F5344CB8AC3E}">
        <p14:creationId xmlns:p14="http://schemas.microsoft.com/office/powerpoint/2010/main" val="2684712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xfrm>
            <a:off x="3850295" y="9379543"/>
            <a:ext cx="2945862" cy="493176"/>
          </a:xfrm>
          <a:prstGeom prst="rect">
            <a:avLst/>
          </a:prstGeom>
          <a:noFill/>
        </p:spPr>
        <p:txBody>
          <a:bodyPr lIns="86018" tIns="43009" rIns="86018" bIns="43009"/>
          <a:lstStyle>
            <a:lvl1pPr eaLnBrk="0" hangingPunct="0">
              <a:defRPr>
                <a:solidFill>
                  <a:schemeClr val="tx1"/>
                </a:solidFill>
                <a:latin typeface="Arial" pitchFamily="34" charset="0"/>
              </a:defRPr>
            </a:lvl1pPr>
            <a:lvl2pPr marL="720978" indent="-277300" eaLnBrk="0" hangingPunct="0">
              <a:defRPr>
                <a:solidFill>
                  <a:schemeClr val="tx1"/>
                </a:solidFill>
                <a:latin typeface="Arial" pitchFamily="34" charset="0"/>
              </a:defRPr>
            </a:lvl2pPr>
            <a:lvl3pPr marL="1109197" indent="-221840" eaLnBrk="0" hangingPunct="0">
              <a:defRPr>
                <a:solidFill>
                  <a:schemeClr val="tx1"/>
                </a:solidFill>
                <a:latin typeface="Arial" pitchFamily="34" charset="0"/>
              </a:defRPr>
            </a:lvl3pPr>
            <a:lvl4pPr marL="1552876" indent="-221840" eaLnBrk="0" hangingPunct="0">
              <a:defRPr>
                <a:solidFill>
                  <a:schemeClr val="tx1"/>
                </a:solidFill>
                <a:latin typeface="Arial" pitchFamily="34" charset="0"/>
              </a:defRPr>
            </a:lvl4pPr>
            <a:lvl5pPr marL="1996555" indent="-221840" eaLnBrk="0" hangingPunct="0">
              <a:defRPr>
                <a:solidFill>
                  <a:schemeClr val="tx1"/>
                </a:solidFill>
                <a:latin typeface="Arial" pitchFamily="34" charset="0"/>
              </a:defRPr>
            </a:lvl5pPr>
            <a:lvl6pPr marL="2440233" indent="-22184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883912" indent="-22184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327591" indent="-22184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771270" indent="-22184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fld id="{E7AE1375-8CAA-44F1-BF6F-F7E452CBC7BF}" type="slidenum">
              <a:rPr/>
              <a:pPr algn="l" rtl="0" eaLnBrk="1" hangingPunct="1"/>
              <a:t>59</a:t>
            </a:fld>
            <a:endParaRPr lang="en-US" altLang="en-US"/>
          </a:p>
        </p:txBody>
      </p:sp>
      <p:sp>
        <p:nvSpPr>
          <p:cNvPr id="179203" name="Rectangle 2"/>
          <p:cNvSpPr>
            <a:spLocks noGrp="1" noRot="1" noChangeAspect="1" noChangeArrowheads="1" noTextEdit="1"/>
          </p:cNvSpPr>
          <p:nvPr>
            <p:ph type="sldImg"/>
          </p:nvPr>
        </p:nvSpPr>
        <p:spPr>
          <a:xfrm>
            <a:off x="334963" y="676275"/>
            <a:ext cx="3703637" cy="2082800"/>
          </a:xfrm>
          <a:ln/>
        </p:spPr>
      </p:sp>
      <p:sp>
        <p:nvSpPr>
          <p:cNvPr id="179204" name="Rectangle 3"/>
          <p:cNvSpPr>
            <a:spLocks noGrp="1" noChangeArrowheads="1"/>
          </p:cNvSpPr>
          <p:nvPr>
            <p:ph type="body" idx="1"/>
          </p:nvPr>
        </p:nvSpPr>
        <p:spPr>
          <a:xfrm>
            <a:off x="891005" y="2861718"/>
            <a:ext cx="5184022" cy="6337439"/>
          </a:xfrm>
          <a:prstGeom prst="rect">
            <a:avLst/>
          </a:prstGeom>
          <a:noFill/>
        </p:spPr>
        <p:txBody>
          <a:bodyPr lIns="86018" tIns="43009" rIns="86018" bIns="43009">
            <a:noAutofit/>
          </a:bodyPr>
          <a:lstStyle/>
          <a:p>
            <a:pPr algn="l" rtl="0" eaLnBrk="1" hangingPunct="1"/>
            <a:endParaRPr lang="en-US" alt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2441300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3850295" y="9379543"/>
            <a:ext cx="2945862" cy="493176"/>
          </a:xfrm>
          <a:prstGeom prst="rect">
            <a:avLst/>
          </a:prstGeom>
          <a:ln/>
        </p:spPr>
        <p:txBody>
          <a:bodyPr lIns="86018" tIns="43009" rIns="86018" bIns="43009"/>
          <a:lstStyle/>
          <a:p>
            <a:pPr algn="l" rtl="0"/>
            <a:fld id="{9C43AEF2-564D-4CDE-BB35-BF3EA13AEB7A}" type="slidenum">
              <a:rPr>
                <a:latin typeface="Arial"/>
              </a:rPr>
              <a:pPr algn="l" rtl="0"/>
              <a:t>60</a:t>
            </a:fld>
            <a:endParaRPr lang="en-US">
              <a:latin typeface="Arial"/>
            </a:endParaRPr>
          </a:p>
        </p:txBody>
      </p:sp>
      <p:sp>
        <p:nvSpPr>
          <p:cNvPr id="919554" name="Rectangle 2"/>
          <p:cNvSpPr>
            <a:spLocks noGrp="1" noRot="1" noChangeAspect="1" noChangeArrowheads="1" noTextEdit="1"/>
          </p:cNvSpPr>
          <p:nvPr>
            <p:ph type="sldImg"/>
          </p:nvPr>
        </p:nvSpPr>
        <p:spPr>
          <a:xfrm>
            <a:off x="246063" y="495300"/>
            <a:ext cx="3582987" cy="2014538"/>
          </a:xfrm>
          <a:ln/>
        </p:spPr>
      </p:sp>
      <p:sp>
        <p:nvSpPr>
          <p:cNvPr id="919555" name="Rectangle 3"/>
          <p:cNvSpPr>
            <a:spLocks noGrp="1" noChangeArrowheads="1"/>
          </p:cNvSpPr>
          <p:nvPr>
            <p:ph type="body" idx="1"/>
          </p:nvPr>
        </p:nvSpPr>
        <p:spPr>
          <a:xfrm>
            <a:off x="679465" y="4689771"/>
            <a:ext cx="5438748" cy="4443184"/>
          </a:xfrm>
          <a:prstGeom prst="rect">
            <a:avLst/>
          </a:prstGeom>
        </p:spPr>
        <p:txBody>
          <a:bodyPr lIns="86018" tIns="43009" rIns="86018" bIns="43009">
            <a:noAutofit/>
          </a:bodyPr>
          <a:lstStyle/>
          <a:p>
            <a:pPr algn="l" rtl="0"/>
            <a:r>
              <a:rPr lang="en-US" b="0" i="0" u="none" baseline="0"/>
              <a:t>Active heating and active cooling elements are frequently used to control the temperature. </a:t>
            </a:r>
          </a:p>
          <a:p>
            <a:pPr algn="l" rtl="0"/>
            <a:r>
              <a:rPr lang="en-US" b="0" i="0" u="none" baseline="0"/>
              <a:t>The temperature controller provides two separate outputs for connecting the actuators. The temperature controller used two separate PID parameter sets in order to account for the response times of the heating and cooling elements which are generally very different. These allow more rapid and precise controls.</a:t>
            </a:r>
          </a:p>
          <a:p>
            <a:endParaRPr lang="en-US" dirty="0" smtClean="0"/>
          </a:p>
          <a:p>
            <a:pPr algn="l" rtl="0"/>
            <a:r>
              <a:rPr lang="en-US" b="0" i="0" u="none" baseline="0"/>
              <a:t>Extrusion systems in the plastics industry:</a:t>
            </a:r>
          </a:p>
          <a:p>
            <a:pPr algn="l" defTabSz="860176" rtl="0">
              <a:buClrTx/>
              <a:buSzTx/>
              <a:tabLst/>
              <a:defRPr/>
            </a:pPr>
            <a:r>
              <a:rPr lang="en-US" b="0" i="0" u="none" baseline="0"/>
              <a:t>plastic granules are fused via different temperatures zones. The first zones can normally be heated as well as cooled. </a:t>
            </a:r>
          </a:p>
          <a:p>
            <a:endParaRPr lang="en-US" dirty="0" smtClean="0"/>
          </a:p>
          <a:p>
            <a:pPr algn="l" rtl="0"/>
            <a:r>
              <a:rPr lang="en-US" b="0" i="0" u="none" baseline="0"/>
              <a:t>The temperature controller also provides synchronization mechanisms for control optimization for such applications.</a:t>
            </a:r>
          </a:p>
          <a:p>
            <a:endParaRPr lang="en-US" dirty="0" smtClean="0"/>
          </a:p>
          <a:p>
            <a:pPr algn="l" rtl="0"/>
            <a:r>
              <a:rPr lang="en-US" b="0" i="0" u="none" baseline="0"/>
              <a:t>Cascade control: multiple control loops are ‘nestled’ in each other (in the image: chocolate melting)</a:t>
            </a:r>
          </a:p>
          <a:p>
            <a:pPr algn="l" rtl="0"/>
            <a:r>
              <a:rPr lang="en-US" b="0" i="0" u="none" baseline="0">
                <a:ea typeface="ＭＳ Ｐゴシック" charset="-128"/>
              </a:rPr>
              <a:t>Advantages: improved fault response, subordinate control loops have a linearizing effect</a:t>
            </a:r>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107950" y="741363"/>
            <a:ext cx="6583363" cy="3702050"/>
          </a:xfrm>
          <a:noFill/>
        </p:spPr>
      </p:sp>
      <p:sp>
        <p:nvSpPr>
          <p:cNvPr id="200707" name="Rectangle 3"/>
          <p:cNvSpPr>
            <a:spLocks noGrp="1" noChangeArrowheads="1"/>
          </p:cNvSpPr>
          <p:nvPr>
            <p:ph type="body" idx="1"/>
          </p:nvPr>
        </p:nvSpPr>
        <p:spPr>
          <a:xfrm>
            <a:off x="679465" y="4689771"/>
            <a:ext cx="5438748" cy="4443184"/>
          </a:xfrm>
          <a:prstGeom prst="rect">
            <a:avLst/>
          </a:prstGeom>
        </p:spPr>
        <p:txBody>
          <a:bodyPr lIns="86018" tIns="43009" rIns="86018" bIns="43009">
            <a:noAutofit/>
          </a:bodyPr>
          <a:lstStyle/>
          <a:p>
            <a:endParaRPr lang="en-US" dirty="0"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3C113DC4-9AEE-48F0-A8E1-0B491D7655A7}" type="slidenum">
              <a:rPr/>
              <a:pPr algn="l" rtl="0" eaLnBrk="1" hangingPunct="1">
                <a:spcBef>
                  <a:spcPct val="0"/>
                </a:spcBef>
              </a:pPr>
              <a:t>62</a:t>
            </a:fld>
            <a:endParaRPr lang="en-US" altLang="en-US" dirty="0" smtClean="0"/>
          </a:p>
        </p:txBody>
      </p:sp>
      <p:sp>
        <p:nvSpPr>
          <p:cNvPr id="109571" name="Rectangle 2"/>
          <p:cNvSpPr>
            <a:spLocks noGrp="1" noRot="1" noChangeAspect="1" noChangeArrowheads="1" noTextEdit="1"/>
          </p:cNvSpPr>
          <p:nvPr>
            <p:ph type="sldImg"/>
          </p:nvPr>
        </p:nvSpPr>
        <p:spPr>
          <a:xfrm>
            <a:off x="331788" y="674688"/>
            <a:ext cx="3708400" cy="2084387"/>
          </a:xfrm>
          <a:ln/>
        </p:spPr>
      </p:sp>
      <p:sp>
        <p:nvSpPr>
          <p:cNvPr id="109572"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1034"/>
            <a:ext cx="5436908" cy="4443242"/>
          </a:xfrm>
          <a:prstGeom prst="rect">
            <a:avLst/>
          </a:prstGeom>
        </p:spPr>
        <p:txBody>
          <a:bodyPr>
            <a:noAutofit/>
          </a:bodyPr>
          <a:lstStyle/>
          <a:p>
            <a:pPr algn="l" rtl="0"/>
            <a:r>
              <a:rPr lang="en-US" b="0" i="0" u="none" baseline="0" dirty="0"/>
              <a:t>Background:</a:t>
            </a:r>
          </a:p>
          <a:p>
            <a:pPr marL="164884" indent="-164884" algn="l" rtl="0">
              <a:buFont typeface="Arial" panose="020B0604020202020204" pitchFamily="34" charset="0"/>
              <a:buChar char="•"/>
            </a:pPr>
            <a:r>
              <a:rPr lang="en-US" b="0" i="0" u="none" baseline="0" dirty="0"/>
              <a:t>There are only a few Siemens drives that can be connected via PTO</a:t>
            </a:r>
          </a:p>
          <a:p>
            <a:pPr marL="164884" indent="-164884" algn="l" rtl="0">
              <a:buFont typeface="Arial" panose="020B0604020202020204" pitchFamily="34" charset="0"/>
              <a:buChar char="•"/>
            </a:pPr>
            <a:r>
              <a:rPr lang="en-US" b="0" i="0" u="none" baseline="0" dirty="0"/>
              <a:t>This is also not possible with all 1200 CPUs, and only with the DC/DC/DC version or via special signal boards</a:t>
            </a:r>
          </a:p>
          <a:p>
            <a:pPr marL="164884" indent="-164884" algn="l" rtl="0">
              <a:buFont typeface="Arial" panose="020B0604020202020204" pitchFamily="34" charset="0"/>
              <a:buChar char="•"/>
            </a:pPr>
            <a:endParaRPr lang="en-US" baseline="0" noProof="0" dirty="0" smtClean="0"/>
          </a:p>
          <a:p>
            <a:pPr algn="l" rtl="0"/>
            <a:r>
              <a:rPr lang="en-US" b="0" i="0" u="none" baseline="0" dirty="0"/>
              <a:t>Position-controlled axes is therefore the real method for connecting all 1200s with drives as openly as possible</a:t>
            </a:r>
          </a:p>
          <a:p>
            <a:pPr algn="l" rtl="0"/>
            <a:r>
              <a:rPr lang="en-US" b="0" i="0" u="none" baseline="0" dirty="0"/>
              <a:t>Difference with 1500:</a:t>
            </a:r>
          </a:p>
          <a:p>
            <a:pPr marL="164884" indent="-164884" algn="l" rtl="0">
              <a:buFont typeface="Arial" panose="020B0604020202020204" pitchFamily="34" charset="0"/>
              <a:buChar char="•"/>
            </a:pPr>
            <a:r>
              <a:rPr lang="en-US" b="0" i="0" u="none" baseline="0" dirty="0"/>
              <a:t>Never isochronous</a:t>
            </a:r>
          </a:p>
          <a:p>
            <a:pPr marL="164884" indent="-164884" algn="l" rtl="0">
              <a:buFont typeface="Arial" panose="020B0604020202020204" pitchFamily="34" charset="0"/>
              <a:buChar char="•"/>
            </a:pPr>
            <a:r>
              <a:rPr lang="en-US" b="0" i="0" u="none" baseline="0" dirty="0"/>
              <a:t>Incremental encoders can be connected cost-effectively to the CPU (HSC)</a:t>
            </a:r>
            <a:endParaRPr lang="en-US" noProof="0" dirty="0"/>
          </a:p>
        </p:txBody>
      </p:sp>
      <p:sp>
        <p:nvSpPr>
          <p:cNvPr id="4" name="Foliennummernplatzhalter 3"/>
          <p:cNvSpPr>
            <a:spLocks noGrp="1"/>
          </p:cNvSpPr>
          <p:nvPr>
            <p:ph type="sldNum" sz="quarter" idx="10"/>
          </p:nvPr>
        </p:nvSpPr>
        <p:spPr>
          <a:xfrm>
            <a:off x="3849863" y="9378671"/>
            <a:ext cx="2946275" cy="493882"/>
          </a:xfrm>
          <a:prstGeom prst="rect">
            <a:avLst/>
          </a:prstGeom>
        </p:spPr>
        <p:txBody>
          <a:bodyPr/>
          <a:lstStyle/>
          <a:p>
            <a:pPr algn="l" rtl="0"/>
            <a:r>
              <a:rPr lang="en-US" b="0" i="0" u="none" baseline="0">
                <a:latin typeface="Arial" pitchFamily="34" charset="0"/>
              </a:rPr>
              <a:t>Notes </a:t>
            </a:r>
            <a:fld id="{AD141568-5488-4AC9-B82D-9F5CE1225E2A}" type="slidenum">
              <a:rPr>
                <a:latin typeface="Arial" pitchFamily="34" charset="0"/>
              </a:rPr>
              <a:pPr algn="l" rtl="0"/>
              <a:t>63</a:t>
            </a:fld>
            <a:endParaRPr lang="en-US" dirty="0">
              <a:latin typeface="Arial" pitchFamily="34" charset="0"/>
            </a:endParaRPr>
          </a:p>
        </p:txBody>
      </p:sp>
    </p:spTree>
    <p:extLst>
      <p:ext uri="{BB962C8B-B14F-4D97-AF65-F5344CB8AC3E}">
        <p14:creationId xmlns:p14="http://schemas.microsoft.com/office/powerpoint/2010/main" val="7180645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p:cNvSpPr>
            <a:spLocks noGrp="1" noRot="1" noChangeAspect="1" noChangeArrowheads="1" noTextEdit="1"/>
          </p:cNvSpPr>
          <p:nvPr>
            <p:ph type="sldImg"/>
          </p:nvPr>
        </p:nvSpPr>
        <p:spPr>
          <a:xfrm>
            <a:off x="-238125" y="182563"/>
            <a:ext cx="7291388" cy="4098925"/>
          </a:xfrm>
          <a:ln/>
        </p:spPr>
      </p:sp>
      <p:sp>
        <p:nvSpPr>
          <p:cNvPr id="2" name="Notizenplatzhalter 1"/>
          <p:cNvSpPr>
            <a:spLocks noGrp="1"/>
          </p:cNvSpPr>
          <p:nvPr>
            <p:ph type="body" idx="1"/>
          </p:nvPr>
        </p:nvSpPr>
        <p:spPr>
          <a:xfrm>
            <a:off x="680384" y="4690944"/>
            <a:ext cx="5436908" cy="4443076"/>
          </a:xfrm>
          <a:prstGeom prst="rect">
            <a:avLst/>
          </a:prstGeom>
        </p:spPr>
        <p:txBody>
          <a:bodyPr>
            <a:noAutofit/>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3" name="Rectangle 7"/>
          <p:cNvSpPr>
            <a:spLocks noGrp="1" noChangeArrowheads="1"/>
          </p:cNvSpPr>
          <p:nvPr>
            <p:ph type="body" idx="1"/>
          </p:nvPr>
        </p:nvSpPr>
        <p:spPr>
          <a:xfrm>
            <a:off x="679450" y="4691063"/>
            <a:ext cx="5438775" cy="4443412"/>
          </a:xfrm>
          <a:prstGeom prst="rect">
            <a:avLst/>
          </a:prstGeom>
        </p:spPr>
        <p:txBody>
          <a:bodyPr>
            <a:noAutofit/>
          </a:bodyPr>
          <a:lstStyle/>
          <a:p>
            <a:pPr marL="0" marR="0" indent="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dirty="0" smtClean="0">
                <a:solidFill>
                  <a:srgbClr val="000000"/>
                </a:solidFill>
                <a:latin typeface="Arial" charset="0"/>
              </a:rPr>
              <a:t>Z.B. </a:t>
            </a:r>
            <a:r>
              <a:rPr lang="en-US" dirty="0" err="1" smtClean="0">
                <a:solidFill>
                  <a:srgbClr val="000000"/>
                </a:solidFill>
                <a:latin typeface="Arial" charset="0"/>
              </a:rPr>
              <a:t>zur</a:t>
            </a:r>
            <a:r>
              <a:rPr lang="en-US" dirty="0" smtClean="0">
                <a:solidFill>
                  <a:srgbClr val="000000"/>
                </a:solidFill>
                <a:latin typeface="Arial" charset="0"/>
              </a:rPr>
              <a:t> </a:t>
            </a:r>
            <a:r>
              <a:rPr lang="en-US" dirty="0" err="1" smtClean="0">
                <a:solidFill>
                  <a:srgbClr val="000000"/>
                </a:solidFill>
                <a:latin typeface="Arial" charset="0"/>
              </a:rPr>
              <a:t>Messung</a:t>
            </a:r>
            <a:r>
              <a:rPr lang="en-US" dirty="0" smtClean="0">
                <a:solidFill>
                  <a:srgbClr val="000000"/>
                </a:solidFill>
                <a:latin typeface="Arial" charset="0"/>
              </a:rPr>
              <a:t> von </a:t>
            </a:r>
            <a:r>
              <a:rPr lang="en-US" dirty="0" err="1" smtClean="0">
                <a:solidFill>
                  <a:srgbClr val="000000"/>
                </a:solidFill>
                <a:latin typeface="Arial" charset="0"/>
              </a:rPr>
              <a:t>Rundhölzern</a:t>
            </a:r>
            <a:r>
              <a:rPr lang="en-US" dirty="0" smtClean="0">
                <a:solidFill>
                  <a:srgbClr val="000000"/>
                </a:solidFill>
                <a:latin typeface="Arial" charset="0"/>
              </a:rPr>
              <a:t> </a:t>
            </a:r>
            <a:r>
              <a:rPr lang="en-US" dirty="0" err="1" smtClean="0">
                <a:solidFill>
                  <a:srgbClr val="000000"/>
                </a:solidFill>
                <a:latin typeface="Arial" charset="0"/>
              </a:rPr>
              <a:t>oder</a:t>
            </a:r>
            <a:r>
              <a:rPr lang="en-US" dirty="0" smtClean="0">
                <a:solidFill>
                  <a:srgbClr val="000000"/>
                </a:solidFill>
                <a:latin typeface="Arial" charset="0"/>
              </a:rPr>
              <a:t>  </a:t>
            </a:r>
            <a:r>
              <a:rPr lang="en-US" dirty="0" err="1" smtClean="0">
                <a:solidFill>
                  <a:srgbClr val="000000"/>
                </a:solidFill>
                <a:latin typeface="Arial" charset="0"/>
              </a:rPr>
              <a:t>Kanthölzern</a:t>
            </a:r>
            <a:r>
              <a:rPr lang="en-US" dirty="0" smtClean="0">
                <a:solidFill>
                  <a:srgbClr val="000000"/>
                </a:solidFill>
                <a:latin typeface="Arial" charset="0"/>
              </a:rPr>
              <a:t> </a:t>
            </a:r>
            <a:r>
              <a:rPr lang="en-US" dirty="0" err="1" smtClean="0">
                <a:solidFill>
                  <a:srgbClr val="000000"/>
                </a:solidFill>
                <a:latin typeface="Arial" charset="0"/>
              </a:rPr>
              <a:t>mit</a:t>
            </a:r>
            <a:r>
              <a:rPr lang="en-US" dirty="0" smtClean="0">
                <a:solidFill>
                  <a:srgbClr val="000000"/>
                </a:solidFill>
                <a:latin typeface="Arial" charset="0"/>
              </a:rPr>
              <a:t> </a:t>
            </a:r>
            <a:r>
              <a:rPr lang="en-US" dirty="0" err="1" smtClean="0">
                <a:solidFill>
                  <a:srgbClr val="000000"/>
                </a:solidFill>
                <a:latin typeface="Arial" charset="0"/>
              </a:rPr>
              <a:t>einer</a:t>
            </a:r>
            <a:r>
              <a:rPr lang="en-US" dirty="0" smtClean="0">
                <a:solidFill>
                  <a:srgbClr val="000000"/>
                </a:solidFill>
                <a:latin typeface="Arial" charset="0"/>
              </a:rPr>
              <a:t> </a:t>
            </a:r>
            <a:r>
              <a:rPr lang="en-US" dirty="0" err="1" smtClean="0">
                <a:solidFill>
                  <a:srgbClr val="000000"/>
                </a:solidFill>
                <a:latin typeface="Arial" charset="0"/>
              </a:rPr>
              <a:t>Lichtschranke</a:t>
            </a:r>
            <a:r>
              <a:rPr lang="en-US" dirty="0" smtClean="0">
                <a:solidFill>
                  <a:srgbClr val="000000"/>
                </a:solidFill>
                <a:latin typeface="Arial" charset="0"/>
              </a:rPr>
              <a:t> (Gate </a:t>
            </a:r>
            <a:r>
              <a:rPr lang="en-US" dirty="0" err="1" smtClean="0">
                <a:solidFill>
                  <a:srgbClr val="000000"/>
                </a:solidFill>
                <a:latin typeface="Arial" charset="0"/>
              </a:rPr>
              <a:t>Eingang</a:t>
            </a:r>
            <a:r>
              <a:rPr lang="en-US" dirty="0" smtClean="0">
                <a:solidFill>
                  <a:srgbClr val="000000"/>
                </a:solidFill>
                <a:latin typeface="Arial" charset="0"/>
              </a:rPr>
              <a:t>) und </a:t>
            </a:r>
            <a:r>
              <a:rPr lang="en-US" dirty="0" err="1" smtClean="0">
                <a:solidFill>
                  <a:srgbClr val="000000"/>
                </a:solidFill>
                <a:latin typeface="Arial" charset="0"/>
              </a:rPr>
              <a:t>einem</a:t>
            </a:r>
            <a:r>
              <a:rPr lang="en-US" dirty="0" smtClean="0">
                <a:solidFill>
                  <a:srgbClr val="000000"/>
                </a:solidFill>
                <a:latin typeface="Arial" charset="0"/>
              </a:rPr>
              <a:t> </a:t>
            </a:r>
            <a:r>
              <a:rPr lang="en-US" dirty="0" err="1" smtClean="0">
                <a:solidFill>
                  <a:srgbClr val="000000"/>
                </a:solidFill>
                <a:latin typeface="Arial" charset="0"/>
              </a:rPr>
              <a:t>Drehgeber</a:t>
            </a:r>
            <a:r>
              <a:rPr lang="en-US" dirty="0" smtClean="0">
                <a:solidFill>
                  <a:srgbClr val="000000"/>
                </a:solidFill>
                <a:latin typeface="Arial" charset="0"/>
              </a:rPr>
              <a:t> am </a:t>
            </a:r>
            <a:r>
              <a:rPr lang="en-US" dirty="0" err="1" smtClean="0">
                <a:solidFill>
                  <a:srgbClr val="000000"/>
                </a:solidFill>
                <a:latin typeface="Arial" charset="0"/>
              </a:rPr>
              <a:t>Förderband</a:t>
            </a:r>
            <a:r>
              <a:rPr lang="en-US" dirty="0" smtClean="0">
                <a:solidFill>
                  <a:srgbClr val="000000"/>
                </a:solidFill>
                <a:latin typeface="Arial" charset="0"/>
              </a:rPr>
              <a:t>. In FW &gt;V4.2 </a:t>
            </a:r>
            <a:r>
              <a:rPr lang="en-US" dirty="0" err="1" smtClean="0">
                <a:solidFill>
                  <a:srgbClr val="000000"/>
                </a:solidFill>
                <a:latin typeface="Arial" charset="0"/>
              </a:rPr>
              <a:t>mussten</a:t>
            </a:r>
            <a:r>
              <a:rPr lang="en-US" dirty="0" smtClean="0">
                <a:solidFill>
                  <a:srgbClr val="000000"/>
                </a:solidFill>
                <a:latin typeface="Arial" charset="0"/>
              </a:rPr>
              <a:t> </a:t>
            </a:r>
            <a:r>
              <a:rPr lang="en-US" dirty="0" err="1" smtClean="0">
                <a:solidFill>
                  <a:srgbClr val="000000"/>
                </a:solidFill>
                <a:latin typeface="Arial" charset="0"/>
              </a:rPr>
              <a:t>für</a:t>
            </a:r>
            <a:r>
              <a:rPr lang="en-US" dirty="0" smtClean="0">
                <a:solidFill>
                  <a:srgbClr val="000000"/>
                </a:solidFill>
                <a:latin typeface="Arial" charset="0"/>
              </a:rPr>
              <a:t> </a:t>
            </a:r>
            <a:r>
              <a:rPr lang="en-US" dirty="0" err="1" smtClean="0">
                <a:solidFill>
                  <a:srgbClr val="000000"/>
                </a:solidFill>
                <a:latin typeface="Arial" charset="0"/>
              </a:rPr>
              <a:t>Steigende</a:t>
            </a:r>
            <a:r>
              <a:rPr lang="en-US" dirty="0" smtClean="0">
                <a:solidFill>
                  <a:srgbClr val="000000"/>
                </a:solidFill>
                <a:latin typeface="Arial" charset="0"/>
              </a:rPr>
              <a:t> und </a:t>
            </a:r>
            <a:r>
              <a:rPr lang="en-US" dirty="0" err="1" smtClean="0">
                <a:solidFill>
                  <a:srgbClr val="000000"/>
                </a:solidFill>
                <a:latin typeface="Arial" charset="0"/>
              </a:rPr>
              <a:t>Fallende</a:t>
            </a:r>
            <a:r>
              <a:rPr lang="en-US" dirty="0" smtClean="0">
                <a:solidFill>
                  <a:srgbClr val="000000"/>
                </a:solidFill>
                <a:latin typeface="Arial" charset="0"/>
              </a:rPr>
              <a:t> </a:t>
            </a:r>
            <a:r>
              <a:rPr lang="en-US" dirty="0" err="1" smtClean="0">
                <a:solidFill>
                  <a:srgbClr val="000000"/>
                </a:solidFill>
                <a:latin typeface="Arial" charset="0"/>
              </a:rPr>
              <a:t>Flanke</a:t>
            </a:r>
            <a:r>
              <a:rPr lang="en-US" dirty="0" smtClean="0">
                <a:solidFill>
                  <a:srgbClr val="000000"/>
                </a:solidFill>
                <a:latin typeface="Arial" charset="0"/>
              </a:rPr>
              <a:t> der </a:t>
            </a:r>
            <a:r>
              <a:rPr lang="en-US" dirty="0" err="1" smtClean="0">
                <a:solidFill>
                  <a:srgbClr val="000000"/>
                </a:solidFill>
                <a:latin typeface="Arial" charset="0"/>
              </a:rPr>
              <a:t>Lichtschranke</a:t>
            </a:r>
            <a:r>
              <a:rPr lang="en-US" dirty="0" smtClean="0">
                <a:solidFill>
                  <a:srgbClr val="000000"/>
                </a:solidFill>
                <a:latin typeface="Arial" charset="0"/>
              </a:rPr>
              <a:t>  </a:t>
            </a:r>
            <a:r>
              <a:rPr lang="en-US" dirty="0" err="1" smtClean="0">
                <a:solidFill>
                  <a:srgbClr val="000000"/>
                </a:solidFill>
                <a:latin typeface="Arial" charset="0"/>
              </a:rPr>
              <a:t>ein</a:t>
            </a:r>
            <a:r>
              <a:rPr lang="en-US" dirty="0" smtClean="0">
                <a:solidFill>
                  <a:srgbClr val="000000"/>
                </a:solidFill>
                <a:latin typeface="Arial" charset="0"/>
              </a:rPr>
              <a:t> OB </a:t>
            </a:r>
            <a:r>
              <a:rPr lang="en-US" dirty="0" err="1" smtClean="0">
                <a:solidFill>
                  <a:srgbClr val="000000"/>
                </a:solidFill>
                <a:latin typeface="Arial" charset="0"/>
              </a:rPr>
              <a:t>zum</a:t>
            </a:r>
            <a:r>
              <a:rPr lang="en-US" dirty="0" smtClean="0">
                <a:solidFill>
                  <a:srgbClr val="000000"/>
                </a:solidFill>
                <a:latin typeface="Arial" charset="0"/>
              </a:rPr>
              <a:t> </a:t>
            </a:r>
            <a:r>
              <a:rPr lang="en-US" dirty="0" err="1" smtClean="0">
                <a:solidFill>
                  <a:srgbClr val="000000"/>
                </a:solidFill>
                <a:latin typeface="Arial" charset="0"/>
              </a:rPr>
              <a:t>auslesen</a:t>
            </a:r>
            <a:r>
              <a:rPr lang="en-US" dirty="0" smtClean="0">
                <a:solidFill>
                  <a:srgbClr val="000000"/>
                </a:solidFill>
                <a:latin typeface="Arial" charset="0"/>
              </a:rPr>
              <a:t> des </a:t>
            </a:r>
            <a:r>
              <a:rPr lang="en-US" dirty="0" err="1" smtClean="0">
                <a:solidFill>
                  <a:srgbClr val="000000"/>
                </a:solidFill>
                <a:latin typeface="Arial" charset="0"/>
              </a:rPr>
              <a:t>Zählwertes</a:t>
            </a:r>
            <a:r>
              <a:rPr lang="en-US" dirty="0" smtClean="0">
                <a:solidFill>
                  <a:srgbClr val="000000"/>
                </a:solidFill>
                <a:latin typeface="Arial" charset="0"/>
              </a:rPr>
              <a:t> „:P“ </a:t>
            </a:r>
            <a:r>
              <a:rPr lang="en-US" dirty="0" err="1" smtClean="0">
                <a:solidFill>
                  <a:srgbClr val="000000"/>
                </a:solidFill>
                <a:latin typeface="Arial" charset="0"/>
              </a:rPr>
              <a:t>Projektiert</a:t>
            </a:r>
            <a:r>
              <a:rPr lang="en-US" dirty="0" smtClean="0">
                <a:solidFill>
                  <a:srgbClr val="000000"/>
                </a:solidFill>
                <a:latin typeface="Arial" charset="0"/>
              </a:rPr>
              <a:t> </a:t>
            </a:r>
            <a:r>
              <a:rPr lang="en-US" dirty="0" err="1" smtClean="0">
                <a:solidFill>
                  <a:srgbClr val="000000"/>
                </a:solidFill>
                <a:latin typeface="Arial" charset="0"/>
              </a:rPr>
              <a:t>werden</a:t>
            </a:r>
            <a:r>
              <a:rPr lang="en-US" dirty="0" smtClean="0">
                <a:solidFill>
                  <a:srgbClr val="000000"/>
                </a:solidFill>
                <a:latin typeface="Arial" charset="0"/>
              </a:rPr>
              <a:t>. </a:t>
            </a:r>
            <a:r>
              <a:rPr lang="en-US" dirty="0" err="1" smtClean="0">
                <a:solidFill>
                  <a:srgbClr val="000000"/>
                </a:solidFill>
                <a:latin typeface="Arial" charset="0"/>
              </a:rPr>
              <a:t>Durch</a:t>
            </a:r>
            <a:r>
              <a:rPr lang="en-US" dirty="0" smtClean="0">
                <a:solidFill>
                  <a:srgbClr val="000000"/>
                </a:solidFill>
                <a:latin typeface="Arial" charset="0"/>
              </a:rPr>
              <a:t> </a:t>
            </a:r>
            <a:r>
              <a:rPr lang="en-US" dirty="0" err="1" smtClean="0">
                <a:solidFill>
                  <a:srgbClr val="000000"/>
                </a:solidFill>
                <a:latin typeface="Arial" charset="0"/>
              </a:rPr>
              <a:t>Wegfall</a:t>
            </a:r>
            <a:r>
              <a:rPr lang="en-US" dirty="0" smtClean="0">
                <a:solidFill>
                  <a:srgbClr val="000000"/>
                </a:solidFill>
                <a:latin typeface="Arial" charset="0"/>
              </a:rPr>
              <a:t> der OB </a:t>
            </a:r>
            <a:r>
              <a:rPr lang="en-US" dirty="0" err="1" smtClean="0">
                <a:solidFill>
                  <a:srgbClr val="000000"/>
                </a:solidFill>
                <a:latin typeface="Arial" charset="0"/>
              </a:rPr>
              <a:t>Laufzeit</a:t>
            </a:r>
            <a:r>
              <a:rPr lang="en-US" dirty="0" smtClean="0">
                <a:solidFill>
                  <a:srgbClr val="000000"/>
                </a:solidFill>
                <a:latin typeface="Arial" charset="0"/>
              </a:rPr>
              <a:t> </a:t>
            </a:r>
            <a:r>
              <a:rPr lang="en-US" dirty="0" err="1" smtClean="0">
                <a:solidFill>
                  <a:srgbClr val="000000"/>
                </a:solidFill>
                <a:latin typeface="Arial" charset="0"/>
              </a:rPr>
              <a:t>ist</a:t>
            </a:r>
            <a:r>
              <a:rPr lang="en-US" dirty="0" smtClean="0">
                <a:solidFill>
                  <a:srgbClr val="000000"/>
                </a:solidFill>
                <a:latin typeface="Arial" charset="0"/>
              </a:rPr>
              <a:t> die </a:t>
            </a:r>
            <a:r>
              <a:rPr lang="en-US" dirty="0" err="1" smtClean="0">
                <a:solidFill>
                  <a:srgbClr val="000000"/>
                </a:solidFill>
                <a:latin typeface="Arial" charset="0"/>
              </a:rPr>
              <a:t>Genauigkeit</a:t>
            </a:r>
            <a:r>
              <a:rPr lang="en-US" dirty="0" smtClean="0">
                <a:solidFill>
                  <a:srgbClr val="000000"/>
                </a:solidFill>
                <a:latin typeface="Arial" charset="0"/>
              </a:rPr>
              <a:t> </a:t>
            </a:r>
            <a:r>
              <a:rPr lang="en-US" dirty="0" err="1" smtClean="0">
                <a:solidFill>
                  <a:srgbClr val="000000"/>
                </a:solidFill>
                <a:latin typeface="Arial" charset="0"/>
              </a:rPr>
              <a:t>deutlich</a:t>
            </a:r>
            <a:r>
              <a:rPr lang="en-US" dirty="0" smtClean="0">
                <a:solidFill>
                  <a:srgbClr val="000000"/>
                </a:solidFill>
                <a:latin typeface="Arial" charset="0"/>
              </a:rPr>
              <a:t> </a:t>
            </a:r>
            <a:r>
              <a:rPr lang="en-US" dirty="0" err="1" smtClean="0">
                <a:solidFill>
                  <a:srgbClr val="000000"/>
                </a:solidFill>
                <a:latin typeface="Arial" charset="0"/>
              </a:rPr>
              <a:t>verbessert</a:t>
            </a:r>
            <a:endParaRPr lang="en-US" dirty="0" smtClean="0">
              <a:solidFill>
                <a:srgbClr val="000000"/>
              </a:solidFill>
              <a:latin typeface="Arial" charset="0"/>
            </a:endParaRPr>
          </a:p>
          <a:p>
            <a:pPr>
              <a:buSzTx/>
              <a:buFont typeface="Wingdings" pitchFamily="2" charset="2"/>
              <a:buNone/>
            </a:pPr>
            <a:endParaRPr lang="en-US" b="1" dirty="0"/>
          </a:p>
        </p:txBody>
      </p:sp>
      <p:sp>
        <p:nvSpPr>
          <p:cNvPr id="3086344" name="Rectangle 8"/>
          <p:cNvSpPr>
            <a:spLocks noGrp="1" noRot="1" noChangeAspect="1" noChangeArrowheads="1" noTextEdit="1"/>
          </p:cNvSpPr>
          <p:nvPr>
            <p:ph type="sldImg"/>
          </p:nvPr>
        </p:nvSpPr>
        <p:spPr>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3" name="Rectangle 7"/>
          <p:cNvSpPr>
            <a:spLocks noGrp="1" noChangeArrowheads="1"/>
          </p:cNvSpPr>
          <p:nvPr>
            <p:ph type="body" idx="1"/>
          </p:nvPr>
        </p:nvSpPr>
        <p:spPr>
          <a:xfrm>
            <a:off x="679450" y="4691063"/>
            <a:ext cx="5438775" cy="4443412"/>
          </a:xfrm>
          <a:prstGeom prst="rect">
            <a:avLst/>
          </a:prstGeom>
        </p:spPr>
        <p:txBody>
          <a:bodyPr>
            <a:noAutofit/>
          </a:bodyPr>
          <a:lstStyle/>
          <a:p>
            <a:pPr>
              <a:buSzTx/>
              <a:buFont typeface="Wingdings" pitchFamily="2" charset="2"/>
              <a:buNone/>
            </a:pPr>
            <a:endParaRPr lang="en-US" b="1" dirty="0"/>
          </a:p>
        </p:txBody>
      </p:sp>
      <p:sp>
        <p:nvSpPr>
          <p:cNvPr id="3086344" name="Rectangle 8"/>
          <p:cNvSpPr>
            <a:spLocks noGrp="1" noRot="1" noChangeAspect="1" noChangeArrowheads="1" noTextEdit="1"/>
          </p:cNvSpPr>
          <p:nvPr>
            <p:ph type="sldImg"/>
          </p:nvPr>
        </p:nvSpPr>
        <p:spPr>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3" name="Rectangle 7"/>
          <p:cNvSpPr>
            <a:spLocks noGrp="1" noChangeArrowheads="1"/>
          </p:cNvSpPr>
          <p:nvPr>
            <p:ph type="body" idx="1"/>
          </p:nvPr>
        </p:nvSpPr>
        <p:spPr>
          <a:xfrm>
            <a:off x="679450" y="4691063"/>
            <a:ext cx="5438775" cy="4443412"/>
          </a:xfrm>
          <a:prstGeom prst="rect">
            <a:avLst/>
          </a:prstGeom>
        </p:spPr>
        <p:txBody>
          <a:bodyPr>
            <a:noAutofit/>
          </a:bodyPr>
          <a:lstStyle/>
          <a:p>
            <a:pPr marL="0" marR="0" indent="0" algn="l" defTabSz="914400" rtl="0" eaLnBrk="0" fontAlgn="base" latinLnBrk="0" hangingPunct="0">
              <a:lnSpc>
                <a:spcPct val="100000"/>
              </a:lnSpc>
              <a:spcBef>
                <a:spcPct val="30000"/>
              </a:spcBef>
              <a:spcAft>
                <a:spcPct val="0"/>
              </a:spcAft>
              <a:buClrTx/>
              <a:buSzTx/>
              <a:buFont typeface="Wingdings" pitchFamily="2" charset="2"/>
              <a:buNone/>
              <a:tabLst/>
              <a:defRPr/>
            </a:pPr>
            <a:r>
              <a:rPr lang="en-US" dirty="0" smtClean="0">
                <a:solidFill>
                  <a:srgbClr val="000000"/>
                </a:solidFill>
                <a:latin typeface="Arial" charset="0"/>
              </a:rPr>
              <a:t>Z.B. </a:t>
            </a:r>
            <a:r>
              <a:rPr lang="en-US" dirty="0" err="1" smtClean="0">
                <a:solidFill>
                  <a:srgbClr val="000000"/>
                </a:solidFill>
                <a:latin typeface="Arial" charset="0"/>
              </a:rPr>
              <a:t>zur</a:t>
            </a:r>
            <a:r>
              <a:rPr lang="en-US" dirty="0" smtClean="0">
                <a:solidFill>
                  <a:srgbClr val="000000"/>
                </a:solidFill>
                <a:latin typeface="Arial" charset="0"/>
              </a:rPr>
              <a:t> </a:t>
            </a:r>
            <a:r>
              <a:rPr lang="en-US" dirty="0" err="1" smtClean="0">
                <a:solidFill>
                  <a:srgbClr val="000000"/>
                </a:solidFill>
                <a:latin typeface="Arial" charset="0"/>
              </a:rPr>
              <a:t>Messung</a:t>
            </a:r>
            <a:r>
              <a:rPr lang="en-US" dirty="0" smtClean="0">
                <a:solidFill>
                  <a:srgbClr val="000000"/>
                </a:solidFill>
                <a:latin typeface="Arial" charset="0"/>
              </a:rPr>
              <a:t> von </a:t>
            </a:r>
            <a:r>
              <a:rPr lang="en-US" dirty="0" err="1" smtClean="0">
                <a:solidFill>
                  <a:srgbClr val="000000"/>
                </a:solidFill>
                <a:latin typeface="Arial" charset="0"/>
              </a:rPr>
              <a:t>Rundhölzern</a:t>
            </a:r>
            <a:r>
              <a:rPr lang="en-US" dirty="0" smtClean="0">
                <a:solidFill>
                  <a:srgbClr val="000000"/>
                </a:solidFill>
                <a:latin typeface="Arial" charset="0"/>
              </a:rPr>
              <a:t> </a:t>
            </a:r>
            <a:r>
              <a:rPr lang="en-US" dirty="0" err="1" smtClean="0">
                <a:solidFill>
                  <a:srgbClr val="000000"/>
                </a:solidFill>
                <a:latin typeface="Arial" charset="0"/>
              </a:rPr>
              <a:t>oder</a:t>
            </a:r>
            <a:r>
              <a:rPr lang="en-US" dirty="0" smtClean="0">
                <a:solidFill>
                  <a:srgbClr val="000000"/>
                </a:solidFill>
                <a:latin typeface="Arial" charset="0"/>
              </a:rPr>
              <a:t>  </a:t>
            </a:r>
            <a:r>
              <a:rPr lang="en-US" dirty="0" err="1" smtClean="0">
                <a:solidFill>
                  <a:srgbClr val="000000"/>
                </a:solidFill>
                <a:latin typeface="Arial" charset="0"/>
              </a:rPr>
              <a:t>Kanthölzern</a:t>
            </a:r>
            <a:r>
              <a:rPr lang="en-US" dirty="0" smtClean="0">
                <a:solidFill>
                  <a:srgbClr val="000000"/>
                </a:solidFill>
                <a:latin typeface="Arial" charset="0"/>
              </a:rPr>
              <a:t> </a:t>
            </a:r>
            <a:r>
              <a:rPr lang="en-US" dirty="0" err="1" smtClean="0">
                <a:solidFill>
                  <a:srgbClr val="000000"/>
                </a:solidFill>
                <a:latin typeface="Arial" charset="0"/>
              </a:rPr>
              <a:t>mit</a:t>
            </a:r>
            <a:r>
              <a:rPr lang="en-US" dirty="0" smtClean="0">
                <a:solidFill>
                  <a:srgbClr val="000000"/>
                </a:solidFill>
                <a:latin typeface="Arial" charset="0"/>
              </a:rPr>
              <a:t> </a:t>
            </a:r>
            <a:r>
              <a:rPr lang="en-US" dirty="0" err="1" smtClean="0">
                <a:solidFill>
                  <a:srgbClr val="000000"/>
                </a:solidFill>
                <a:latin typeface="Arial" charset="0"/>
              </a:rPr>
              <a:t>einer</a:t>
            </a:r>
            <a:r>
              <a:rPr lang="en-US" dirty="0" smtClean="0">
                <a:solidFill>
                  <a:srgbClr val="000000"/>
                </a:solidFill>
                <a:latin typeface="Arial" charset="0"/>
              </a:rPr>
              <a:t> </a:t>
            </a:r>
            <a:r>
              <a:rPr lang="en-US" dirty="0" err="1" smtClean="0">
                <a:solidFill>
                  <a:srgbClr val="000000"/>
                </a:solidFill>
                <a:latin typeface="Arial" charset="0"/>
              </a:rPr>
              <a:t>Lichtschranke</a:t>
            </a:r>
            <a:r>
              <a:rPr lang="en-US" dirty="0" smtClean="0">
                <a:solidFill>
                  <a:srgbClr val="000000"/>
                </a:solidFill>
                <a:latin typeface="Arial" charset="0"/>
              </a:rPr>
              <a:t> (Gate </a:t>
            </a:r>
            <a:r>
              <a:rPr lang="en-US" dirty="0" err="1" smtClean="0">
                <a:solidFill>
                  <a:srgbClr val="000000"/>
                </a:solidFill>
                <a:latin typeface="Arial" charset="0"/>
              </a:rPr>
              <a:t>Eingang</a:t>
            </a:r>
            <a:r>
              <a:rPr lang="en-US" dirty="0" smtClean="0">
                <a:solidFill>
                  <a:srgbClr val="000000"/>
                </a:solidFill>
                <a:latin typeface="Arial" charset="0"/>
              </a:rPr>
              <a:t>) und </a:t>
            </a:r>
            <a:r>
              <a:rPr lang="en-US" dirty="0" err="1" smtClean="0">
                <a:solidFill>
                  <a:srgbClr val="000000"/>
                </a:solidFill>
                <a:latin typeface="Arial" charset="0"/>
              </a:rPr>
              <a:t>einem</a:t>
            </a:r>
            <a:r>
              <a:rPr lang="en-US" dirty="0" smtClean="0">
                <a:solidFill>
                  <a:srgbClr val="000000"/>
                </a:solidFill>
                <a:latin typeface="Arial" charset="0"/>
              </a:rPr>
              <a:t> </a:t>
            </a:r>
            <a:r>
              <a:rPr lang="en-US" dirty="0" err="1" smtClean="0">
                <a:solidFill>
                  <a:srgbClr val="000000"/>
                </a:solidFill>
                <a:latin typeface="Arial" charset="0"/>
              </a:rPr>
              <a:t>Drehgeber</a:t>
            </a:r>
            <a:r>
              <a:rPr lang="en-US" dirty="0" smtClean="0">
                <a:solidFill>
                  <a:srgbClr val="000000"/>
                </a:solidFill>
                <a:latin typeface="Arial" charset="0"/>
              </a:rPr>
              <a:t> am </a:t>
            </a:r>
            <a:r>
              <a:rPr lang="en-US" dirty="0" err="1" smtClean="0">
                <a:solidFill>
                  <a:srgbClr val="000000"/>
                </a:solidFill>
                <a:latin typeface="Arial" charset="0"/>
              </a:rPr>
              <a:t>Förderband</a:t>
            </a:r>
            <a:r>
              <a:rPr lang="en-US" dirty="0" smtClean="0">
                <a:solidFill>
                  <a:srgbClr val="000000"/>
                </a:solidFill>
                <a:latin typeface="Arial" charset="0"/>
              </a:rPr>
              <a:t>. In FW &gt;V4.2 </a:t>
            </a:r>
            <a:r>
              <a:rPr lang="en-US" dirty="0" err="1" smtClean="0">
                <a:solidFill>
                  <a:srgbClr val="000000"/>
                </a:solidFill>
                <a:latin typeface="Arial" charset="0"/>
              </a:rPr>
              <a:t>mussten</a:t>
            </a:r>
            <a:r>
              <a:rPr lang="en-US" dirty="0" smtClean="0">
                <a:solidFill>
                  <a:srgbClr val="000000"/>
                </a:solidFill>
                <a:latin typeface="Arial" charset="0"/>
              </a:rPr>
              <a:t> </a:t>
            </a:r>
            <a:r>
              <a:rPr lang="en-US" dirty="0" err="1" smtClean="0">
                <a:solidFill>
                  <a:srgbClr val="000000"/>
                </a:solidFill>
                <a:latin typeface="Arial" charset="0"/>
              </a:rPr>
              <a:t>für</a:t>
            </a:r>
            <a:r>
              <a:rPr lang="en-US" dirty="0" smtClean="0">
                <a:solidFill>
                  <a:srgbClr val="000000"/>
                </a:solidFill>
                <a:latin typeface="Arial" charset="0"/>
              </a:rPr>
              <a:t> </a:t>
            </a:r>
            <a:r>
              <a:rPr lang="en-US" dirty="0" err="1" smtClean="0">
                <a:solidFill>
                  <a:srgbClr val="000000"/>
                </a:solidFill>
                <a:latin typeface="Arial" charset="0"/>
              </a:rPr>
              <a:t>Steigende</a:t>
            </a:r>
            <a:r>
              <a:rPr lang="en-US" dirty="0" smtClean="0">
                <a:solidFill>
                  <a:srgbClr val="000000"/>
                </a:solidFill>
                <a:latin typeface="Arial" charset="0"/>
              </a:rPr>
              <a:t> und </a:t>
            </a:r>
            <a:r>
              <a:rPr lang="en-US" dirty="0" err="1" smtClean="0">
                <a:solidFill>
                  <a:srgbClr val="000000"/>
                </a:solidFill>
                <a:latin typeface="Arial" charset="0"/>
              </a:rPr>
              <a:t>Fallende</a:t>
            </a:r>
            <a:r>
              <a:rPr lang="en-US" dirty="0" smtClean="0">
                <a:solidFill>
                  <a:srgbClr val="000000"/>
                </a:solidFill>
                <a:latin typeface="Arial" charset="0"/>
              </a:rPr>
              <a:t> </a:t>
            </a:r>
            <a:r>
              <a:rPr lang="en-US" dirty="0" err="1" smtClean="0">
                <a:solidFill>
                  <a:srgbClr val="000000"/>
                </a:solidFill>
                <a:latin typeface="Arial" charset="0"/>
              </a:rPr>
              <a:t>Flanke</a:t>
            </a:r>
            <a:r>
              <a:rPr lang="en-US" dirty="0" smtClean="0">
                <a:solidFill>
                  <a:srgbClr val="000000"/>
                </a:solidFill>
                <a:latin typeface="Arial" charset="0"/>
              </a:rPr>
              <a:t> der </a:t>
            </a:r>
            <a:r>
              <a:rPr lang="en-US" dirty="0" err="1" smtClean="0">
                <a:solidFill>
                  <a:srgbClr val="000000"/>
                </a:solidFill>
                <a:latin typeface="Arial" charset="0"/>
              </a:rPr>
              <a:t>Lichtschranke</a:t>
            </a:r>
            <a:r>
              <a:rPr lang="en-US" dirty="0" smtClean="0">
                <a:solidFill>
                  <a:srgbClr val="000000"/>
                </a:solidFill>
                <a:latin typeface="Arial" charset="0"/>
              </a:rPr>
              <a:t>  </a:t>
            </a:r>
            <a:r>
              <a:rPr lang="en-US" dirty="0" err="1" smtClean="0">
                <a:solidFill>
                  <a:srgbClr val="000000"/>
                </a:solidFill>
                <a:latin typeface="Arial" charset="0"/>
              </a:rPr>
              <a:t>ein</a:t>
            </a:r>
            <a:r>
              <a:rPr lang="en-US" dirty="0" smtClean="0">
                <a:solidFill>
                  <a:srgbClr val="000000"/>
                </a:solidFill>
                <a:latin typeface="Arial" charset="0"/>
              </a:rPr>
              <a:t> OB </a:t>
            </a:r>
            <a:r>
              <a:rPr lang="en-US" dirty="0" err="1" smtClean="0">
                <a:solidFill>
                  <a:srgbClr val="000000"/>
                </a:solidFill>
                <a:latin typeface="Arial" charset="0"/>
              </a:rPr>
              <a:t>zum</a:t>
            </a:r>
            <a:r>
              <a:rPr lang="en-US" dirty="0" smtClean="0">
                <a:solidFill>
                  <a:srgbClr val="000000"/>
                </a:solidFill>
                <a:latin typeface="Arial" charset="0"/>
              </a:rPr>
              <a:t> </a:t>
            </a:r>
            <a:r>
              <a:rPr lang="en-US" dirty="0" err="1" smtClean="0">
                <a:solidFill>
                  <a:srgbClr val="000000"/>
                </a:solidFill>
                <a:latin typeface="Arial" charset="0"/>
              </a:rPr>
              <a:t>auslesen</a:t>
            </a:r>
            <a:r>
              <a:rPr lang="en-US" dirty="0" smtClean="0">
                <a:solidFill>
                  <a:srgbClr val="000000"/>
                </a:solidFill>
                <a:latin typeface="Arial" charset="0"/>
              </a:rPr>
              <a:t> des </a:t>
            </a:r>
            <a:r>
              <a:rPr lang="en-US" dirty="0" err="1" smtClean="0">
                <a:solidFill>
                  <a:srgbClr val="000000"/>
                </a:solidFill>
                <a:latin typeface="Arial" charset="0"/>
              </a:rPr>
              <a:t>Zählwertes</a:t>
            </a:r>
            <a:r>
              <a:rPr lang="en-US" dirty="0" smtClean="0">
                <a:solidFill>
                  <a:srgbClr val="000000"/>
                </a:solidFill>
                <a:latin typeface="Arial" charset="0"/>
              </a:rPr>
              <a:t> „:P“ </a:t>
            </a:r>
            <a:r>
              <a:rPr lang="en-US" dirty="0" err="1" smtClean="0">
                <a:solidFill>
                  <a:srgbClr val="000000"/>
                </a:solidFill>
                <a:latin typeface="Arial" charset="0"/>
              </a:rPr>
              <a:t>Projektiert</a:t>
            </a:r>
            <a:r>
              <a:rPr lang="en-US" dirty="0" smtClean="0">
                <a:solidFill>
                  <a:srgbClr val="000000"/>
                </a:solidFill>
                <a:latin typeface="Arial" charset="0"/>
              </a:rPr>
              <a:t> </a:t>
            </a:r>
            <a:r>
              <a:rPr lang="en-US" dirty="0" err="1" smtClean="0">
                <a:solidFill>
                  <a:srgbClr val="000000"/>
                </a:solidFill>
                <a:latin typeface="Arial" charset="0"/>
              </a:rPr>
              <a:t>werden</a:t>
            </a:r>
            <a:r>
              <a:rPr lang="en-US" dirty="0" smtClean="0">
                <a:solidFill>
                  <a:srgbClr val="000000"/>
                </a:solidFill>
                <a:latin typeface="Arial" charset="0"/>
              </a:rPr>
              <a:t>. </a:t>
            </a:r>
            <a:r>
              <a:rPr lang="en-US" dirty="0" err="1" smtClean="0">
                <a:solidFill>
                  <a:srgbClr val="000000"/>
                </a:solidFill>
                <a:latin typeface="Arial" charset="0"/>
              </a:rPr>
              <a:t>Durch</a:t>
            </a:r>
            <a:r>
              <a:rPr lang="en-US" dirty="0" smtClean="0">
                <a:solidFill>
                  <a:srgbClr val="000000"/>
                </a:solidFill>
                <a:latin typeface="Arial" charset="0"/>
              </a:rPr>
              <a:t> </a:t>
            </a:r>
            <a:r>
              <a:rPr lang="en-US" dirty="0" err="1" smtClean="0">
                <a:solidFill>
                  <a:srgbClr val="000000"/>
                </a:solidFill>
                <a:latin typeface="Arial" charset="0"/>
              </a:rPr>
              <a:t>Wegfall</a:t>
            </a:r>
            <a:r>
              <a:rPr lang="en-US" dirty="0" smtClean="0">
                <a:solidFill>
                  <a:srgbClr val="000000"/>
                </a:solidFill>
                <a:latin typeface="Arial" charset="0"/>
              </a:rPr>
              <a:t> der OB </a:t>
            </a:r>
            <a:r>
              <a:rPr lang="en-US" dirty="0" err="1" smtClean="0">
                <a:solidFill>
                  <a:srgbClr val="000000"/>
                </a:solidFill>
                <a:latin typeface="Arial" charset="0"/>
              </a:rPr>
              <a:t>Laufzeit</a:t>
            </a:r>
            <a:r>
              <a:rPr lang="en-US" dirty="0" smtClean="0">
                <a:solidFill>
                  <a:srgbClr val="000000"/>
                </a:solidFill>
                <a:latin typeface="Arial" charset="0"/>
              </a:rPr>
              <a:t> </a:t>
            </a:r>
            <a:r>
              <a:rPr lang="en-US" dirty="0" err="1" smtClean="0">
                <a:solidFill>
                  <a:srgbClr val="000000"/>
                </a:solidFill>
                <a:latin typeface="Arial" charset="0"/>
              </a:rPr>
              <a:t>ist</a:t>
            </a:r>
            <a:r>
              <a:rPr lang="en-US" dirty="0" smtClean="0">
                <a:solidFill>
                  <a:srgbClr val="000000"/>
                </a:solidFill>
                <a:latin typeface="Arial" charset="0"/>
              </a:rPr>
              <a:t> die </a:t>
            </a:r>
            <a:r>
              <a:rPr lang="en-US" dirty="0" err="1" smtClean="0">
                <a:solidFill>
                  <a:srgbClr val="000000"/>
                </a:solidFill>
                <a:latin typeface="Arial" charset="0"/>
              </a:rPr>
              <a:t>Genauigkeit</a:t>
            </a:r>
            <a:r>
              <a:rPr lang="en-US" dirty="0" smtClean="0">
                <a:solidFill>
                  <a:srgbClr val="000000"/>
                </a:solidFill>
                <a:latin typeface="Arial" charset="0"/>
              </a:rPr>
              <a:t> </a:t>
            </a:r>
            <a:r>
              <a:rPr lang="en-US" dirty="0" err="1" smtClean="0">
                <a:solidFill>
                  <a:srgbClr val="000000"/>
                </a:solidFill>
                <a:latin typeface="Arial" charset="0"/>
              </a:rPr>
              <a:t>deutlich</a:t>
            </a:r>
            <a:r>
              <a:rPr lang="en-US" dirty="0" smtClean="0">
                <a:solidFill>
                  <a:srgbClr val="000000"/>
                </a:solidFill>
                <a:latin typeface="Arial" charset="0"/>
              </a:rPr>
              <a:t> </a:t>
            </a:r>
            <a:r>
              <a:rPr lang="en-US" dirty="0" err="1" smtClean="0">
                <a:solidFill>
                  <a:srgbClr val="000000"/>
                </a:solidFill>
                <a:latin typeface="Arial" charset="0"/>
              </a:rPr>
              <a:t>verbessert</a:t>
            </a:r>
            <a:endParaRPr lang="en-US" dirty="0" smtClean="0">
              <a:solidFill>
                <a:srgbClr val="000000"/>
              </a:solidFill>
              <a:latin typeface="Arial" charset="0"/>
            </a:endParaRPr>
          </a:p>
          <a:p>
            <a:pPr>
              <a:buSzTx/>
              <a:buFont typeface="Wingdings" pitchFamily="2" charset="2"/>
              <a:buNone/>
            </a:pPr>
            <a:endParaRPr lang="en-US" b="1" dirty="0"/>
          </a:p>
        </p:txBody>
      </p:sp>
      <p:sp>
        <p:nvSpPr>
          <p:cNvPr id="3086344" name="Rectangle 8"/>
          <p:cNvSpPr>
            <a:spLocks noGrp="1" noRot="1" noChangeAspect="1" noChangeArrowheads="1" noTextEdit="1"/>
          </p:cNvSpPr>
          <p:nvPr>
            <p:ph type="sldImg"/>
          </p:nvPr>
        </p:nvSpPr>
        <p:spPr>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3" name="Rectangle 7"/>
          <p:cNvSpPr>
            <a:spLocks noGrp="1" noChangeArrowheads="1"/>
          </p:cNvSpPr>
          <p:nvPr>
            <p:ph type="body" idx="1"/>
          </p:nvPr>
        </p:nvSpPr>
        <p:spPr>
          <a:xfrm>
            <a:off x="679450" y="4691063"/>
            <a:ext cx="5438775" cy="4443412"/>
          </a:xfrm>
          <a:prstGeom prst="rect">
            <a:avLst/>
          </a:prstGeom>
        </p:spPr>
        <p:txBody>
          <a:bodyPr>
            <a:noAutofit/>
          </a:bodyPr>
          <a:lstStyle/>
          <a:p>
            <a:pPr>
              <a:buSzTx/>
              <a:buFont typeface="Wingdings" pitchFamily="2" charset="2"/>
              <a:buNone/>
            </a:pPr>
            <a:endParaRPr lang="en-US" b="1" dirty="0"/>
          </a:p>
        </p:txBody>
      </p:sp>
      <p:sp>
        <p:nvSpPr>
          <p:cNvPr id="3086344" name="Rectangle 8"/>
          <p:cNvSpPr>
            <a:spLocks noGrp="1" noRot="1" noChangeAspect="1" noChangeArrowheads="1" noTextEdit="1"/>
          </p:cNvSpPr>
          <p:nvPr>
            <p:ph type="sldImg"/>
          </p:nvPr>
        </p:nvSpPr>
        <p:spPr>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6343" name="Rectangle 7"/>
          <p:cNvSpPr>
            <a:spLocks noGrp="1" noChangeArrowheads="1"/>
          </p:cNvSpPr>
          <p:nvPr>
            <p:ph type="body" idx="1"/>
          </p:nvPr>
        </p:nvSpPr>
        <p:spPr>
          <a:xfrm>
            <a:off x="679450" y="4691063"/>
            <a:ext cx="5438775" cy="4443412"/>
          </a:xfrm>
          <a:prstGeom prst="rect">
            <a:avLst/>
          </a:prstGeom>
        </p:spPr>
        <p:txBody>
          <a:bodyPr>
            <a:noAutofit/>
          </a:bodyPr>
          <a:lstStyle/>
          <a:p>
            <a:pPr>
              <a:buSzTx/>
              <a:buFont typeface="Wingdings" pitchFamily="2" charset="2"/>
              <a:buNone/>
            </a:pPr>
            <a:endParaRPr lang="en-US" b="1" dirty="0"/>
          </a:p>
        </p:txBody>
      </p:sp>
      <p:sp>
        <p:nvSpPr>
          <p:cNvPr id="3086344" name="Rectangle 8"/>
          <p:cNvSpPr>
            <a:spLocks noGrp="1" noRot="1" noChangeAspect="1" noChangeArrowheads="1" noTextEdit="1"/>
          </p:cNvSpPr>
          <p:nvPr>
            <p:ph type="sldImg"/>
          </p:nvPr>
        </p:nvSpPr>
        <p:spPr>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15168447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1034"/>
            <a:ext cx="5436908" cy="4443242"/>
          </a:xfrm>
          <a:prstGeom prst="rect">
            <a:avLst/>
          </a:prstGeom>
        </p:spPr>
        <p:txBody>
          <a:bodyPr>
            <a:noAutofit/>
          </a:bodyPr>
          <a:lstStyle/>
          <a:p>
            <a:endParaRPr lang="en-US"/>
          </a:p>
        </p:txBody>
      </p:sp>
      <p:sp>
        <p:nvSpPr>
          <p:cNvPr id="4" name="Foliennummernplatzhalter 3"/>
          <p:cNvSpPr>
            <a:spLocks noGrp="1"/>
          </p:cNvSpPr>
          <p:nvPr>
            <p:ph type="sldNum" sz="quarter" idx="10"/>
          </p:nvPr>
        </p:nvSpPr>
        <p:spPr>
          <a:xfrm>
            <a:off x="3849863" y="9378671"/>
            <a:ext cx="2946275" cy="493882"/>
          </a:xfrm>
          <a:prstGeom prst="rect">
            <a:avLst/>
          </a:prstGeom>
        </p:spPr>
        <p:txBody>
          <a:bodyPr/>
          <a:lstStyle/>
          <a:p>
            <a:pPr algn="l" rtl="0"/>
            <a:r>
              <a:rPr lang="en-US" b="0" i="0" u="none" baseline="0">
                <a:latin typeface="Arial" pitchFamily="34" charset="0"/>
              </a:rPr>
              <a:t>Notes </a:t>
            </a:r>
            <a:fld id="{AD141568-5488-4AC9-B82D-9F5CE1225E2A}" type="slidenum">
              <a:rPr>
                <a:latin typeface="Arial" pitchFamily="34" charset="0"/>
              </a:rPr>
              <a:pPr algn="l" rtl="0"/>
              <a:t>70</a:t>
            </a:fld>
            <a:endParaRPr lang="en-US" dirty="0">
              <a:latin typeface="Arial" pitchFamily="34" charset="0"/>
            </a:endParaRPr>
          </a:p>
        </p:txBody>
      </p:sp>
    </p:spTree>
    <p:extLst>
      <p:ext uri="{BB962C8B-B14F-4D97-AF65-F5344CB8AC3E}">
        <p14:creationId xmlns:p14="http://schemas.microsoft.com/office/powerpoint/2010/main" val="13904896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xfrm>
            <a:off x="3849688" y="9378951"/>
            <a:ext cx="2946400" cy="493712"/>
          </a:xfrm>
          <a:prstGeom prst="rect">
            <a:avLst/>
          </a:prstGeom>
          <a:noFill/>
        </p:spPr>
        <p:txBody>
          <a:bodyPr/>
          <a:lstStyle>
            <a:lvl1pPr eaLnBrk="0" hangingPunct="0">
              <a:spcBef>
                <a:spcPct val="30000"/>
              </a:spcBef>
              <a:defRPr sz="1200">
                <a:solidFill>
                  <a:schemeClr val="tx1"/>
                </a:solidFill>
                <a:latin typeface="Arial" charset="0"/>
              </a:defRPr>
            </a:lvl1pPr>
            <a:lvl2pPr marL="733886" indent="-282264" eaLnBrk="0" hangingPunct="0">
              <a:spcBef>
                <a:spcPct val="30000"/>
              </a:spcBef>
              <a:defRPr sz="1200">
                <a:solidFill>
                  <a:schemeClr val="tx1"/>
                </a:solidFill>
                <a:latin typeface="Arial" charset="0"/>
              </a:defRPr>
            </a:lvl2pPr>
            <a:lvl3pPr marL="1129055" indent="-225811" eaLnBrk="0" hangingPunct="0">
              <a:spcBef>
                <a:spcPct val="30000"/>
              </a:spcBef>
              <a:defRPr sz="1200">
                <a:solidFill>
                  <a:schemeClr val="tx1"/>
                </a:solidFill>
                <a:latin typeface="Arial" charset="0"/>
              </a:defRPr>
            </a:lvl3pPr>
            <a:lvl4pPr marL="1580678" indent="-225811" eaLnBrk="0" hangingPunct="0">
              <a:spcBef>
                <a:spcPct val="30000"/>
              </a:spcBef>
              <a:defRPr sz="1200">
                <a:solidFill>
                  <a:schemeClr val="tx1"/>
                </a:solidFill>
                <a:latin typeface="Arial" charset="0"/>
              </a:defRPr>
            </a:lvl4pPr>
            <a:lvl5pPr marL="2032300" indent="-225811" eaLnBrk="0" hangingPunct="0">
              <a:spcBef>
                <a:spcPct val="30000"/>
              </a:spcBef>
              <a:defRPr sz="1200">
                <a:solidFill>
                  <a:schemeClr val="tx1"/>
                </a:solidFill>
                <a:latin typeface="Arial" charset="0"/>
              </a:defRPr>
            </a:lvl5pPr>
            <a:lvl6pPr marL="2483922" indent="-225811" eaLnBrk="0" fontAlgn="base" hangingPunct="0">
              <a:spcBef>
                <a:spcPct val="30000"/>
              </a:spcBef>
              <a:spcAft>
                <a:spcPct val="0"/>
              </a:spcAft>
              <a:defRPr sz="1200">
                <a:solidFill>
                  <a:schemeClr val="tx1"/>
                </a:solidFill>
                <a:latin typeface="Arial" charset="0"/>
              </a:defRPr>
            </a:lvl6pPr>
            <a:lvl7pPr marL="2935544" indent="-225811" eaLnBrk="0" fontAlgn="base" hangingPunct="0">
              <a:spcBef>
                <a:spcPct val="30000"/>
              </a:spcBef>
              <a:spcAft>
                <a:spcPct val="0"/>
              </a:spcAft>
              <a:defRPr sz="1200">
                <a:solidFill>
                  <a:schemeClr val="tx1"/>
                </a:solidFill>
                <a:latin typeface="Arial" charset="0"/>
              </a:defRPr>
            </a:lvl7pPr>
            <a:lvl8pPr marL="3387166" indent="-225811" eaLnBrk="0" fontAlgn="base" hangingPunct="0">
              <a:spcBef>
                <a:spcPct val="30000"/>
              </a:spcBef>
              <a:spcAft>
                <a:spcPct val="0"/>
              </a:spcAft>
              <a:defRPr sz="1200">
                <a:solidFill>
                  <a:schemeClr val="tx1"/>
                </a:solidFill>
                <a:latin typeface="Arial" charset="0"/>
              </a:defRPr>
            </a:lvl8pPr>
            <a:lvl9pPr marL="3838788" indent="-225811" eaLnBrk="0" fontAlgn="base" hangingPunct="0">
              <a:spcBef>
                <a:spcPct val="30000"/>
              </a:spcBef>
              <a:spcAft>
                <a:spcPct val="0"/>
              </a:spcAft>
              <a:defRPr sz="1200">
                <a:solidFill>
                  <a:schemeClr val="tx1"/>
                </a:solidFill>
                <a:latin typeface="Arial" charset="0"/>
              </a:defRPr>
            </a:lvl9pPr>
          </a:lstStyle>
          <a:p>
            <a:pPr algn="l" rtl="0" eaLnBrk="1" hangingPunct="1">
              <a:spcBef>
                <a:spcPct val="0"/>
              </a:spcBef>
            </a:pPr>
            <a:fld id="{CF02D88E-5C9A-4A48-B73B-045B6EAADF1C}" type="slidenum">
              <a:rPr/>
              <a:pPr algn="l" rtl="0" eaLnBrk="1" hangingPunct="1">
                <a:spcBef>
                  <a:spcPct val="0"/>
                </a:spcBef>
              </a:pPr>
              <a:t>71</a:t>
            </a:fld>
            <a:endParaRPr lang="en-US" altLang="en-US" dirty="0" smtClean="0"/>
          </a:p>
        </p:txBody>
      </p:sp>
      <p:sp>
        <p:nvSpPr>
          <p:cNvPr id="103427" name="Rectangle 2"/>
          <p:cNvSpPr>
            <a:spLocks noGrp="1" noRot="1" noChangeAspect="1" noChangeArrowheads="1" noTextEdit="1"/>
          </p:cNvSpPr>
          <p:nvPr>
            <p:ph type="sldImg"/>
          </p:nvPr>
        </p:nvSpPr>
        <p:spPr>
          <a:xfrm>
            <a:off x="334963" y="676275"/>
            <a:ext cx="3703637" cy="2082800"/>
          </a:xfrm>
          <a:ln/>
        </p:spPr>
      </p:sp>
      <p:sp>
        <p:nvSpPr>
          <p:cNvPr id="103428" name="Rectangle 3"/>
          <p:cNvSpPr>
            <a:spLocks noGrp="1" noChangeArrowheads="1"/>
          </p:cNvSpPr>
          <p:nvPr>
            <p:ph type="body" idx="1"/>
          </p:nvPr>
        </p:nvSpPr>
        <p:spPr>
          <a:xfrm>
            <a:off x="891003" y="2861718"/>
            <a:ext cx="5184023"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fld id="{73388EFB-6169-48C6-B858-16F97BEF6BBA}" type="slidenum">
              <a:rPr/>
              <a:pPr algn="l" rtl="0" eaLnBrk="1" hangingPunct="1"/>
              <a:t>72</a:t>
            </a:fld>
            <a:endParaRPr lang="en-US" altLang="en-US"/>
          </a:p>
        </p:txBody>
      </p:sp>
      <p:sp>
        <p:nvSpPr>
          <p:cNvPr id="145411" name="Rectangle 2"/>
          <p:cNvSpPr>
            <a:spLocks noGrp="1" noRot="1" noChangeAspect="1" noChangeArrowheads="1" noTextEdit="1"/>
          </p:cNvSpPr>
          <p:nvPr>
            <p:ph type="sldImg"/>
          </p:nvPr>
        </p:nvSpPr>
        <p:spPr>
          <a:xfrm>
            <a:off x="331788" y="674688"/>
            <a:ext cx="3708400" cy="2084387"/>
          </a:xfrm>
          <a:ln/>
        </p:spPr>
      </p:sp>
      <p:sp>
        <p:nvSpPr>
          <p:cNvPr id="145412"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xfrm>
            <a:off x="3849688" y="9378950"/>
            <a:ext cx="2946400" cy="493713"/>
          </a:xfrm>
          <a:prstGeom prst="rect">
            <a:avLst/>
          </a:prstGeom>
          <a:noFill/>
        </p:spPr>
        <p:txBody>
          <a:bodyPr/>
          <a:lstStyle>
            <a:lvl1pPr eaLnBrk="0" hangingPunct="0">
              <a:spcBef>
                <a:spcPct val="30000"/>
              </a:spcBef>
              <a:defRPr sz="1300">
                <a:solidFill>
                  <a:srgbClr val="000000"/>
                </a:solidFill>
                <a:latin typeface="Arial" charset="0"/>
              </a:defRPr>
            </a:lvl1pPr>
            <a:lvl2pPr marL="733990" indent="-280777" eaLnBrk="0" hangingPunct="0">
              <a:spcBef>
                <a:spcPct val="30000"/>
              </a:spcBef>
              <a:buChar char="-"/>
              <a:defRPr sz="1300">
                <a:solidFill>
                  <a:srgbClr val="000000"/>
                </a:solidFill>
                <a:latin typeface="Arial" charset="0"/>
              </a:defRPr>
            </a:lvl2pPr>
            <a:lvl3pPr marL="1130743" indent="-224319" eaLnBrk="0" hangingPunct="0">
              <a:spcBef>
                <a:spcPct val="30000"/>
              </a:spcBef>
              <a:buChar char="-"/>
              <a:defRPr sz="1300">
                <a:solidFill>
                  <a:srgbClr val="000000"/>
                </a:solidFill>
                <a:latin typeface="Arial" charset="0"/>
              </a:defRPr>
            </a:lvl3pPr>
            <a:lvl4pPr marL="1585483" indent="-224319" eaLnBrk="0" hangingPunct="0">
              <a:spcBef>
                <a:spcPct val="30000"/>
              </a:spcBef>
              <a:buChar char="-"/>
              <a:defRPr sz="1300">
                <a:solidFill>
                  <a:srgbClr val="000000"/>
                </a:solidFill>
                <a:latin typeface="Arial" charset="0"/>
              </a:defRPr>
            </a:lvl4pPr>
            <a:lvl5pPr marL="2038692" indent="-224319" eaLnBrk="0" hangingPunct="0">
              <a:spcBef>
                <a:spcPct val="30000"/>
              </a:spcBef>
              <a:buChar char="-"/>
              <a:defRPr sz="1300">
                <a:solidFill>
                  <a:srgbClr val="000000"/>
                </a:solidFill>
                <a:latin typeface="Arial" charset="0"/>
              </a:defRPr>
            </a:lvl5pPr>
            <a:lvl6pPr marL="2478173" indent="-224319" eaLnBrk="0" fontAlgn="base" hangingPunct="0">
              <a:spcBef>
                <a:spcPct val="30000"/>
              </a:spcBef>
              <a:spcAft>
                <a:spcPct val="0"/>
              </a:spcAft>
              <a:buChar char="-"/>
              <a:defRPr sz="1300">
                <a:solidFill>
                  <a:srgbClr val="000000"/>
                </a:solidFill>
                <a:latin typeface="Arial" charset="0"/>
              </a:defRPr>
            </a:lvl6pPr>
            <a:lvl7pPr marL="2917652" indent="-224319" eaLnBrk="0" fontAlgn="base" hangingPunct="0">
              <a:spcBef>
                <a:spcPct val="30000"/>
              </a:spcBef>
              <a:spcAft>
                <a:spcPct val="0"/>
              </a:spcAft>
              <a:buChar char="-"/>
              <a:defRPr sz="1300">
                <a:solidFill>
                  <a:srgbClr val="000000"/>
                </a:solidFill>
                <a:latin typeface="Arial" charset="0"/>
              </a:defRPr>
            </a:lvl7pPr>
            <a:lvl8pPr marL="3357133" indent="-224319" eaLnBrk="0" fontAlgn="base" hangingPunct="0">
              <a:spcBef>
                <a:spcPct val="30000"/>
              </a:spcBef>
              <a:spcAft>
                <a:spcPct val="0"/>
              </a:spcAft>
              <a:buChar char="-"/>
              <a:defRPr sz="1300">
                <a:solidFill>
                  <a:srgbClr val="000000"/>
                </a:solidFill>
                <a:latin typeface="Arial" charset="0"/>
              </a:defRPr>
            </a:lvl8pPr>
            <a:lvl9pPr marL="3796609" indent="-224319" eaLnBrk="0" fontAlgn="base" hangingPunct="0">
              <a:spcBef>
                <a:spcPct val="30000"/>
              </a:spcBef>
              <a:spcAft>
                <a:spcPct val="0"/>
              </a:spcAft>
              <a:buChar char="-"/>
              <a:defRPr sz="1300">
                <a:solidFill>
                  <a:srgbClr val="000000"/>
                </a:solidFill>
                <a:latin typeface="Arial" charset="0"/>
              </a:defRPr>
            </a:lvl9pPr>
          </a:lstStyle>
          <a:p>
            <a:pPr eaLnBrk="1" hangingPunct="1">
              <a:spcBef>
                <a:spcPct val="0"/>
              </a:spcBef>
            </a:pPr>
            <a:fld id="{84D493F4-96B7-486D-B675-189B0964A041}" type="slidenum">
              <a:rPr lang="en-US" altLang="de-DE" smtClean="0">
                <a:solidFill>
                  <a:prstClr val="black"/>
                </a:solidFill>
              </a:rPr>
              <a:pPr eaLnBrk="1" hangingPunct="1">
                <a:spcBef>
                  <a:spcPct val="0"/>
                </a:spcBef>
              </a:pPr>
              <a:t>73</a:t>
            </a:fld>
            <a:endParaRPr lang="en-US" altLang="de-DE" dirty="0" smtClean="0">
              <a:solidFill>
                <a:prstClr val="black"/>
              </a:solidFill>
            </a:endParaRPr>
          </a:p>
        </p:txBody>
      </p:sp>
      <p:sp>
        <p:nvSpPr>
          <p:cNvPr id="45059" name="Rectangle 2"/>
          <p:cNvSpPr>
            <a:spLocks noGrp="1" noRot="1" noChangeAspect="1" noChangeArrowheads="1" noTextEdit="1"/>
          </p:cNvSpPr>
          <p:nvPr>
            <p:ph type="sldImg"/>
          </p:nvPr>
        </p:nvSpPr>
        <p:spPr>
          <a:xfrm>
            <a:off x="107950" y="741363"/>
            <a:ext cx="6583363" cy="3702050"/>
          </a:xfr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fld id="{A56FA89B-0604-4B56-A6F0-477BE081FAE1}" type="slidenum">
              <a:rPr/>
              <a:pPr algn="l" rtl="0" eaLnBrk="1" hangingPunct="1"/>
              <a:t>74</a:t>
            </a:fld>
            <a:endParaRPr lang="en-US" altLang="en-US"/>
          </a:p>
        </p:txBody>
      </p:sp>
      <p:sp>
        <p:nvSpPr>
          <p:cNvPr id="186371" name="Rectangle 2"/>
          <p:cNvSpPr>
            <a:spLocks noGrp="1" noRot="1" noChangeAspect="1" noChangeArrowheads="1" noTextEdit="1"/>
          </p:cNvSpPr>
          <p:nvPr>
            <p:ph type="sldImg"/>
          </p:nvPr>
        </p:nvSpPr>
        <p:spPr>
          <a:xfrm>
            <a:off x="331788" y="674688"/>
            <a:ext cx="3708400" cy="2084387"/>
          </a:xfrm>
          <a:ln/>
        </p:spPr>
      </p:sp>
      <p:sp>
        <p:nvSpPr>
          <p:cNvPr id="186372"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5CED6E6E-3C31-401E-8C61-CEF7762A88CD}" type="slidenum">
              <a:rPr/>
              <a:pPr algn="l" rtl="0" eaLnBrk="1" hangingPunct="1">
                <a:spcBef>
                  <a:spcPct val="0"/>
                </a:spcBef>
              </a:pPr>
              <a:t>75</a:t>
            </a:fld>
            <a:endParaRPr lang="en-US" altLang="en-US" dirty="0" smtClean="0"/>
          </a:p>
        </p:txBody>
      </p:sp>
      <p:sp>
        <p:nvSpPr>
          <p:cNvPr id="119811" name="Rectangle 2"/>
          <p:cNvSpPr>
            <a:spLocks noGrp="1" noRot="1" noChangeAspect="1" noChangeArrowheads="1" noTextEdit="1"/>
          </p:cNvSpPr>
          <p:nvPr>
            <p:ph type="sldImg"/>
          </p:nvPr>
        </p:nvSpPr>
        <p:spPr>
          <a:xfrm>
            <a:off x="331788" y="674688"/>
            <a:ext cx="3708400" cy="2084387"/>
          </a:xfrm>
          <a:ln/>
        </p:spPr>
      </p:sp>
      <p:sp>
        <p:nvSpPr>
          <p:cNvPr id="119812"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xfrm>
            <a:off x="3849863" y="9378671"/>
            <a:ext cx="2946275" cy="493882"/>
          </a:xfrm>
          <a:prstGeom prst="rect">
            <a:avLst/>
          </a:prstGeom>
          <a:noFill/>
        </p:spPr>
        <p:txBody>
          <a:bodyPr/>
          <a:lstStyle>
            <a:lvl1pPr eaLnBrk="0" hangingPunct="0">
              <a:defRPr>
                <a:solidFill>
                  <a:schemeClr val="tx1"/>
                </a:solidFill>
                <a:latin typeface="Arial" charset="0"/>
              </a:defRPr>
            </a:lvl1pPr>
            <a:lvl2pPr marL="723935" indent="-278436" eaLnBrk="0" hangingPunct="0">
              <a:defRPr>
                <a:solidFill>
                  <a:schemeClr val="tx1"/>
                </a:solidFill>
                <a:latin typeface="Arial" charset="0"/>
              </a:defRPr>
            </a:lvl2pPr>
            <a:lvl3pPr marL="1113747" indent="-222749" eaLnBrk="0" hangingPunct="0">
              <a:defRPr>
                <a:solidFill>
                  <a:schemeClr val="tx1"/>
                </a:solidFill>
                <a:latin typeface="Arial" charset="0"/>
              </a:defRPr>
            </a:lvl3pPr>
            <a:lvl4pPr marL="1559246" indent="-222749" eaLnBrk="0" hangingPunct="0">
              <a:defRPr>
                <a:solidFill>
                  <a:schemeClr val="tx1"/>
                </a:solidFill>
                <a:latin typeface="Arial" charset="0"/>
              </a:defRPr>
            </a:lvl4pPr>
            <a:lvl5pPr marL="2004745" indent="-222749" eaLnBrk="0" hangingPunct="0">
              <a:defRPr>
                <a:solidFill>
                  <a:schemeClr val="tx1"/>
                </a:solidFill>
                <a:latin typeface="Arial" charset="0"/>
              </a:defRPr>
            </a:lvl5pPr>
            <a:lvl6pPr marL="2450244" indent="-222749" eaLnBrk="0" fontAlgn="base" hangingPunct="0">
              <a:spcBef>
                <a:spcPct val="50000"/>
              </a:spcBef>
              <a:spcAft>
                <a:spcPct val="0"/>
              </a:spcAft>
              <a:buClr>
                <a:schemeClr val="accent1"/>
              </a:buClr>
              <a:buFont typeface="Wingdings" pitchFamily="2" charset="2"/>
              <a:defRPr>
                <a:solidFill>
                  <a:schemeClr val="tx1"/>
                </a:solidFill>
                <a:latin typeface="Arial" charset="0"/>
              </a:defRPr>
            </a:lvl6pPr>
            <a:lvl7pPr marL="2895742" indent="-222749" eaLnBrk="0" fontAlgn="base" hangingPunct="0">
              <a:spcBef>
                <a:spcPct val="50000"/>
              </a:spcBef>
              <a:spcAft>
                <a:spcPct val="0"/>
              </a:spcAft>
              <a:buClr>
                <a:schemeClr val="accent1"/>
              </a:buClr>
              <a:buFont typeface="Wingdings" pitchFamily="2" charset="2"/>
              <a:defRPr>
                <a:solidFill>
                  <a:schemeClr val="tx1"/>
                </a:solidFill>
                <a:latin typeface="Arial" charset="0"/>
              </a:defRPr>
            </a:lvl7pPr>
            <a:lvl8pPr marL="3341241" indent="-222749" eaLnBrk="0" fontAlgn="base" hangingPunct="0">
              <a:spcBef>
                <a:spcPct val="50000"/>
              </a:spcBef>
              <a:spcAft>
                <a:spcPct val="0"/>
              </a:spcAft>
              <a:buClr>
                <a:schemeClr val="accent1"/>
              </a:buClr>
              <a:buFont typeface="Wingdings" pitchFamily="2" charset="2"/>
              <a:defRPr>
                <a:solidFill>
                  <a:schemeClr val="tx1"/>
                </a:solidFill>
                <a:latin typeface="Arial" charset="0"/>
              </a:defRPr>
            </a:lvl8pPr>
            <a:lvl9pPr marL="3786740" indent="-222749" eaLnBrk="0" fontAlgn="base" hangingPunct="0">
              <a:spcBef>
                <a:spcPct val="50000"/>
              </a:spcBef>
              <a:spcAft>
                <a:spcPct val="0"/>
              </a:spcAft>
              <a:buClr>
                <a:schemeClr val="accent1"/>
              </a:buClr>
              <a:buFont typeface="Wingdings" pitchFamily="2" charset="2"/>
              <a:defRPr>
                <a:solidFill>
                  <a:schemeClr val="tx1"/>
                </a:solidFill>
                <a:latin typeface="Arial" charset="0"/>
              </a:defRPr>
            </a:lvl9pPr>
          </a:lstStyle>
          <a:p>
            <a:pPr algn="l" rtl="0" eaLnBrk="1" hangingPunct="1"/>
            <a:fld id="{666E5C2B-6E4B-47EA-ABA7-6BC27013656E}" type="slidenum">
              <a:rPr/>
              <a:pPr algn="l" rtl="0" eaLnBrk="1" hangingPunct="1"/>
              <a:t>76</a:t>
            </a:fld>
            <a:endParaRPr lang="en-US" altLang="de-DE" dirty="0"/>
          </a:p>
        </p:txBody>
      </p:sp>
      <p:sp>
        <p:nvSpPr>
          <p:cNvPr id="15363" name="Rectangle 2"/>
          <p:cNvSpPr>
            <a:spLocks noGrp="1" noRot="1" noChangeAspect="1" noChangeArrowheads="1" noTextEdit="1"/>
          </p:cNvSpPr>
          <p:nvPr>
            <p:ph type="sldImg"/>
          </p:nvPr>
        </p:nvSpPr>
        <p:spPr>
          <a:xfrm>
            <a:off x="333375" y="676275"/>
            <a:ext cx="3705225" cy="2082800"/>
          </a:xfrm>
          <a:ln/>
        </p:spPr>
      </p:sp>
      <p:sp>
        <p:nvSpPr>
          <p:cNvPr id="15364" name="Rectangle 3"/>
          <p:cNvSpPr>
            <a:spLocks noGrp="1" noChangeArrowheads="1"/>
          </p:cNvSpPr>
          <p:nvPr>
            <p:ph type="body" idx="1"/>
          </p:nvPr>
        </p:nvSpPr>
        <p:spPr>
          <a:xfrm>
            <a:off x="891004" y="2861720"/>
            <a:ext cx="5184021" cy="6337439"/>
          </a:xfrm>
          <a:prstGeom prst="rect">
            <a:avLst/>
          </a:prstGeom>
          <a:noFill/>
        </p:spPr>
        <p:txBody>
          <a:bodyPr>
            <a:noAutofit/>
          </a:bodyPr>
          <a:lstStyle/>
          <a:p>
            <a:pPr algn="l" rtl="0" eaLnBrk="1" hangingPunct="1"/>
            <a:endParaRPr lang="en-US" altLang="de-DE" dirty="0" smtClean="0">
              <a:latin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algn="l" rtl="0" eaLnBrk="1" hangingPunct="1">
              <a:spcBef>
                <a:spcPct val="0"/>
              </a:spcBef>
            </a:pPr>
            <a:fld id="{0AB4FBA4-15A1-481E-B81E-8AF75500ECDC}" type="slidenum">
              <a:rPr/>
              <a:pPr algn="l" rtl="0" eaLnBrk="1" hangingPunct="1">
                <a:spcBef>
                  <a:spcPct val="0"/>
                </a:spcBef>
              </a:pPr>
              <a:t>77</a:t>
            </a:fld>
            <a:endParaRPr lang="en-US" altLang="en-US" dirty="0" smtClean="0"/>
          </a:p>
        </p:txBody>
      </p:sp>
      <p:sp>
        <p:nvSpPr>
          <p:cNvPr id="121859" name="Rectangle 2"/>
          <p:cNvSpPr>
            <a:spLocks noGrp="1" noRot="1" noChangeAspect="1" noChangeArrowheads="1" noTextEdit="1"/>
          </p:cNvSpPr>
          <p:nvPr>
            <p:ph type="sldImg"/>
          </p:nvPr>
        </p:nvSpPr>
        <p:spPr>
          <a:xfrm>
            <a:off x="331788" y="674688"/>
            <a:ext cx="3708400" cy="2084387"/>
          </a:xfrm>
          <a:ln/>
        </p:spPr>
      </p:sp>
      <p:sp>
        <p:nvSpPr>
          <p:cNvPr id="121860"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7950" y="741363"/>
            <a:ext cx="6583363" cy="3702050"/>
          </a:xfrm>
        </p:spPr>
      </p:sp>
      <p:sp>
        <p:nvSpPr>
          <p:cNvPr id="3" name="Notizenplatzhalter 2"/>
          <p:cNvSpPr>
            <a:spLocks noGrp="1"/>
          </p:cNvSpPr>
          <p:nvPr>
            <p:ph type="body" idx="1"/>
          </p:nvPr>
        </p:nvSpPr>
        <p:spPr>
          <a:xfrm>
            <a:off x="679450" y="4691063"/>
            <a:ext cx="5438775" cy="4443412"/>
          </a:xfrm>
          <a:prstGeom prst="rect">
            <a:avLst/>
          </a:prstGeom>
        </p:spPr>
        <p:txBody>
          <a:bodyPr/>
          <a:lstStyle/>
          <a:p>
            <a:pPr marL="228600" lvl="0" indent="-228600">
              <a:buFont typeface="+mj-lt"/>
              <a:buAutoNum type="arabicPeriod"/>
            </a:pPr>
            <a:r>
              <a:rPr lang="en-US" dirty="0" smtClean="0">
                <a:solidFill>
                  <a:schemeClr val="dk1"/>
                </a:solidFill>
              </a:rPr>
              <a:t>an empty SD card (no Job file) causes no CPU action. ILM is not copied to ELM and ILM is not erased.</a:t>
            </a:r>
          </a:p>
          <a:p>
            <a:pPr marL="228600" lvl="0" indent="-228600">
              <a:buFont typeface="+mj-lt"/>
              <a:buAutoNum type="arabicPeriod"/>
            </a:pPr>
            <a:r>
              <a:rPr lang="en-US" dirty="0" smtClean="0">
                <a:solidFill>
                  <a:schemeClr val="dk1"/>
                </a:solidFill>
              </a:rPr>
              <a:t>a blank PROGRAM SD card causes no CPU action. ILM is not copied to ELM and ILM is not erased.</a:t>
            </a:r>
          </a:p>
          <a:p>
            <a:pPr marL="228600" lvl="0" indent="-228600">
              <a:buFont typeface="+mj-lt"/>
              <a:buAutoNum type="arabicPeriod"/>
            </a:pPr>
            <a:r>
              <a:rPr lang="en-US" dirty="0" smtClean="0">
                <a:solidFill>
                  <a:schemeClr val="dk1"/>
                </a:solidFill>
              </a:rPr>
              <a:t>a transfer SD card (TO_ILM) causes the CPU to replace ILM with the contents of ELM.</a:t>
            </a:r>
          </a:p>
          <a:p>
            <a:pPr marL="228600" lvl="0" indent="-228600">
              <a:buFont typeface="+mj-lt"/>
              <a:buAutoNum type="arabicPeriod"/>
            </a:pPr>
            <a:r>
              <a:rPr lang="en-US" dirty="0" smtClean="0">
                <a:solidFill>
                  <a:schemeClr val="dk1"/>
                </a:solidFill>
              </a:rPr>
              <a:t>No change in the evaluation of any other SD card types.</a:t>
            </a:r>
          </a:p>
          <a:p>
            <a:endParaRPr lang="en-US" dirty="0"/>
          </a:p>
        </p:txBody>
      </p:sp>
      <p:sp>
        <p:nvSpPr>
          <p:cNvPr id="4" name="Foliennummernplatzhalter 3"/>
          <p:cNvSpPr>
            <a:spLocks noGrp="1"/>
          </p:cNvSpPr>
          <p:nvPr>
            <p:ph type="sldNum" sz="quarter" idx="10"/>
          </p:nvPr>
        </p:nvSpPr>
        <p:spPr>
          <a:xfrm>
            <a:off x="3849688" y="9378950"/>
            <a:ext cx="2946400" cy="493713"/>
          </a:xfrm>
          <a:prstGeom prst="rect">
            <a:avLst/>
          </a:prstGeom>
        </p:spPr>
        <p:txBody>
          <a:bodyPr/>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78</a:t>
            </a:fld>
            <a:endParaRPr lang="en-US" dirty="0">
              <a:latin typeface="Arial" pitchFamily="34" charset="0"/>
            </a:endParaRPr>
          </a:p>
        </p:txBody>
      </p:sp>
    </p:spTree>
    <p:extLst>
      <p:ext uri="{BB962C8B-B14F-4D97-AF65-F5344CB8AC3E}">
        <p14:creationId xmlns:p14="http://schemas.microsoft.com/office/powerpoint/2010/main" val="37372576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xfrm>
            <a:off x="3849899" y="9379285"/>
            <a:ext cx="2946189" cy="493400"/>
          </a:xfrm>
          <a:prstGeom prst="rect">
            <a:avLst/>
          </a:prstGeom>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fld id="{951ABD1E-6A62-4BAC-9182-29F91A3ECB6B}" type="slidenum">
              <a:rPr/>
              <a:pPr algn="l" rtl="0" eaLnBrk="1" hangingPunct="1"/>
              <a:t>79</a:t>
            </a:fld>
            <a:endParaRPr lang="en-US" altLang="en-US"/>
          </a:p>
        </p:txBody>
      </p:sp>
      <p:sp>
        <p:nvSpPr>
          <p:cNvPr id="188419" name="Rectangle 2"/>
          <p:cNvSpPr>
            <a:spLocks noGrp="1" noRot="1" noChangeAspect="1" noChangeArrowheads="1" noTextEdit="1"/>
          </p:cNvSpPr>
          <p:nvPr>
            <p:ph type="sldImg"/>
          </p:nvPr>
        </p:nvSpPr>
        <p:spPr>
          <a:xfrm>
            <a:off x="331788" y="674688"/>
            <a:ext cx="3708400" cy="2084387"/>
          </a:xfrm>
          <a:ln/>
        </p:spPr>
      </p:sp>
      <p:sp>
        <p:nvSpPr>
          <p:cNvPr id="188420" name="Rectangle 3"/>
          <p:cNvSpPr>
            <a:spLocks noGrp="1" noChangeArrowheads="1"/>
          </p:cNvSpPr>
          <p:nvPr>
            <p:ph type="body" idx="1"/>
          </p:nvPr>
        </p:nvSpPr>
        <p:spPr>
          <a:xfrm>
            <a:off x="891005" y="2861717"/>
            <a:ext cx="5184022" cy="6337439"/>
          </a:xfrm>
          <a:prstGeom prst="rect">
            <a:avLst/>
          </a:prstGeom>
          <a:noFill/>
        </p:spPr>
        <p:txBody>
          <a:bodyPr>
            <a:noAutofit/>
          </a:bodyPr>
          <a:lstStyle/>
          <a:p>
            <a:pPr algn="l" rtl="0" eaLnBrk="1" hangingPunct="1"/>
            <a:endParaRPr lang="en-US"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Rot="1" noChangeAspect="1" noChangeArrowheads="1" noTextEdit="1"/>
          </p:cNvSpPr>
          <p:nvPr>
            <p:ph type="sldImg"/>
          </p:nvPr>
        </p:nvSpPr>
        <p:spPr>
          <a:xfrm>
            <a:off x="-238125" y="182563"/>
            <a:ext cx="7291388" cy="4098925"/>
          </a:xfrm>
          <a:ln/>
        </p:spPr>
      </p:sp>
      <p:graphicFrame>
        <p:nvGraphicFramePr>
          <p:cNvPr id="64585" name="Group 73"/>
          <p:cNvGraphicFramePr>
            <a:graphicFrameLocks noGrp="1"/>
          </p:cNvGraphicFramePr>
          <p:nvPr>
            <p:ph type="body" idx="1"/>
          </p:nvPr>
        </p:nvGraphicFramePr>
        <p:xfrm>
          <a:off x="923597" y="4522326"/>
          <a:ext cx="4950481" cy="2387626"/>
        </p:xfrm>
        <a:graphic>
          <a:graphicData uri="http://schemas.openxmlformats.org/drawingml/2006/table">
            <a:tbl>
              <a:tblPr/>
              <a:tblGrid>
                <a:gridCol w="766586"/>
                <a:gridCol w="1123709"/>
                <a:gridCol w="757349"/>
                <a:gridCol w="2302835"/>
              </a:tblGrid>
              <a:tr h="303143">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S7-1200</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Digital I/O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 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Analog I/O</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a:ln>
                            <a:noFill/>
                          </a:ln>
                          <a:solidFill>
                            <a:schemeClr val="tx1"/>
                          </a:solidFill>
                          <a:effectLst/>
                          <a:latin typeface="Arial" charset="0"/>
                          <a:cs typeface="Arial" charset="0"/>
                        </a:rPr>
                        <a:t>CPU</a:t>
                      </a:r>
                      <a:br>
                        <a:rPr kumimoji="0" lang="en-US" sz="1000" b="1" i="0" u="none" strike="noStrike" cap="none" normalizeH="0" baseline="0">
                          <a:ln>
                            <a:noFill/>
                          </a:ln>
                          <a:solidFill>
                            <a:schemeClr val="tx1"/>
                          </a:solidFill>
                          <a:effectLst/>
                          <a:latin typeface="Arial" charset="0"/>
                          <a:cs typeface="Arial" charset="0"/>
                        </a:rPr>
                      </a:br>
                      <a:r>
                        <a:rPr kumimoji="0" lang="en-US" sz="1000" b="1" i="0" u="none" strike="noStrike" cap="none" normalizeH="0" baseline="0">
                          <a:ln>
                            <a:noFill/>
                          </a:ln>
                          <a:solidFill>
                            <a:schemeClr val="tx1"/>
                          </a:solidFill>
                          <a:effectLst/>
                          <a:latin typeface="Arial" charset="0"/>
                          <a:cs typeface="Arial" charset="0"/>
                        </a:rPr>
                        <a:t> Power supply and I/O type</a:t>
                      </a:r>
                      <a:endParaRPr kumimoji="0" lang="en-US" altLang="en-US" sz="1000" b="1"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7898">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1211C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6 IN - 4 OUT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4">
                  <a:txBody>
                    <a:bodyPr/>
                    <a:lstStyle>
                      <a:lvl1pPr eaLnBrk="0" hangingPunct="0">
                        <a:defRPr sz="800">
                          <a:solidFill>
                            <a:schemeClr val="tx1"/>
                          </a:solidFill>
                          <a:latin typeface="Arial" charset="0"/>
                          <a:cs typeface="Arial" charset="0"/>
                        </a:defRPr>
                      </a:lvl1pPr>
                      <a:lvl2pPr marL="628650" indent="-1714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Available in three designs for CPU power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supply / input / output type</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DC / DC / DC</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AC / DC / relay</a:t>
                      </a:r>
                    </a:p>
                    <a:p>
                      <a:pPr marL="628650" marR="0" lvl="1" indent="-171450" algn="l" defTabSz="914400" rtl="0" eaLnBrk="1" fontAlgn="base" latinLnBrk="0" hangingPunct="1">
                        <a:lnSpc>
                          <a:spcPct val="100000"/>
                        </a:lnSpc>
                        <a:spcBef>
                          <a:spcPct val="0"/>
                        </a:spcBef>
                        <a:spcAft>
                          <a:spcPct val="0"/>
                        </a:spcAft>
                        <a:buClrTx/>
                        <a:buSzTx/>
                        <a:buFont typeface="Arial" charset="0"/>
                        <a:buChar char="•"/>
                        <a:tabLst/>
                      </a:pPr>
                      <a:r>
                        <a:rPr kumimoji="0" lang="en-US" sz="900" b="0" i="0" u="none" strike="noStrike" cap="none" normalizeH="0" baseline="0">
                          <a:ln>
                            <a:noFill/>
                          </a:ln>
                          <a:solidFill>
                            <a:schemeClr val="tx1"/>
                          </a:solidFill>
                          <a:effectLst/>
                          <a:latin typeface="Arial" charset="0"/>
                          <a:cs typeface="Arial" charset="0"/>
                        </a:rPr>
                        <a:t>DC / DC / relay  </a:t>
                      </a: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r h="522539">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1212C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8 IN – 6 OUT</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409243">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1214C  </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14 IN -10 OUT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19384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CPU 1215C  </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14 IN -10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  2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954900">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CPU 1217C</a:t>
                      </a:r>
                    </a:p>
                  </a:txBody>
                  <a:tcPr marL="0" marR="0" marT="0" marB="0" anchor="ctr" horzOverflow="overflow">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Calibri" pitchFamily="34" charset="0"/>
                          <a:cs typeface="Arial" charset="0"/>
                        </a:rPr>
                        <a:t>  10 IN  sink/source</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4  IN  1.5V differential </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6  OUT MOSFET Sourcing</a:t>
                      </a:r>
                      <a:br>
                        <a:rPr kumimoji="0" lang="en-US" sz="900" b="0" i="0" u="none" strike="noStrike" cap="none" normalizeH="0" baseline="0">
                          <a:ln>
                            <a:noFill/>
                          </a:ln>
                          <a:solidFill>
                            <a:schemeClr val="tx1"/>
                          </a:solidFill>
                          <a:effectLst/>
                          <a:latin typeface="Calibri" pitchFamily="34" charset="0"/>
                          <a:cs typeface="Arial" charset="0"/>
                        </a:rPr>
                      </a:br>
                      <a:r>
                        <a:rPr kumimoji="0" lang="en-US" sz="900" b="0" i="0" u="none" strike="noStrike" cap="none" normalizeH="0" baseline="0">
                          <a:ln>
                            <a:noFill/>
                          </a:ln>
                          <a:solidFill>
                            <a:schemeClr val="tx1"/>
                          </a:solidFill>
                          <a:effectLst/>
                          <a:latin typeface="Calibri" pitchFamily="34" charset="0"/>
                          <a:cs typeface="Arial" charset="0"/>
                        </a:rPr>
                        <a:t>    4  OUT 1.5V differential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2 IN -  2 OUT</a:t>
                      </a:r>
                      <a:endParaRPr kumimoji="0" lang="en-US" altLang="de-DE" sz="900" b="0" i="0" u="none" strike="noStrike" cap="none" normalizeH="0" baseline="0" smtClean="0">
                        <a:ln>
                          <a:noFill/>
                        </a:ln>
                        <a:solidFill>
                          <a:schemeClr val="tx1"/>
                        </a:solidFill>
                        <a:effectLst/>
                        <a:latin typeface="Calibri" pitchFamily="34"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Only available as DC / DC / DC</a:t>
                      </a:r>
                      <a:endParaRPr kumimoji="0" lang="en-US" altLang="de-DE" sz="900" b="0" i="0" u="none" strike="noStrike" cap="none" normalizeH="0" baseline="0" smtClean="0">
                        <a:ln>
                          <a:noFill/>
                        </a:ln>
                        <a:solidFill>
                          <a:schemeClr val="tx1"/>
                        </a:solidFill>
                        <a:effectLst/>
                        <a:latin typeface="Calibri" pitchFamily="34"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4584" name="Group 72"/>
          <p:cNvGraphicFramePr>
            <a:graphicFrameLocks noGrp="1"/>
          </p:cNvGraphicFramePr>
          <p:nvPr/>
        </p:nvGraphicFramePr>
        <p:xfrm>
          <a:off x="914362" y="7001005"/>
          <a:ext cx="4959717" cy="2254419"/>
        </p:xfrm>
        <a:graphic>
          <a:graphicData uri="http://schemas.openxmlformats.org/drawingml/2006/table">
            <a:tbl>
              <a:tblPr/>
              <a:tblGrid>
                <a:gridCol w="4959717"/>
              </a:tblGrid>
              <a:tr h="227631">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a:t>
                      </a:r>
                      <a:r>
                        <a:rPr kumimoji="0" lang="en-US" sz="1000" b="1" i="0" u="none" strike="noStrike" cap="none" normalizeH="0" baseline="0">
                          <a:ln>
                            <a:noFill/>
                          </a:ln>
                          <a:solidFill>
                            <a:schemeClr val="tx1"/>
                          </a:solidFill>
                          <a:effectLst/>
                          <a:latin typeface="Arial" charset="0"/>
                          <a:cs typeface="Arial" charset="0"/>
                        </a:rPr>
                        <a:t>S7-1200 communication options</a:t>
                      </a: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442">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Integrated PROFINET network connection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3442">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CB 1241 RS485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RS232</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RS485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1241 RS422/485</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 1242-7 GPRS</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1242-5 PROFIBUS slave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1243-5 PROFIBUS master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1243-1 DNP3 Ethernet WAN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1243-1 IEC Ethernet WAN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CP 1243-1 Ethernet WAN (Firewall and VPN)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CM 1243-2 AS-I Master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Arial" charset="0"/>
                          <a:cs typeface="Arial" charset="0"/>
                        </a:rPr>
                        <a:t> RF120C RFID</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3326">
                <a:tc>
                  <a:txBody>
                    <a:bodyPr/>
                    <a:lstStyle>
                      <a:lvl1pPr eaLnBrk="0" hangingPunct="0">
                        <a:defRPr sz="800">
                          <a:solidFill>
                            <a:schemeClr val="tx1"/>
                          </a:solidFill>
                          <a:latin typeface="Arial" charset="0"/>
                          <a:cs typeface="Arial" charset="0"/>
                        </a:defRPr>
                      </a:lvl1pPr>
                      <a:lvl2pPr marL="742950" indent="-285750" eaLnBrk="0" hangingPunct="0">
                        <a:defRPr sz="800">
                          <a:solidFill>
                            <a:schemeClr val="tx1"/>
                          </a:solidFill>
                          <a:latin typeface="Arial" charset="0"/>
                          <a:cs typeface="Arial" charset="0"/>
                        </a:defRPr>
                      </a:lvl2pPr>
                      <a:lvl3pPr marL="1143000" indent="-228600" eaLnBrk="0" hangingPunct="0">
                        <a:defRPr sz="800">
                          <a:solidFill>
                            <a:schemeClr val="tx1"/>
                          </a:solidFill>
                          <a:latin typeface="Arial" charset="0"/>
                          <a:cs typeface="Arial" charset="0"/>
                        </a:defRPr>
                      </a:lvl3pPr>
                      <a:lvl4pPr marL="1600200" indent="-228600" eaLnBrk="0" hangingPunct="0">
                        <a:defRPr sz="800">
                          <a:solidFill>
                            <a:schemeClr val="tx1"/>
                          </a:solidFill>
                          <a:latin typeface="Arial" charset="0"/>
                          <a:cs typeface="Arial" charset="0"/>
                        </a:defRPr>
                      </a:lvl4pPr>
                      <a:lvl5pPr marL="2057400" indent="-228600" eaLnBrk="0" hangingPunct="0">
                        <a:defRPr sz="800">
                          <a:solidFill>
                            <a:schemeClr val="tx1"/>
                          </a:solidFill>
                          <a:latin typeface="Arial" charset="0"/>
                          <a:cs typeface="Arial" charset="0"/>
                        </a:defRPr>
                      </a:lvl5pPr>
                      <a:lvl6pPr marL="2514600" indent="-228600" eaLnBrk="0" fontAlgn="base" hangingPunct="0">
                        <a:spcBef>
                          <a:spcPct val="0"/>
                        </a:spcBef>
                        <a:spcAft>
                          <a:spcPct val="0"/>
                        </a:spcAft>
                        <a:defRPr sz="800">
                          <a:solidFill>
                            <a:schemeClr val="tx1"/>
                          </a:solidFill>
                          <a:latin typeface="Arial" charset="0"/>
                          <a:cs typeface="Arial" charset="0"/>
                        </a:defRPr>
                      </a:lvl6pPr>
                      <a:lvl7pPr marL="2971800" indent="-228600" eaLnBrk="0" fontAlgn="base" hangingPunct="0">
                        <a:spcBef>
                          <a:spcPct val="0"/>
                        </a:spcBef>
                        <a:spcAft>
                          <a:spcPct val="0"/>
                        </a:spcAft>
                        <a:defRPr sz="800">
                          <a:solidFill>
                            <a:schemeClr val="tx1"/>
                          </a:solidFill>
                          <a:latin typeface="Arial" charset="0"/>
                          <a:cs typeface="Arial" charset="0"/>
                        </a:defRPr>
                      </a:lvl7pPr>
                      <a:lvl8pPr marL="3429000" indent="-228600" eaLnBrk="0" fontAlgn="base" hangingPunct="0">
                        <a:spcBef>
                          <a:spcPct val="0"/>
                        </a:spcBef>
                        <a:spcAft>
                          <a:spcPct val="0"/>
                        </a:spcAft>
                        <a:defRPr sz="800">
                          <a:solidFill>
                            <a:schemeClr val="tx1"/>
                          </a:solidFill>
                          <a:latin typeface="Arial" charset="0"/>
                          <a:cs typeface="Arial" charset="0"/>
                        </a:defRPr>
                      </a:lvl8pPr>
                      <a:lvl9pPr marL="3886200" indent="-228600" eaLnBrk="0" fontAlgn="base" hangingPunct="0">
                        <a:spcBef>
                          <a:spcPct val="0"/>
                        </a:spcBef>
                        <a:spcAft>
                          <a:spcPct val="0"/>
                        </a:spcAft>
                        <a:defRPr sz="8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a:ln>
                            <a:noFill/>
                          </a:ln>
                          <a:solidFill>
                            <a:schemeClr val="tx1"/>
                          </a:solidFill>
                          <a:effectLst/>
                          <a:latin typeface="Calibri" pitchFamily="34" charset="0"/>
                          <a:cs typeface="Arial" charset="0"/>
                        </a:rPr>
                        <a:t> TS Adapter and modular TS Adapter for SIMATIC Teleservice</a:t>
                      </a:r>
                      <a:endParaRPr kumimoji="0" lang="en-US" altLang="en-US" sz="900" b="0" i="0" u="none" strike="noStrike" cap="none" normalizeH="0" baseline="0" smtClean="0">
                        <a:ln>
                          <a:noFill/>
                        </a:ln>
                        <a:solidFill>
                          <a:schemeClr val="tx1"/>
                        </a:solidFill>
                        <a:effectLst/>
                        <a:latin typeface="Arial" charset="0"/>
                        <a:cs typeface="Arial"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xfrm>
            <a:off x="3850295" y="9379543"/>
            <a:ext cx="2945862" cy="493176"/>
          </a:xfrm>
          <a:prstGeom prst="rect">
            <a:avLst/>
          </a:prstGeom>
          <a:noFill/>
        </p:spPr>
        <p:txBody>
          <a:bodyPr lIns="86018" tIns="43009" rIns="86018" bIns="43009"/>
          <a:lstStyle>
            <a:lvl1pPr eaLnBrk="0" hangingPunct="0">
              <a:defRPr>
                <a:solidFill>
                  <a:schemeClr val="tx1"/>
                </a:solidFill>
                <a:latin typeface="Arial" charset="0"/>
              </a:defRPr>
            </a:lvl1pPr>
            <a:lvl2pPr marL="728666" indent="-280256" eaLnBrk="0" hangingPunct="0">
              <a:defRPr>
                <a:solidFill>
                  <a:schemeClr val="tx1"/>
                </a:solidFill>
                <a:latin typeface="Arial" charset="0"/>
              </a:defRPr>
            </a:lvl2pPr>
            <a:lvl3pPr marL="1121025" indent="-224205" eaLnBrk="0" hangingPunct="0">
              <a:defRPr>
                <a:solidFill>
                  <a:schemeClr val="tx1"/>
                </a:solidFill>
                <a:latin typeface="Arial" charset="0"/>
              </a:defRPr>
            </a:lvl3pPr>
            <a:lvl4pPr marL="1569435" indent="-224205" eaLnBrk="0" hangingPunct="0">
              <a:defRPr>
                <a:solidFill>
                  <a:schemeClr val="tx1"/>
                </a:solidFill>
                <a:latin typeface="Arial" charset="0"/>
              </a:defRPr>
            </a:lvl4pPr>
            <a:lvl5pPr marL="2017844" indent="-224205" eaLnBrk="0" hangingPunct="0">
              <a:defRPr>
                <a:solidFill>
                  <a:schemeClr val="tx1"/>
                </a:solidFill>
                <a:latin typeface="Arial" charset="0"/>
              </a:defRPr>
            </a:lvl5pPr>
            <a:lvl6pPr marL="2466254" indent="-224205" eaLnBrk="0" fontAlgn="base" hangingPunct="0">
              <a:spcBef>
                <a:spcPct val="50000"/>
              </a:spcBef>
              <a:spcAft>
                <a:spcPct val="0"/>
              </a:spcAft>
              <a:buClr>
                <a:schemeClr val="accent1"/>
              </a:buClr>
              <a:buFont typeface="Wingdings" pitchFamily="2" charset="2"/>
              <a:defRPr>
                <a:solidFill>
                  <a:schemeClr val="tx1"/>
                </a:solidFill>
                <a:latin typeface="Arial" charset="0"/>
              </a:defRPr>
            </a:lvl6pPr>
            <a:lvl7pPr marL="2914664" indent="-224205" eaLnBrk="0" fontAlgn="base" hangingPunct="0">
              <a:spcBef>
                <a:spcPct val="50000"/>
              </a:spcBef>
              <a:spcAft>
                <a:spcPct val="0"/>
              </a:spcAft>
              <a:buClr>
                <a:schemeClr val="accent1"/>
              </a:buClr>
              <a:buFont typeface="Wingdings" pitchFamily="2" charset="2"/>
              <a:defRPr>
                <a:solidFill>
                  <a:schemeClr val="tx1"/>
                </a:solidFill>
                <a:latin typeface="Arial" charset="0"/>
              </a:defRPr>
            </a:lvl7pPr>
            <a:lvl8pPr marL="3363073" indent="-224205" eaLnBrk="0" fontAlgn="base" hangingPunct="0">
              <a:spcBef>
                <a:spcPct val="50000"/>
              </a:spcBef>
              <a:spcAft>
                <a:spcPct val="0"/>
              </a:spcAft>
              <a:buClr>
                <a:schemeClr val="accent1"/>
              </a:buClr>
              <a:buFont typeface="Wingdings" pitchFamily="2" charset="2"/>
              <a:defRPr>
                <a:solidFill>
                  <a:schemeClr val="tx1"/>
                </a:solidFill>
                <a:latin typeface="Arial" charset="0"/>
              </a:defRPr>
            </a:lvl8pPr>
            <a:lvl9pPr marL="3811483" indent="-224205" eaLnBrk="0" fontAlgn="base" hangingPunct="0">
              <a:spcBef>
                <a:spcPct val="50000"/>
              </a:spcBef>
              <a:spcAft>
                <a:spcPct val="0"/>
              </a:spcAft>
              <a:buClr>
                <a:schemeClr val="accent1"/>
              </a:buClr>
              <a:buFont typeface="Wingdings" pitchFamily="2" charset="2"/>
              <a:defRPr>
                <a:solidFill>
                  <a:schemeClr val="tx1"/>
                </a:solidFill>
                <a:latin typeface="Arial" charset="0"/>
              </a:defRPr>
            </a:lvl9pPr>
          </a:lstStyle>
          <a:p>
            <a:pPr algn="l" rtl="0" eaLnBrk="1" hangingPunct="1"/>
            <a:fld id="{35810BFA-4D45-477B-B326-B5A2FB5699AB}" type="slidenum">
              <a:rPr>
                <a:solidFill>
                  <a:prstClr val="black"/>
                </a:solidFill>
              </a:rPr>
              <a:pPr algn="l" rtl="0" eaLnBrk="1" hangingPunct="1"/>
              <a:t>80</a:t>
            </a:fld>
            <a:endParaRPr lang="en-US" altLang="de-DE" smtClean="0">
              <a:solidFill>
                <a:prstClr val="black"/>
              </a:solidFill>
            </a:endParaRPr>
          </a:p>
        </p:txBody>
      </p:sp>
      <p:sp>
        <p:nvSpPr>
          <p:cNvPr id="36867" name="Rechteck 7"/>
          <p:cNvSpPr txBox="1">
            <a:spLocks noGrp="1" noChangeArrowheads="1"/>
          </p:cNvSpPr>
          <p:nvPr/>
        </p:nvSpPr>
        <p:spPr bwMode="auto">
          <a:xfrm>
            <a:off x="3849900" y="9379287"/>
            <a:ext cx="2946190" cy="493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682" tIns="44841" rIns="89682" bIns="44841"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charset="0"/>
              </a:defRPr>
            </a:lvl9pPr>
          </a:lstStyle>
          <a:p>
            <a:pPr algn="r" rtl="0" eaLnBrk="1" hangingPunct="1">
              <a:spcBef>
                <a:spcPct val="0"/>
              </a:spcBef>
            </a:pPr>
            <a:fld id="{7E35469B-B008-4C72-B928-0483F2008650}" type="slidenum">
              <a:rPr sz="1200">
                <a:solidFill>
                  <a:prstClr val="black"/>
                </a:solidFill>
              </a:rPr>
              <a:pPr algn="r" rtl="0" eaLnBrk="1" hangingPunct="1">
                <a:spcBef>
                  <a:spcPct val="0"/>
                </a:spcBef>
              </a:pPr>
              <a:t>80</a:t>
            </a:fld>
            <a:endParaRPr lang="en-US" altLang="de-DE" sz="1200">
              <a:solidFill>
                <a:prstClr val="black"/>
              </a:solidFill>
            </a:endParaRPr>
          </a:p>
        </p:txBody>
      </p:sp>
      <p:sp>
        <p:nvSpPr>
          <p:cNvPr id="36868" name="Rechteck 4"/>
          <p:cNvSpPr>
            <a:spLocks noGrp="1" noRot="1" noChangeAspect="1" noChangeArrowheads="1" noTextEdit="1"/>
          </p:cNvSpPr>
          <p:nvPr>
            <p:ph type="sldImg"/>
          </p:nvPr>
        </p:nvSpPr>
        <p:spPr>
          <a:xfrm>
            <a:off x="703263" y="493713"/>
            <a:ext cx="3584575" cy="2016125"/>
          </a:xfrm>
          <a:ln/>
        </p:spPr>
      </p:sp>
      <p:sp>
        <p:nvSpPr>
          <p:cNvPr id="36869" name="Rechteck 5"/>
          <p:cNvSpPr>
            <a:spLocks noGrp="1" noChangeArrowheads="1"/>
          </p:cNvSpPr>
          <p:nvPr>
            <p:ph type="body" idx="1"/>
          </p:nvPr>
        </p:nvSpPr>
        <p:spPr>
          <a:xfrm>
            <a:off x="679465" y="4689771"/>
            <a:ext cx="5438748" cy="4443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018" tIns="43009" rIns="86018" bIns="43009">
            <a:noAutofit/>
          </a:bodyPr>
          <a:lstStyle/>
          <a:p>
            <a:pPr algn="l" rtl="0" eaLnBrk="1" hangingPunct="1"/>
            <a:endParaRPr lang="en-US" altLang="de-DE" dirty="0"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680889" y="2516595"/>
            <a:ext cx="5435902" cy="6860690"/>
          </a:xfrm>
          <a:prstGeom prst="rect">
            <a:avLst/>
          </a:prstGeom>
          <a:noFill/>
        </p:spPr>
        <p:txBody>
          <a:bodyPr>
            <a:noAutofit/>
          </a:bodyPr>
          <a:lstStyle/>
          <a:p>
            <a:pPr algn="l" rtl="0" eaLnBrk="1" hangingPunct="1"/>
            <a:endParaRPr lang="en-US" altLang="de-DE" dirty="0" smtClean="0"/>
          </a:p>
        </p:txBody>
      </p:sp>
      <p:sp>
        <p:nvSpPr>
          <p:cNvPr id="87043" name="Rectangle 3"/>
          <p:cNvSpPr>
            <a:spLocks noGrp="1" noRot="1" noChangeAspect="1" noChangeArrowheads="1" noTextEdit="1"/>
          </p:cNvSpPr>
          <p:nvPr>
            <p:ph type="sldImg"/>
          </p:nvPr>
        </p:nvSpPr>
        <p:spPr>
          <a:xfrm>
            <a:off x="488950" y="254000"/>
            <a:ext cx="5957888" cy="3349625"/>
          </a:xfr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noFill/>
        </p:spPr>
      </p:sp>
      <p:sp>
        <p:nvSpPr>
          <p:cNvPr id="177155" name="Rectangle 3"/>
          <p:cNvSpPr>
            <a:spLocks noGrp="1" noChangeArrowheads="1"/>
          </p:cNvSpPr>
          <p:nvPr>
            <p:ph type="body" idx="1"/>
          </p:nvPr>
        </p:nvSpPr>
        <p:spPr>
          <a:xfrm>
            <a:off x="679464" y="4689771"/>
            <a:ext cx="5438748" cy="4443183"/>
          </a:xfrm>
          <a:prstGeom prst="rect">
            <a:avLst/>
          </a:prstGeom>
        </p:spPr>
        <p:txBody>
          <a:bodyPr lIns="87947" tIns="43973" rIns="87947" bIns="43973"/>
          <a:lstStyle/>
          <a:p>
            <a:endParaRPr lang="de-DE"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0384" y="4690944"/>
            <a:ext cx="5436908" cy="4443076"/>
          </a:xfrm>
          <a:prstGeom prst="rect">
            <a:avLst/>
          </a:prstGeom>
        </p:spPr>
        <p:txBody>
          <a:bodyPr>
            <a:noAutofit/>
          </a:bodyPr>
          <a:lstStyle/>
          <a:p>
            <a:endParaRPr lang="en-US"/>
          </a:p>
        </p:txBody>
      </p:sp>
    </p:spTree>
    <p:extLst>
      <p:ext uri="{BB962C8B-B14F-4D97-AF65-F5344CB8AC3E}">
        <p14:creationId xmlns:p14="http://schemas.microsoft.com/office/powerpoint/2010/main" val="20204127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2.wmf"/><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3.jpg"/><Relationship Id="rId2" Type="http://schemas.openxmlformats.org/officeDocument/2006/relationships/customXml" Target="../../customXml/item56.xml"/><Relationship Id="rId1" Type="http://schemas.openxmlformats.org/officeDocument/2006/relationships/themeOverride" Target="../theme/themeOverride1.xml"/><Relationship Id="rId6" Type="http://schemas.openxmlformats.org/officeDocument/2006/relationships/tags" Target="../tags/tag38.xml"/><Relationship Id="rId11" Type="http://schemas.openxmlformats.org/officeDocument/2006/relationships/slideMaster" Target="../slideMasters/slideMaster1.xml"/><Relationship Id="rId5" Type="http://schemas.openxmlformats.org/officeDocument/2006/relationships/tags" Target="../tags/tag37.xm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customXml" Target="../../customXml/item40.xml"/><Relationship Id="rId1" Type="http://schemas.openxmlformats.org/officeDocument/2006/relationships/themeOverride" Target="../theme/themeOverride10.xml"/><Relationship Id="rId5" Type="http://schemas.openxmlformats.org/officeDocument/2006/relationships/slideMaster" Target="../slideMasters/slideMaster1.xml"/><Relationship Id="rId4" Type="http://schemas.openxmlformats.org/officeDocument/2006/relationships/tags" Target="../tags/tag8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customXml" Target="../../customXml/item59.xml"/><Relationship Id="rId1" Type="http://schemas.openxmlformats.org/officeDocument/2006/relationships/themeOverride" Target="../theme/themeOverride11.xml"/><Relationship Id="rId5" Type="http://schemas.openxmlformats.org/officeDocument/2006/relationships/slideMaster" Target="../slideMasters/slideMaster1.xml"/><Relationship Id="rId4" Type="http://schemas.openxmlformats.org/officeDocument/2006/relationships/tags" Target="../tags/tag8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customXml" Target="../../customXml/item57.xml"/><Relationship Id="rId1" Type="http://schemas.openxmlformats.org/officeDocument/2006/relationships/themeOverride" Target="../theme/themeOverride12.xml"/><Relationship Id="rId6" Type="http://schemas.openxmlformats.org/officeDocument/2006/relationships/slideMaster" Target="../slideMasters/slideMaster1.xml"/><Relationship Id="rId5" Type="http://schemas.openxmlformats.org/officeDocument/2006/relationships/tags" Target="../tags/tag92.xml"/><Relationship Id="rId4" Type="http://schemas.openxmlformats.org/officeDocument/2006/relationships/tags" Target="../tags/tag9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customXml" Target="../../customXml/item11.xml"/><Relationship Id="rId1" Type="http://schemas.openxmlformats.org/officeDocument/2006/relationships/themeOverride" Target="../theme/themeOverride13.xml"/><Relationship Id="rId6" Type="http://schemas.openxmlformats.org/officeDocument/2006/relationships/slideMaster" Target="../slideMasters/slideMaster1.xml"/><Relationship Id="rId5" Type="http://schemas.openxmlformats.org/officeDocument/2006/relationships/tags" Target="../tags/tag95.xml"/><Relationship Id="rId4" Type="http://schemas.openxmlformats.org/officeDocument/2006/relationships/tags" Target="../tags/tag9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slideMaster" Target="../slideMasters/slideMaster1.xml"/><Relationship Id="rId2" Type="http://schemas.openxmlformats.org/officeDocument/2006/relationships/customXml" Target="../../customXml/item38.xml"/><Relationship Id="rId1" Type="http://schemas.openxmlformats.org/officeDocument/2006/relationships/themeOverride" Target="../theme/themeOverride14.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customXml" Target="../../customXml/item7.xml"/><Relationship Id="rId1" Type="http://schemas.openxmlformats.org/officeDocument/2006/relationships/themeOverride" Target="../theme/themeOverride15.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customXml" Target="../../customXml/item10.xml"/><Relationship Id="rId1" Type="http://schemas.openxmlformats.org/officeDocument/2006/relationships/themeOverride" Target="../theme/themeOverride16.xml"/><Relationship Id="rId5" Type="http://schemas.openxmlformats.org/officeDocument/2006/relationships/slideMaster" Target="../slideMasters/slideMaster1.xml"/><Relationship Id="rId4" Type="http://schemas.openxmlformats.org/officeDocument/2006/relationships/tags" Target="../tags/tag10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customXml" Target="../../customXml/item60.xml"/><Relationship Id="rId1" Type="http://schemas.openxmlformats.org/officeDocument/2006/relationships/themeOverride" Target="../theme/themeOverride17.xml"/><Relationship Id="rId6" Type="http://schemas.openxmlformats.org/officeDocument/2006/relationships/slideMaster" Target="../slideMasters/slideMaster1.xml"/><Relationship Id="rId5" Type="http://schemas.openxmlformats.org/officeDocument/2006/relationships/tags" Target="../tags/tag109.xml"/><Relationship Id="rId4" Type="http://schemas.openxmlformats.org/officeDocument/2006/relationships/tags" Target="../tags/tag108.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customXml" Target="../../customXml/item54.xml"/><Relationship Id="rId1" Type="http://schemas.openxmlformats.org/officeDocument/2006/relationships/themeOverride" Target="../theme/themeOverride18.xml"/><Relationship Id="rId6" Type="http://schemas.openxmlformats.org/officeDocument/2006/relationships/slideMaster" Target="../slideMasters/slideMaster1.xml"/><Relationship Id="rId5" Type="http://schemas.openxmlformats.org/officeDocument/2006/relationships/tags" Target="../tags/tag112.xml"/><Relationship Id="rId4" Type="http://schemas.openxmlformats.org/officeDocument/2006/relationships/tags" Target="../tags/tag11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13.xml"/><Relationship Id="rId7" Type="http://schemas.openxmlformats.org/officeDocument/2006/relationships/slideMaster" Target="../slideMasters/slideMaster1.xml"/><Relationship Id="rId2" Type="http://schemas.openxmlformats.org/officeDocument/2006/relationships/customXml" Target="../../customXml/item1.xml"/><Relationship Id="rId1" Type="http://schemas.openxmlformats.org/officeDocument/2006/relationships/themeOverride" Target="../theme/themeOverride19.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2.wmf"/><Relationship Id="rId2" Type="http://schemas.openxmlformats.org/officeDocument/2006/relationships/customXml" Target="../../customXml/item34.xml"/><Relationship Id="rId1" Type="http://schemas.openxmlformats.org/officeDocument/2006/relationships/themeOverride" Target="../theme/themeOverride2.xml"/><Relationship Id="rId6" Type="http://schemas.openxmlformats.org/officeDocument/2006/relationships/tags" Target="../tags/tag46.xml"/><Relationship Id="rId11" Type="http://schemas.openxmlformats.org/officeDocument/2006/relationships/slideMaster" Target="../slideMasters/slideMaster1.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7.xml"/><Relationship Id="rId7" Type="http://schemas.openxmlformats.org/officeDocument/2006/relationships/tags" Target="../tags/tag121.xml"/><Relationship Id="rId2" Type="http://schemas.openxmlformats.org/officeDocument/2006/relationships/customXml" Target="../../customXml/item9.xml"/><Relationship Id="rId1" Type="http://schemas.openxmlformats.org/officeDocument/2006/relationships/themeOverride" Target="../theme/themeOverride20.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slideMaster" Target="../slideMasters/slideMaster1.xml"/><Relationship Id="rId2" Type="http://schemas.openxmlformats.org/officeDocument/2006/relationships/customXml" Target="../../customXml/item28.xml"/><Relationship Id="rId1" Type="http://schemas.openxmlformats.org/officeDocument/2006/relationships/themeOverride" Target="../theme/themeOverride21.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customXml" Target="../../customXml/item26.xml"/><Relationship Id="rId1" Type="http://schemas.openxmlformats.org/officeDocument/2006/relationships/themeOverride" Target="../theme/themeOverride22.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9"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3.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tags" Target="../tags/tag164.xml"/><Relationship Id="rId7" Type="http://schemas.openxmlformats.org/officeDocument/2006/relationships/image" Target="../media/image6.bin"/><Relationship Id="rId2" Type="http://schemas.openxmlformats.org/officeDocument/2006/relationships/tags" Target="../tags/tag163.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2.xml"/><Relationship Id="rId4" Type="http://schemas.openxmlformats.org/officeDocument/2006/relationships/tags" Target="../tags/tag165.xml"/></Relationships>
</file>

<file path=ppt/slideLayouts/_rels/slideLayout2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67.xml"/><Relationship Id="rId7" Type="http://schemas.openxmlformats.org/officeDocument/2006/relationships/slideMaster" Target="../slideMasters/slideMaster2.xml"/><Relationship Id="rId2" Type="http://schemas.openxmlformats.org/officeDocument/2006/relationships/tags" Target="../tags/tag166.xml"/><Relationship Id="rId1" Type="http://schemas.openxmlformats.org/officeDocument/2006/relationships/vmlDrawing" Target="../drawings/vmlDrawing4.vml"/><Relationship Id="rId6" Type="http://schemas.openxmlformats.org/officeDocument/2006/relationships/tags" Target="../tags/tag170.xml"/><Relationship Id="rId5" Type="http://schemas.openxmlformats.org/officeDocument/2006/relationships/tags" Target="../tags/tag169.xml"/><Relationship Id="rId10" Type="http://schemas.openxmlformats.org/officeDocument/2006/relationships/image" Target="../media/image7.wmf"/><Relationship Id="rId4" Type="http://schemas.openxmlformats.org/officeDocument/2006/relationships/tags" Target="../tags/tag168.xml"/><Relationship Id="rId9" Type="http://schemas.openxmlformats.org/officeDocument/2006/relationships/image" Target="../media/image6.bin"/></Relationships>
</file>

<file path=ppt/slideLayouts/_rels/slideLayout2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172.xml"/><Relationship Id="rId7" Type="http://schemas.openxmlformats.org/officeDocument/2006/relationships/slideMaster" Target="../slideMasters/slideMaster2.xml"/><Relationship Id="rId2" Type="http://schemas.openxmlformats.org/officeDocument/2006/relationships/tags" Target="../tags/tag171.xml"/><Relationship Id="rId1" Type="http://schemas.openxmlformats.org/officeDocument/2006/relationships/vmlDrawing" Target="../drawings/vmlDrawing5.v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9" Type="http://schemas.openxmlformats.org/officeDocument/2006/relationships/image" Target="../media/image6.bin"/></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customXml" Target="../../customXml/item35.xml"/><Relationship Id="rId1" Type="http://schemas.openxmlformats.org/officeDocument/2006/relationships/vmlDrawing" Target="../drawings/vmlDrawing6.vml"/><Relationship Id="rId6" Type="http://schemas.openxmlformats.org/officeDocument/2006/relationships/tags" Target="../tags/tag179.xml"/><Relationship Id="rId5" Type="http://schemas.openxmlformats.org/officeDocument/2006/relationships/tags" Target="../tags/tag178.xml"/><Relationship Id="rId10" Type="http://schemas.openxmlformats.org/officeDocument/2006/relationships/image" Target="../media/image6.bin"/><Relationship Id="rId4" Type="http://schemas.openxmlformats.org/officeDocument/2006/relationships/tags" Target="../tags/tag177.xml"/><Relationship Id="rId9" Type="http://schemas.openxmlformats.org/officeDocument/2006/relationships/oleObject" Target="../embeddings/oleObject6.bin"/></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6.bin"/><Relationship Id="rId3" Type="http://schemas.openxmlformats.org/officeDocument/2006/relationships/tags" Target="../tags/tag181.xml"/><Relationship Id="rId7" Type="http://schemas.openxmlformats.org/officeDocument/2006/relationships/oleObject" Target="../embeddings/oleObject7.bin"/><Relationship Id="rId2" Type="http://schemas.openxmlformats.org/officeDocument/2006/relationships/customXml" Target="../../customXml/item8.xml"/><Relationship Id="rId1" Type="http://schemas.openxmlformats.org/officeDocument/2006/relationships/vmlDrawing" Target="../drawings/vmlDrawing7.vml"/><Relationship Id="rId6" Type="http://schemas.openxmlformats.org/officeDocument/2006/relationships/slideMaster" Target="../slideMasters/slideMaster2.xml"/><Relationship Id="rId5" Type="http://schemas.openxmlformats.org/officeDocument/2006/relationships/tags" Target="../tags/tag183.xml"/><Relationship Id="rId4" Type="http://schemas.openxmlformats.org/officeDocument/2006/relationships/tags" Target="../tags/tag18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image" Target="../media/image6.bin"/><Relationship Id="rId2" Type="http://schemas.openxmlformats.org/officeDocument/2006/relationships/tags" Target="../tags/tag184.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slideMaster" Target="../slideMasters/slideMaster2.xml"/><Relationship Id="rId4" Type="http://schemas.openxmlformats.org/officeDocument/2006/relationships/tags" Target="../tags/tag186.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2.wmf"/><Relationship Id="rId2" Type="http://schemas.openxmlformats.org/officeDocument/2006/relationships/customXml" Target="../../customXml/item15.xml"/><Relationship Id="rId1" Type="http://schemas.openxmlformats.org/officeDocument/2006/relationships/themeOverride" Target="../theme/themeOverride3.xml"/><Relationship Id="rId6" Type="http://schemas.openxmlformats.org/officeDocument/2006/relationships/tags" Target="../tags/tag54.xml"/><Relationship Id="rId11" Type="http://schemas.openxmlformats.org/officeDocument/2006/relationships/slideMaster" Target="../slideMasters/slideMaster1.xml"/><Relationship Id="rId5" Type="http://schemas.openxmlformats.org/officeDocument/2006/relationships/tags" Target="../tags/tag53.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88.xml"/><Relationship Id="rId7" Type="http://schemas.openxmlformats.org/officeDocument/2006/relationships/image" Target="../media/image6.bin"/><Relationship Id="rId2" Type="http://schemas.openxmlformats.org/officeDocument/2006/relationships/tags" Target="../tags/tag187.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2.xml"/><Relationship Id="rId4" Type="http://schemas.openxmlformats.org/officeDocument/2006/relationships/tags" Target="../tags/tag189.xml"/></Relationships>
</file>

<file path=ppt/slideLayouts/_rels/slideLayout3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90.xml"/><Relationship Id="rId7" Type="http://schemas.openxmlformats.org/officeDocument/2006/relationships/slideMaster" Target="../slideMasters/slideMaster2.xml"/><Relationship Id="rId2" Type="http://schemas.openxmlformats.org/officeDocument/2006/relationships/customXml" Target="../../customXml/item48.xml"/><Relationship Id="rId1" Type="http://schemas.openxmlformats.org/officeDocument/2006/relationships/vmlDrawing" Target="../drawings/vmlDrawing10.v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9" Type="http://schemas.openxmlformats.org/officeDocument/2006/relationships/image" Target="../media/image6.bin"/></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194.xml"/><Relationship Id="rId7" Type="http://schemas.openxmlformats.org/officeDocument/2006/relationships/slideMaster" Target="../slideMasters/slideMaster2.xml"/><Relationship Id="rId2" Type="http://schemas.openxmlformats.org/officeDocument/2006/relationships/customXml" Target="../../customXml/item43.xml"/><Relationship Id="rId1" Type="http://schemas.openxmlformats.org/officeDocument/2006/relationships/vmlDrawing" Target="../drawings/vmlDrawing11.v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9" Type="http://schemas.openxmlformats.org/officeDocument/2006/relationships/image" Target="../media/image6.bin"/></Relationships>
</file>

<file path=ppt/slideLayouts/_rels/slideLayout3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98.xml"/><Relationship Id="rId7" Type="http://schemas.openxmlformats.org/officeDocument/2006/relationships/tags" Target="../tags/tag202.xml"/><Relationship Id="rId2" Type="http://schemas.openxmlformats.org/officeDocument/2006/relationships/customXml" Target="../../customXml/item30.xml"/><Relationship Id="rId1" Type="http://schemas.openxmlformats.org/officeDocument/2006/relationships/vmlDrawing" Target="../drawings/vmlDrawing12.vml"/><Relationship Id="rId6" Type="http://schemas.openxmlformats.org/officeDocument/2006/relationships/tags" Target="../tags/tag201.xml"/><Relationship Id="rId5" Type="http://schemas.openxmlformats.org/officeDocument/2006/relationships/tags" Target="../tags/tag200.xml"/><Relationship Id="rId10" Type="http://schemas.openxmlformats.org/officeDocument/2006/relationships/image" Target="../media/image6.bin"/><Relationship Id="rId4" Type="http://schemas.openxmlformats.org/officeDocument/2006/relationships/tags" Target="../tags/tag199.xml"/><Relationship Id="rId9" Type="http://schemas.openxmlformats.org/officeDocument/2006/relationships/oleObject" Target="../embeddings/oleObject12.bin"/></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6.bin"/><Relationship Id="rId3" Type="http://schemas.openxmlformats.org/officeDocument/2006/relationships/tags" Target="../tags/tag204.xml"/><Relationship Id="rId7" Type="http://schemas.openxmlformats.org/officeDocument/2006/relationships/oleObject" Target="../embeddings/oleObject13.bin"/><Relationship Id="rId2" Type="http://schemas.openxmlformats.org/officeDocument/2006/relationships/tags" Target="../tags/tag203.xml"/><Relationship Id="rId1" Type="http://schemas.openxmlformats.org/officeDocument/2006/relationships/vmlDrawing" Target="../drawings/vmlDrawing13.vml"/><Relationship Id="rId6" Type="http://schemas.openxmlformats.org/officeDocument/2006/relationships/slideMaster" Target="../slideMasters/slideMaster2.xml"/><Relationship Id="rId5" Type="http://schemas.openxmlformats.org/officeDocument/2006/relationships/tags" Target="../tags/tag206.xml"/><Relationship Id="rId4" Type="http://schemas.openxmlformats.org/officeDocument/2006/relationships/tags" Target="../tags/tag205.xml"/></Relationships>
</file>

<file path=ppt/slideLayouts/_rels/slideLayout35.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07.xml"/><Relationship Id="rId7" Type="http://schemas.openxmlformats.org/officeDocument/2006/relationships/tags" Target="../tags/tag211.xml"/><Relationship Id="rId2" Type="http://schemas.openxmlformats.org/officeDocument/2006/relationships/customXml" Target="../../customXml/item47.xml"/><Relationship Id="rId1" Type="http://schemas.openxmlformats.org/officeDocument/2006/relationships/vmlDrawing" Target="../drawings/vmlDrawing14.vml"/><Relationship Id="rId6" Type="http://schemas.openxmlformats.org/officeDocument/2006/relationships/tags" Target="../tags/tag210.xml"/><Relationship Id="rId5" Type="http://schemas.openxmlformats.org/officeDocument/2006/relationships/tags" Target="../tags/tag209.xml"/><Relationship Id="rId10" Type="http://schemas.openxmlformats.org/officeDocument/2006/relationships/image" Target="../media/image6.bin"/><Relationship Id="rId4" Type="http://schemas.openxmlformats.org/officeDocument/2006/relationships/tags" Target="../tags/tag208.xml"/><Relationship Id="rId9" Type="http://schemas.openxmlformats.org/officeDocument/2006/relationships/oleObject" Target="../embeddings/oleObject14.bin"/></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customXml" Target="../../customXml/item37.xml"/><Relationship Id="rId1" Type="http://schemas.openxmlformats.org/officeDocument/2006/relationships/vmlDrawing" Target="../drawings/vmlDrawing15.vml"/><Relationship Id="rId6" Type="http://schemas.openxmlformats.org/officeDocument/2006/relationships/tags" Target="../tags/tag215.xml"/><Relationship Id="rId11" Type="http://schemas.openxmlformats.org/officeDocument/2006/relationships/image" Target="../media/image6.bin"/><Relationship Id="rId5" Type="http://schemas.openxmlformats.org/officeDocument/2006/relationships/tags" Target="../tags/tag214.xml"/><Relationship Id="rId10" Type="http://schemas.openxmlformats.org/officeDocument/2006/relationships/oleObject" Target="../embeddings/oleObject15.bin"/><Relationship Id="rId4" Type="http://schemas.openxmlformats.org/officeDocument/2006/relationships/tags" Target="../tags/tag213.xml"/><Relationship Id="rId9"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223.xml"/><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6.bin"/><Relationship Id="rId2" Type="http://schemas.openxmlformats.org/officeDocument/2006/relationships/customXml" Target="../../customXml/item12.xml"/><Relationship Id="rId1" Type="http://schemas.openxmlformats.org/officeDocument/2006/relationships/vmlDrawing" Target="../drawings/vmlDrawing16.vml"/><Relationship Id="rId6" Type="http://schemas.openxmlformats.org/officeDocument/2006/relationships/tags" Target="../tags/tag221.xml"/><Relationship Id="rId11" Type="http://schemas.openxmlformats.org/officeDocument/2006/relationships/oleObject" Target="../embeddings/oleObject16.bin"/><Relationship Id="rId5" Type="http://schemas.openxmlformats.org/officeDocument/2006/relationships/tags" Target="../tags/tag220.xml"/><Relationship Id="rId10" Type="http://schemas.openxmlformats.org/officeDocument/2006/relationships/slideMaster" Target="../slideMasters/slideMaster2.xml"/><Relationship Id="rId4" Type="http://schemas.openxmlformats.org/officeDocument/2006/relationships/tags" Target="../tags/tag219.xml"/><Relationship Id="rId9" Type="http://schemas.openxmlformats.org/officeDocument/2006/relationships/tags" Target="../tags/tag224.xml"/></Relationships>
</file>

<file path=ppt/slideLayouts/_rels/slideLayout38.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tags" Target="../tags/tag225.xml"/><Relationship Id="rId7" Type="http://schemas.openxmlformats.org/officeDocument/2006/relationships/slideMaster" Target="../slideMasters/slideMaster2.xml"/><Relationship Id="rId2" Type="http://schemas.openxmlformats.org/officeDocument/2006/relationships/customXml" Target="../../customXml/item58.xml"/><Relationship Id="rId1" Type="http://schemas.openxmlformats.org/officeDocument/2006/relationships/vmlDrawing" Target="../drawings/vmlDrawing17.v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media/image6.bin"/></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customXml" Target="../../customXml/item51.xml"/><Relationship Id="rId1" Type="http://schemas.openxmlformats.org/officeDocument/2006/relationships/vmlDrawing" Target="../drawings/vmlDrawing18.vml"/><Relationship Id="rId6" Type="http://schemas.openxmlformats.org/officeDocument/2006/relationships/tags" Target="../tags/tag232.xml"/><Relationship Id="rId5" Type="http://schemas.openxmlformats.org/officeDocument/2006/relationships/tags" Target="../tags/tag231.xml"/><Relationship Id="rId10" Type="http://schemas.openxmlformats.org/officeDocument/2006/relationships/image" Target="../media/image6.bin"/><Relationship Id="rId4" Type="http://schemas.openxmlformats.org/officeDocument/2006/relationships/tags" Target="../tags/tag230.xml"/><Relationship Id="rId9" Type="http://schemas.openxmlformats.org/officeDocument/2006/relationships/oleObject" Target="../embeddings/oleObject18.bin"/></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image" Target="../media/image2.wmf"/><Relationship Id="rId2" Type="http://schemas.openxmlformats.org/officeDocument/2006/relationships/customXml" Target="../../customXml/item13.xml"/><Relationship Id="rId1" Type="http://schemas.openxmlformats.org/officeDocument/2006/relationships/themeOverride" Target="../theme/themeOverride4.xml"/><Relationship Id="rId6" Type="http://schemas.openxmlformats.org/officeDocument/2006/relationships/tags" Target="../tags/tag62.xml"/><Relationship Id="rId11" Type="http://schemas.openxmlformats.org/officeDocument/2006/relationships/slideMaster" Target="../slideMasters/slideMaster1.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s>
</file>

<file path=ppt/slideLayouts/_rels/slideLayout4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34.xml"/><Relationship Id="rId7" Type="http://schemas.openxmlformats.org/officeDocument/2006/relationships/tags" Target="../tags/tag238.xml"/><Relationship Id="rId2" Type="http://schemas.openxmlformats.org/officeDocument/2006/relationships/customXml" Target="../../customXml/item42.xml"/><Relationship Id="rId1" Type="http://schemas.openxmlformats.org/officeDocument/2006/relationships/vmlDrawing" Target="../drawings/vmlDrawing19.vml"/><Relationship Id="rId6" Type="http://schemas.openxmlformats.org/officeDocument/2006/relationships/tags" Target="../tags/tag237.xml"/><Relationship Id="rId5" Type="http://schemas.openxmlformats.org/officeDocument/2006/relationships/tags" Target="../tags/tag236.xml"/><Relationship Id="rId10" Type="http://schemas.openxmlformats.org/officeDocument/2006/relationships/image" Target="../media/image6.bin"/><Relationship Id="rId4" Type="http://schemas.openxmlformats.org/officeDocument/2006/relationships/tags" Target="../tags/tag235.xml"/><Relationship Id="rId9" Type="http://schemas.openxmlformats.org/officeDocument/2006/relationships/oleObject" Target="../embeddings/oleObject19.bin"/></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44.xml"/><Relationship Id="rId3" Type="http://schemas.openxmlformats.org/officeDocument/2006/relationships/tags" Target="../tags/tag239.xml"/><Relationship Id="rId7" Type="http://schemas.openxmlformats.org/officeDocument/2006/relationships/tags" Target="../tags/tag243.xml"/><Relationship Id="rId2" Type="http://schemas.openxmlformats.org/officeDocument/2006/relationships/customXml" Target="../../customXml/item2.xml"/><Relationship Id="rId1" Type="http://schemas.openxmlformats.org/officeDocument/2006/relationships/vmlDrawing" Target="../drawings/vmlDrawing20.vml"/><Relationship Id="rId6" Type="http://schemas.openxmlformats.org/officeDocument/2006/relationships/tags" Target="../tags/tag242.xml"/><Relationship Id="rId11" Type="http://schemas.openxmlformats.org/officeDocument/2006/relationships/image" Target="../media/image6.bin"/><Relationship Id="rId5" Type="http://schemas.openxmlformats.org/officeDocument/2006/relationships/tags" Target="../tags/tag241.xml"/><Relationship Id="rId10" Type="http://schemas.openxmlformats.org/officeDocument/2006/relationships/oleObject" Target="../embeddings/oleObject20.bin"/><Relationship Id="rId4" Type="http://schemas.openxmlformats.org/officeDocument/2006/relationships/tags" Target="../tags/tag240.xml"/><Relationship Id="rId9"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50.xml"/><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6.bin"/><Relationship Id="rId2" Type="http://schemas.openxmlformats.org/officeDocument/2006/relationships/customXml" Target="../../customXml/item19.xml"/><Relationship Id="rId1" Type="http://schemas.openxmlformats.org/officeDocument/2006/relationships/vmlDrawing" Target="../drawings/vmlDrawing21.vml"/><Relationship Id="rId6" Type="http://schemas.openxmlformats.org/officeDocument/2006/relationships/tags" Target="../tags/tag248.xml"/><Relationship Id="rId11" Type="http://schemas.openxmlformats.org/officeDocument/2006/relationships/oleObject" Target="../embeddings/oleObject21.bin"/><Relationship Id="rId5" Type="http://schemas.openxmlformats.org/officeDocument/2006/relationships/tags" Target="../tags/tag247.xml"/><Relationship Id="rId10" Type="http://schemas.openxmlformats.org/officeDocument/2006/relationships/slideMaster" Target="../slideMasters/slideMaster2.xml"/><Relationship Id="rId4" Type="http://schemas.openxmlformats.org/officeDocument/2006/relationships/tags" Target="../tags/tag246.xml"/><Relationship Id="rId9" Type="http://schemas.openxmlformats.org/officeDocument/2006/relationships/tags" Target="../tags/tag251.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2" Type="http://schemas.openxmlformats.org/officeDocument/2006/relationships/customXml" Target="../../customXml/item53.xml"/><Relationship Id="rId1" Type="http://schemas.openxmlformats.org/officeDocument/2006/relationships/vmlDrawing" Target="../drawings/vmlDrawing22.vml"/><Relationship Id="rId6" Type="http://schemas.openxmlformats.org/officeDocument/2006/relationships/tags" Target="../tags/tag255.xml"/><Relationship Id="rId11" Type="http://schemas.openxmlformats.org/officeDocument/2006/relationships/image" Target="../media/image6.bin"/><Relationship Id="rId5" Type="http://schemas.openxmlformats.org/officeDocument/2006/relationships/tags" Target="../tags/tag254.xml"/><Relationship Id="rId10" Type="http://schemas.openxmlformats.org/officeDocument/2006/relationships/oleObject" Target="../embeddings/oleObject22.bin"/><Relationship Id="rId4" Type="http://schemas.openxmlformats.org/officeDocument/2006/relationships/tags" Target="../tags/tag253.xml"/><Relationship Id="rId9"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64.xml"/><Relationship Id="rId3" Type="http://schemas.openxmlformats.org/officeDocument/2006/relationships/tags" Target="../tags/tag259.xml"/><Relationship Id="rId7" Type="http://schemas.openxmlformats.org/officeDocument/2006/relationships/tags" Target="../tags/tag263.xml"/><Relationship Id="rId2" Type="http://schemas.openxmlformats.org/officeDocument/2006/relationships/tags" Target="../tags/tag258.xml"/><Relationship Id="rId1" Type="http://schemas.openxmlformats.org/officeDocument/2006/relationships/customXml" Target="../../customXml/item44.xml"/><Relationship Id="rId6" Type="http://schemas.openxmlformats.org/officeDocument/2006/relationships/tags" Target="../tags/tag262.xml"/><Relationship Id="rId5" Type="http://schemas.openxmlformats.org/officeDocument/2006/relationships/tags" Target="../tags/tag261.xml"/><Relationship Id="rId4" Type="http://schemas.openxmlformats.org/officeDocument/2006/relationships/tags" Target="../tags/tag260.xml"/><Relationship Id="rId9"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266.xml"/><Relationship Id="rId7" Type="http://schemas.openxmlformats.org/officeDocument/2006/relationships/slideMaster" Target="../slideMasters/slideMaster2.xml"/><Relationship Id="rId2" Type="http://schemas.openxmlformats.org/officeDocument/2006/relationships/tags" Target="../tags/tag265.xml"/><Relationship Id="rId1" Type="http://schemas.openxmlformats.org/officeDocument/2006/relationships/vmlDrawing" Target="../drawings/vmlDrawing23.vml"/><Relationship Id="rId6" Type="http://schemas.openxmlformats.org/officeDocument/2006/relationships/tags" Target="../tags/tag269.xml"/><Relationship Id="rId5" Type="http://schemas.openxmlformats.org/officeDocument/2006/relationships/tags" Target="../tags/tag268.xml"/><Relationship Id="rId4" Type="http://schemas.openxmlformats.org/officeDocument/2006/relationships/tags" Target="../tags/tag267.xml"/><Relationship Id="rId9" Type="http://schemas.openxmlformats.org/officeDocument/2006/relationships/image" Target="../media/image6.bin"/></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0.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image" Target="../media/image2.wmf"/><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image" Target="../media/image3.jpg"/><Relationship Id="rId2" Type="http://schemas.openxmlformats.org/officeDocument/2006/relationships/customXml" Target="../../customXml/item16.xml"/><Relationship Id="rId1" Type="http://schemas.openxmlformats.org/officeDocument/2006/relationships/themeOverride" Target="../theme/themeOverride24.xml"/><Relationship Id="rId6" Type="http://schemas.openxmlformats.org/officeDocument/2006/relationships/tags" Target="../tags/tag274.xml"/><Relationship Id="rId11" Type="http://schemas.openxmlformats.org/officeDocument/2006/relationships/slideMaster" Target="../slideMasters/slideMaster2.xml"/><Relationship Id="rId5" Type="http://schemas.openxmlformats.org/officeDocument/2006/relationships/tags" Target="../tags/tag273.xml"/><Relationship Id="rId10" Type="http://schemas.openxmlformats.org/officeDocument/2006/relationships/tags" Target="../tags/tag278.xml"/><Relationship Id="rId4" Type="http://schemas.openxmlformats.org/officeDocument/2006/relationships/tags" Target="../tags/tag272.xml"/><Relationship Id="rId9" Type="http://schemas.openxmlformats.org/officeDocument/2006/relationships/tags" Target="../tags/tag27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customXml" Target="../../customXml/item29.xml"/><Relationship Id="rId1" Type="http://schemas.openxmlformats.org/officeDocument/2006/relationships/themeOverride" Target="../theme/themeOverride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customXml" Target="../../customXml/item49.xml"/><Relationship Id="rId1" Type="http://schemas.openxmlformats.org/officeDocument/2006/relationships/themeOverride" Target="../theme/themeOverride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9"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7.xml"/><Relationship Id="rId7" Type="http://schemas.openxmlformats.org/officeDocument/2006/relationships/tags" Target="../tags/tag81.xml"/><Relationship Id="rId2" Type="http://schemas.openxmlformats.org/officeDocument/2006/relationships/customXml" Target="../../customXml/item6.xml"/><Relationship Id="rId1" Type="http://schemas.openxmlformats.org/officeDocument/2006/relationships/themeOverride" Target="../theme/themeOverride7.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9"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customXml" Target="../../customXml/item14.xml"/><Relationship Id="rId1" Type="http://schemas.openxmlformats.org/officeDocument/2006/relationships/themeOverride" Target="../theme/themeOverride8.xml"/><Relationship Id="rId6" Type="http://schemas.openxmlformats.org/officeDocument/2006/relationships/slideMaster" Target="../slideMasters/slideMaster1.xml"/><Relationship Id="rId5" Type="http://schemas.openxmlformats.org/officeDocument/2006/relationships/tags" Target="../tags/tag84.xml"/><Relationship Id="rId4" Type="http://schemas.openxmlformats.org/officeDocument/2006/relationships/tags" Target="../tags/tag8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customXml" Target="../../customXml/item45.xml"/><Relationship Id="rId1" Type="http://schemas.openxmlformats.org/officeDocument/2006/relationships/themeOverride" Target="../theme/themeOverride9.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sp>
        <p:nvSpPr>
          <p:cNvPr id="15" name="cdtRectangle 15 Id15"/>
          <p:cNvSpPr>
            <a:spLocks noChangeArrowheads="1"/>
          </p:cNvSpPr>
          <p:nvPr userDrawn="1">
            <p:custDataLst>
              <p:tags r:id="rId3"/>
            </p:custDataLst>
          </p:nvPr>
        </p:nvSpPr>
        <p:spPr bwMode="auto">
          <a:xfrm>
            <a:off x="0" y="0"/>
            <a:ext cx="12198350" cy="4149090"/>
          </a:xfrm>
          <a:prstGeom prst="rect">
            <a:avLst/>
          </a:prstGeom>
          <a:solidFill>
            <a:srgbClr val="D7D7CD"/>
          </a:solidFill>
          <a:ln w="9525">
            <a:noFill/>
            <a:miter lim="800000"/>
            <a:headEnd/>
            <a:tailEnd/>
          </a:ln>
          <a:effectLst/>
        </p:spPr>
        <p:txBody>
          <a:bodyPr wrap="none" anchor="ctr">
            <a:noAutofit/>
          </a:bodyPr>
          <a:lstStyle/>
          <a:p>
            <a:endParaRPr lang="de-DE"/>
          </a:p>
        </p:txBody>
      </p:sp>
      <p:pic>
        <p:nvPicPr>
          <p:cNvPr id="2" name="cdtPicture 1 Id2"/>
          <p:cNvPicPr>
            <a:picLocks/>
          </p:cNvPicPr>
          <p:nvPr userDrawn="1">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0" y="0"/>
            <a:ext cx="12198350" cy="4149090"/>
          </a:xfrm>
          <a:prstGeom prst="rect">
            <a:avLst/>
          </a:prstGeom>
        </p:spPr>
      </p:pic>
      <p:sp>
        <p:nvSpPr>
          <p:cNvPr id="57350" name="cdtRectangle 115 Id57350"/>
          <p:cNvSpPr>
            <a:spLocks noGrp="1" noChangeArrowheads="1"/>
          </p:cNvSpPr>
          <p:nvPr>
            <p:ph type="ctrTitle"/>
            <p:custDataLst>
              <p:tags r:id="rId5"/>
            </p:custDataLst>
          </p:nvPr>
        </p:nvSpPr>
        <p:spPr bwMode="gray">
          <a:xfrm>
            <a:off x="338137" y="4149090"/>
            <a:ext cx="11860212" cy="870014"/>
          </a:xfrm>
          <a:solidFill>
            <a:srgbClr val="879BAA"/>
          </a:solidFill>
        </p:spPr>
        <p:txBody>
          <a:bodyPr wrap="square" lIns="270000" tIns="144000" rIns="482400" bIns="108000" anchor="t">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57351" name="cdtRectangle 116 Id57351"/>
          <p:cNvSpPr>
            <a:spLocks noGrp="1" noChangeArrowheads="1"/>
          </p:cNvSpPr>
          <p:nvPr>
            <p:ph type="subTitle" idx="1"/>
            <p:custDataLst>
              <p:tags r:id="rId6"/>
            </p:custDataLst>
          </p:nvPr>
        </p:nvSpPr>
        <p:spPr bwMode="gray">
          <a:xfrm>
            <a:off x="338137" y="3756008"/>
            <a:ext cx="11860212" cy="393082"/>
          </a:xfrm>
          <a:solidFill>
            <a:srgbClr val="233746">
              <a:alpha val="65000"/>
            </a:srgbClr>
          </a:solidFill>
        </p:spPr>
        <p:txBody>
          <a:bodyPr wrap="square" lIns="270000" tIns="18000" rIns="482400" bIns="36000" anchor="b">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12" name="cdtText Box 101 Id12"/>
          <p:cNvSpPr txBox="1">
            <a:spLocks noChangeArrowheads="1"/>
          </p:cNvSpPr>
          <p:nvPr userDrawn="1">
            <p:custDataLst>
              <p:tags r:id="rId7"/>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13" name="cdtPicture 10 Id13" descr="SIE_Logo_Layer_Petrol_RGB_A3_76mm.wmf"/>
          <p:cNvPicPr>
            <a:picLocks noChangeAspect="1"/>
          </p:cNvPicPr>
          <p:nvPr userDrawn="1">
            <p:custDataLst>
              <p:tags r:id="rId8"/>
            </p:custDataLst>
          </p:nvPr>
        </p:nvPicPr>
        <p:blipFill>
          <a:blip r:embed="rId13" cstate="screen">
            <a:extLst>
              <a:ext uri="{28A0092B-C50C-407E-A947-70E740481C1C}">
                <a14:useLocalDpi xmlns:a14="http://schemas.microsoft.com/office/drawing/2010/main"/>
              </a:ext>
            </a:extLst>
          </a:blip>
          <a:stretch>
            <a:fillRect/>
          </a:stretch>
        </p:blipFill>
        <p:spPr>
          <a:xfrm>
            <a:off x="627063" y="0"/>
            <a:ext cx="1728000" cy="967833"/>
          </a:xfrm>
          <a:prstGeom prst="rect">
            <a:avLst/>
          </a:prstGeom>
        </p:spPr>
      </p:pic>
      <p:sp>
        <p:nvSpPr>
          <p:cNvPr id="14" name="cdtText Box 133 Id14"/>
          <p:cNvSpPr txBox="1">
            <a:spLocks noChangeArrowheads="1"/>
          </p:cNvSpPr>
          <p:nvPr userDrawn="1">
            <p:custDataLst>
              <p:tags r:id="rId9"/>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879BAA"/>
                </a:solidFill>
              </a:rPr>
              <a:t>Unrestricted / © Siemens AG 2015. Alle Rechte vorbehalten.</a:t>
            </a:r>
            <a:endParaRPr lang="de-DE" sz="1000" b="1" dirty="0">
              <a:solidFill>
                <a:srgbClr val="879BAA"/>
              </a:solidFill>
            </a:endParaRPr>
          </a:p>
        </p:txBody>
      </p:sp>
      <p:sp>
        <p:nvSpPr>
          <p:cNvPr id="10" name="cdtText Box 133 Id10"/>
          <p:cNvSpPr txBox="1">
            <a:spLocks noChangeArrowheads="1"/>
          </p:cNvSpPr>
          <p:nvPr userDrawn="1">
            <p:custDataLst>
              <p:tags r:id="rId10"/>
            </p:custDataLst>
          </p:nvPr>
        </p:nvSpPr>
        <p:spPr bwMode="auto">
          <a:xfrm>
            <a:off x="8836025" y="6165850"/>
            <a:ext cx="3362325" cy="431800"/>
          </a:xfrm>
          <a:prstGeom prst="rect">
            <a:avLst/>
          </a:prstGeom>
          <a:noFill/>
          <a:ln w="9525">
            <a:noFill/>
            <a:miter lim="800000"/>
            <a:headEnd/>
            <a:tailEnd/>
          </a:ln>
          <a:effectLst/>
        </p:spPr>
        <p:txBody>
          <a:bodyPr lIns="0" tIns="144000" rIns="482400" bIns="0" anchor="ctr"/>
          <a:lstStyle/>
          <a:p>
            <a:pPr algn="r"/>
            <a:r>
              <a:rPr lang="de-DE" sz="1000" b="1" dirty="0" smtClean="0">
                <a:solidFill>
                  <a:srgbClr val="000000"/>
                </a:solidFill>
              </a:rPr>
              <a:t>www.siemens.com/s7-1200</a:t>
            </a:r>
            <a:endParaRPr lang="de-DE" sz="1000" b="1" dirty="0">
              <a:solidFill>
                <a:srgbClr val="000000"/>
              </a:solidFill>
            </a:endParaRPr>
          </a:p>
        </p:txBody>
      </p:sp>
    </p:spTree>
    <p:custDataLst>
      <p:custData r:id="rId2"/>
    </p:custData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8208962" cy="4752975"/>
          </a:xfrm>
        </p:spPr>
        <p:txBody>
          <a:bodyPr/>
          <a:lstStyle>
            <a:lvl1pPr>
              <a:buFont typeface="Arial" pitchFamily="34" charset="0"/>
              <a:buNone/>
              <a:defRPr/>
            </a:lvl1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custDataLst>
      <p:custData r:id="rId2"/>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6768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custDataLst>
      <p:custData r:id="rId2"/>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de-DE"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half" idx="1"/>
            <p:custDataLst>
              <p:tags r:id="rId4"/>
            </p:custDataLst>
          </p:nvPr>
        </p:nvSpPr>
        <p:spPr>
          <a:xfrm>
            <a:off x="627063" y="1412875"/>
            <a:ext cx="5472112" cy="4752975"/>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half" idx="2"/>
            <p:custDataLst>
              <p:tags r:id="rId5"/>
            </p:custDataLst>
          </p:nvPr>
        </p:nvSpPr>
        <p:spPr>
          <a:xfrm>
            <a:off x="6243638" y="1412875"/>
            <a:ext cx="5472112" cy="4752975"/>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2"/>
    </p:custDataLst>
    <p:extLst>
      <p:ext uri="{BB962C8B-B14F-4D97-AF65-F5344CB8AC3E}">
        <p14:creationId xmlns:p14="http://schemas.microsoft.com/office/powerpoint/2010/main" val="1607085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6"/>
            <a:ext cx="8208962" cy="2303463"/>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627063" y="3860800"/>
            <a:ext cx="8208962" cy="230505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custDataLst>
      <p:custData r:id="rId2"/>
    </p:custData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360045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4370388" y="1412875"/>
            <a:ext cx="3600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cdtContent Placeholder 11 Id12"/>
          <p:cNvSpPr>
            <a:spLocks noGrp="1"/>
          </p:cNvSpPr>
          <p:nvPr>
            <p:ph sz="quarter" idx="14"/>
            <p:custDataLst>
              <p:tags r:id="rId6"/>
            </p:custDataLst>
          </p:nvPr>
        </p:nvSpPr>
        <p:spPr>
          <a:xfrm>
            <a:off x="8115751" y="1412875"/>
            <a:ext cx="3600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custDataLst>
      <p:custData r:id="rId2"/>
    </p:custData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custDataLst>
              <p:tags r:id="rId3"/>
            </p:custDataLst>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de-DE"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
        <p:nvSpPr>
          <p:cNvPr id="3" name="cdtContent Placeholder 2 Id3"/>
          <p:cNvSpPr>
            <a:spLocks noGrp="1"/>
          </p:cNvSpPr>
          <p:nvPr>
            <p:ph sz="quarter" idx="1"/>
            <p:custDataLst>
              <p:tags r:id="rId4"/>
            </p:custDataLst>
          </p:nvPr>
        </p:nvSpPr>
        <p:spPr>
          <a:xfrm>
            <a:off x="627063" y="1412876"/>
            <a:ext cx="5472112" cy="2303463"/>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4" name="cdtContent Placeholder 3 Id4"/>
          <p:cNvSpPr>
            <a:spLocks noGrp="1"/>
          </p:cNvSpPr>
          <p:nvPr>
            <p:ph sz="quarter" idx="2"/>
            <p:custDataLst>
              <p:tags r:id="rId5"/>
            </p:custDataLst>
          </p:nvPr>
        </p:nvSpPr>
        <p:spPr>
          <a:xfrm>
            <a:off x="6243638" y="1412875"/>
            <a:ext cx="5472112" cy="2303463"/>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5" name="cdtContent Placeholder 4 Id5"/>
          <p:cNvSpPr>
            <a:spLocks noGrp="1"/>
          </p:cNvSpPr>
          <p:nvPr>
            <p:ph sz="quarter" idx="3"/>
            <p:custDataLst>
              <p:tags r:id="rId6"/>
            </p:custDataLst>
          </p:nvPr>
        </p:nvSpPr>
        <p:spPr>
          <a:xfrm>
            <a:off x="627063" y="3860800"/>
            <a:ext cx="5472112" cy="230505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6" name="cdtContent Placeholder 5 Id6"/>
          <p:cNvSpPr>
            <a:spLocks noGrp="1"/>
          </p:cNvSpPr>
          <p:nvPr>
            <p:ph sz="quarter" idx="4"/>
            <p:custDataLst>
              <p:tags r:id="rId7"/>
            </p:custDataLst>
          </p:nvPr>
        </p:nvSpPr>
        <p:spPr>
          <a:xfrm>
            <a:off x="6243638" y="3860800"/>
            <a:ext cx="5472112" cy="230505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Textmasterformat bearbeiten</a:t>
            </a:r>
          </a:p>
          <a:p>
            <a:pPr marL="179388" marR="0" lvl="1"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Zweite Ebene</a:t>
            </a:r>
          </a:p>
          <a:p>
            <a:pPr marL="358775" marR="0" lvl="2"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Dritte Ebene</a:t>
            </a:r>
          </a:p>
          <a:p>
            <a:pPr marL="538163" marR="0" lvl="3"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Vierte Ebene</a:t>
            </a:r>
          </a:p>
          <a:p>
            <a:pPr marL="717550" marR="0" lvl="4" indent="-177800" algn="l" defTabSz="914400" rtl="0" eaLnBrk="1" fontAlgn="base" latinLnBrk="0" hangingPunct="1">
              <a:lnSpc>
                <a:spcPct val="110000"/>
              </a:lnSpc>
              <a:spcBef>
                <a:spcPct val="0"/>
              </a:spcBef>
              <a:spcAft>
                <a:spcPct val="0"/>
              </a:spcAft>
              <a:buClr>
                <a:srgbClr val="879BAA"/>
              </a:buClr>
              <a:buSzTx/>
              <a:buFontTx/>
              <a:buChar char="•"/>
              <a:tabLst/>
              <a:defRPr/>
            </a:pPr>
            <a:r>
              <a:rPr kumimoji="0" lang="de-DE"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Fünfte Ebene</a:t>
            </a:r>
            <a:endParaRPr kumimoji="0" lang="de-DE" sz="1800" b="0" i="0" u="none" strike="noStrike" kern="0" cap="none" spc="0" normalizeH="0" baseline="0" noProof="0" dirty="0">
              <a:ln>
                <a:noFill/>
              </a:ln>
              <a:solidFill>
                <a:srgbClr val="000000"/>
              </a:solidFill>
              <a:effectLst/>
              <a:uLnTx/>
              <a:uFillTx/>
              <a:latin typeface="Arial" pitchFamily="34" charset="0"/>
              <a:ea typeface="+mn-ea"/>
              <a:cs typeface="Arial" pitchFamily="34" charset="0"/>
            </a:endParaRPr>
          </a:p>
        </p:txBody>
      </p:sp>
    </p:spTree>
    <p:custDataLst>
      <p:custData r:id="rId2"/>
    </p:custDataLst>
    <p:extLst>
      <p:ext uri="{BB962C8B-B14F-4D97-AF65-F5344CB8AC3E}">
        <p14:creationId xmlns:p14="http://schemas.microsoft.com/office/powerpoint/2010/main" val="255767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5" name="cdtTextplatzhalter 13 Id5"/>
          <p:cNvSpPr>
            <a:spLocks noGrp="1"/>
          </p:cNvSpPr>
          <p:nvPr>
            <p:ph type="body" sz="quarter" idx="13" hasCustomPrompt="1"/>
            <p:custDataLst>
              <p:tags r:id="rId4"/>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8208962"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cdtTextplatzhalter 13 Id5"/>
          <p:cNvSpPr>
            <a:spLocks noGrp="1"/>
          </p:cNvSpPr>
          <p:nvPr>
            <p:ph type="body" sz="quarter" idx="13" hasCustomPrompt="1"/>
            <p:custDataLst>
              <p:tags r:id="rId5"/>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6768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cdtTextplatzhalter 13 Id6"/>
          <p:cNvSpPr>
            <a:spLocks noGrp="1"/>
          </p:cNvSpPr>
          <p:nvPr>
            <p:ph type="body" sz="quarter" idx="13" hasCustomPrompt="1"/>
            <p:custDataLst>
              <p:tags r:id="rId5"/>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4032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4804025" y="1412875"/>
            <a:ext cx="4032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cdtTextplatzhalter 13 Id6"/>
          <p:cNvSpPr>
            <a:spLocks noGrp="1"/>
          </p:cNvSpPr>
          <p:nvPr>
            <p:ph type="body" sz="quarter" idx="14" hasCustomPrompt="1"/>
            <p:custDataLst>
              <p:tags r:id="rId6"/>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big bar up)" type="title" preserve="1">
  <p:cSld name="Title (big bar up)">
    <p:spTree>
      <p:nvGrpSpPr>
        <p:cNvPr id="1" name=""/>
        <p:cNvGrpSpPr/>
        <p:nvPr/>
      </p:nvGrpSpPr>
      <p:grpSpPr>
        <a:xfrm>
          <a:off x="0" y="0"/>
          <a:ext cx="0" cy="0"/>
          <a:chOff x="0" y="0"/>
          <a:chExt cx="0" cy="0"/>
        </a:xfrm>
      </p:grpSpPr>
      <p:sp>
        <p:nvSpPr>
          <p:cNvPr id="16" name="cdtRectangle 15 Id16"/>
          <p:cNvSpPr>
            <a:spLocks noChangeArrowheads="1"/>
          </p:cNvSpPr>
          <p:nvPr userDrawn="1">
            <p:custDataLst>
              <p:tags r:id="rId3"/>
            </p:custDataLst>
          </p:nvPr>
        </p:nvSpPr>
        <p:spPr bwMode="auto">
          <a:xfrm>
            <a:off x="0" y="0"/>
            <a:ext cx="12198350" cy="5157216"/>
          </a:xfrm>
          <a:prstGeom prst="rect">
            <a:avLst/>
          </a:prstGeom>
          <a:solidFill>
            <a:srgbClr val="D7D7CD"/>
          </a:solidFill>
          <a:ln w="9525">
            <a:noFill/>
            <a:miter lim="800000"/>
            <a:headEnd/>
            <a:tailEnd/>
          </a:ln>
          <a:effectLst/>
        </p:spPr>
        <p:txBody>
          <a:bodyPr wrap="none" anchor="ctr">
            <a:noAutofit/>
          </a:bodyPr>
          <a:lstStyle/>
          <a:p>
            <a:endParaRPr lang="de-DE"/>
          </a:p>
        </p:txBody>
      </p:sp>
      <p:sp>
        <p:nvSpPr>
          <p:cNvPr id="3" name="cdtRectangle 2 Id3"/>
          <p:cNvSpPr/>
          <p:nvPr userDrawn="1">
            <p:custDataLst>
              <p:tags r:id="rId4"/>
            </p:custDataLst>
          </p:nvPr>
        </p:nvSpPr>
        <p:spPr bwMode="auto">
          <a:xfrm>
            <a:off x="0" y="0"/>
            <a:ext cx="12198350" cy="5157216"/>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b="1" dirty="0" err="1" smtClean="0">
              <a:solidFill>
                <a:schemeClr val="tx1"/>
              </a:solidFill>
            </a:endParaRPr>
          </a:p>
        </p:txBody>
      </p:sp>
      <p:sp>
        <p:nvSpPr>
          <p:cNvPr id="57350" name="cdtRectangle 115 Id57350"/>
          <p:cNvSpPr>
            <a:spLocks noGrp="1" noChangeArrowheads="1"/>
          </p:cNvSpPr>
          <p:nvPr>
            <p:ph type="ctrTitle"/>
            <p:custDataLst>
              <p:tags r:id="rId5"/>
            </p:custDataLst>
          </p:nvPr>
        </p:nvSpPr>
        <p:spPr bwMode="gray">
          <a:xfrm>
            <a:off x="338137" y="4287203"/>
            <a:ext cx="11860212" cy="870014"/>
          </a:xfrm>
          <a:solidFill>
            <a:srgbClr val="233746">
              <a:alpha val="65000"/>
            </a:srgbClr>
          </a:solidFill>
        </p:spPr>
        <p:txBody>
          <a:bodyPr wrap="square" lIns="270000" tIns="144000" rIns="482400" bIns="108000" anchor="b" anchorCtr="0">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57351" name="cdtRectangle 116 Id57351"/>
          <p:cNvSpPr>
            <a:spLocks noGrp="1" noChangeArrowheads="1"/>
          </p:cNvSpPr>
          <p:nvPr>
            <p:ph type="subTitle" idx="1"/>
            <p:custDataLst>
              <p:tags r:id="rId6"/>
            </p:custDataLst>
          </p:nvPr>
        </p:nvSpPr>
        <p:spPr bwMode="gray">
          <a:xfrm>
            <a:off x="338137" y="5157216"/>
            <a:ext cx="11860212" cy="393082"/>
          </a:xfrm>
          <a:solidFill>
            <a:srgbClr val="879BAA"/>
          </a:solidFill>
        </p:spPr>
        <p:txBody>
          <a:bodyPr wrap="square" lIns="270000" tIns="18000" rIns="482400" bIns="36000" anchor="t" anchorCtr="0">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11" name="cdtText Box 101 Id11"/>
          <p:cNvSpPr txBox="1">
            <a:spLocks noChangeArrowheads="1"/>
          </p:cNvSpPr>
          <p:nvPr userDrawn="1">
            <p:custDataLst>
              <p:tags r:id="rId7"/>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14" name="cdtPicture 10 Id14" descr="SIE_Logo_Layer_Petrol_RGB_A3_76mm.wmf"/>
          <p:cNvPicPr>
            <a:picLocks noChangeAspect="1"/>
          </p:cNvPicPr>
          <p:nvPr userDrawn="1">
            <p:custDataLst>
              <p:tags r:id="rId8"/>
            </p:custDataLst>
          </p:nvPr>
        </p:nvPicPr>
        <p:blipFill>
          <a:blip r:embed="rId12" cstate="screen">
            <a:extLst>
              <a:ext uri="{28A0092B-C50C-407E-A947-70E740481C1C}">
                <a14:useLocalDpi xmlns:a14="http://schemas.microsoft.com/office/drawing/2010/main"/>
              </a:ext>
            </a:extLst>
          </a:blip>
          <a:stretch>
            <a:fillRect/>
          </a:stretch>
        </p:blipFill>
        <p:spPr>
          <a:xfrm>
            <a:off x="627063" y="0"/>
            <a:ext cx="1728000" cy="967833"/>
          </a:xfrm>
          <a:prstGeom prst="rect">
            <a:avLst/>
          </a:prstGeom>
        </p:spPr>
      </p:pic>
      <p:sp>
        <p:nvSpPr>
          <p:cNvPr id="15" name="cdtText Box 133 Id15"/>
          <p:cNvSpPr txBox="1">
            <a:spLocks noChangeArrowheads="1"/>
          </p:cNvSpPr>
          <p:nvPr userDrawn="1">
            <p:custDataLst>
              <p:tags r:id="rId9"/>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879BAA"/>
                </a:solidFill>
              </a:rPr>
              <a:t>Unrestricted / © Siemens AG 2015. Alle Rechte vorbehalten.</a:t>
            </a:r>
            <a:endParaRPr lang="de-DE" sz="1000" b="1" dirty="0">
              <a:solidFill>
                <a:srgbClr val="879BAA"/>
              </a:solidFill>
            </a:endParaRPr>
          </a:p>
        </p:txBody>
      </p:sp>
      <p:sp>
        <p:nvSpPr>
          <p:cNvPr id="12" name="cdtText Box 133 Id12"/>
          <p:cNvSpPr txBox="1">
            <a:spLocks noChangeArrowheads="1"/>
          </p:cNvSpPr>
          <p:nvPr userDrawn="1">
            <p:custDataLst>
              <p:tags r:id="rId10"/>
            </p:custDataLst>
          </p:nvPr>
        </p:nvSpPr>
        <p:spPr bwMode="auto">
          <a:xfrm>
            <a:off x="8836025" y="6165850"/>
            <a:ext cx="3362325" cy="431800"/>
          </a:xfrm>
          <a:prstGeom prst="rect">
            <a:avLst/>
          </a:prstGeom>
          <a:noFill/>
          <a:ln w="9525">
            <a:noFill/>
            <a:miter lim="800000"/>
            <a:headEnd/>
            <a:tailEnd/>
          </a:ln>
          <a:effectLst/>
        </p:spPr>
        <p:txBody>
          <a:bodyPr lIns="0" tIns="144000" rIns="482400" bIns="0" anchor="ctr"/>
          <a:lstStyle/>
          <a:p>
            <a:pPr algn="r"/>
            <a:r>
              <a:rPr lang="de-DE" sz="1000" b="1" dirty="0" smtClean="0">
                <a:solidFill>
                  <a:srgbClr val="000000"/>
                </a:solidFill>
              </a:rPr>
              <a:t>www.siemens.com/s7-1200</a:t>
            </a:r>
            <a:endParaRPr lang="de-DE" sz="1000" b="1" dirty="0">
              <a:solidFill>
                <a:srgbClr val="000000"/>
              </a:solidFill>
            </a:endParaRPr>
          </a:p>
        </p:txBody>
      </p:sp>
    </p:spTree>
    <p:custDataLst>
      <p:custData r:id="rId2"/>
    </p:custData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5"/>
            <a:ext cx="2592000"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3362400" y="1412875"/>
            <a:ext cx="2736775"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cdtContent Placeholder 11 Id12"/>
          <p:cNvSpPr>
            <a:spLocks noGrp="1"/>
          </p:cNvSpPr>
          <p:nvPr>
            <p:ph sz="quarter" idx="14"/>
            <p:custDataLst>
              <p:tags r:id="rId6"/>
            </p:custDataLst>
          </p:nvPr>
        </p:nvSpPr>
        <p:spPr>
          <a:xfrm>
            <a:off x="6243638" y="1412875"/>
            <a:ext cx="2592387"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cdtTextplatzhalter 13 Id7"/>
          <p:cNvSpPr>
            <a:spLocks noGrp="1"/>
          </p:cNvSpPr>
          <p:nvPr>
            <p:ph type="body" sz="quarter" idx="15" hasCustomPrompt="1"/>
            <p:custDataLst>
              <p:tags r:id="rId7"/>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6"/>
            <a:ext cx="8208962" cy="2303463"/>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627063" y="3860800"/>
            <a:ext cx="8208962" cy="230505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cdtTextplatzhalter 13 Id6"/>
          <p:cNvSpPr>
            <a:spLocks noGrp="1"/>
          </p:cNvSpPr>
          <p:nvPr>
            <p:ph type="body" sz="quarter" idx="14" hasCustomPrompt="1"/>
            <p:custDataLst>
              <p:tags r:id="rId6"/>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3" name="cdtContent Placeholder 2 Id3"/>
          <p:cNvSpPr>
            <a:spLocks noGrp="1"/>
          </p:cNvSpPr>
          <p:nvPr>
            <p:ph idx="1"/>
            <p:custDataLst>
              <p:tags r:id="rId4"/>
            </p:custDataLst>
          </p:nvPr>
        </p:nvSpPr>
        <p:spPr>
          <a:xfrm>
            <a:off x="627063" y="1412876"/>
            <a:ext cx="4032000" cy="2303463"/>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cdtContent Placeholder 12 Id13"/>
          <p:cNvSpPr>
            <a:spLocks noGrp="1"/>
          </p:cNvSpPr>
          <p:nvPr>
            <p:ph sz="quarter" idx="13"/>
            <p:custDataLst>
              <p:tags r:id="rId5"/>
            </p:custDataLst>
          </p:nvPr>
        </p:nvSpPr>
        <p:spPr>
          <a:xfrm>
            <a:off x="4804025" y="1412876"/>
            <a:ext cx="4032000" cy="230505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cdtContent Placeholder 11 Id12"/>
          <p:cNvSpPr>
            <a:spLocks noGrp="1"/>
          </p:cNvSpPr>
          <p:nvPr>
            <p:ph sz="quarter" idx="14"/>
            <p:custDataLst>
              <p:tags r:id="rId6"/>
            </p:custDataLst>
          </p:nvPr>
        </p:nvSpPr>
        <p:spPr>
          <a:xfrm>
            <a:off x="627063" y="3860799"/>
            <a:ext cx="4032000" cy="230505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5" name="cdtContent Placeholder 14 Id15"/>
          <p:cNvSpPr>
            <a:spLocks noGrp="1"/>
          </p:cNvSpPr>
          <p:nvPr>
            <p:ph sz="quarter" idx="15"/>
            <p:custDataLst>
              <p:tags r:id="rId7"/>
            </p:custDataLst>
          </p:nvPr>
        </p:nvSpPr>
        <p:spPr>
          <a:xfrm>
            <a:off x="4804025" y="3860800"/>
            <a:ext cx="4032000" cy="230505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0" name="cdtTextplatzhalter 13 Id10"/>
          <p:cNvSpPr>
            <a:spLocks noGrp="1"/>
          </p:cNvSpPr>
          <p:nvPr>
            <p:ph type="body" sz="quarter" idx="16" hasCustomPrompt="1"/>
            <p:custDataLst>
              <p:tags r:id="rId8"/>
            </p:custDataLst>
          </p:nvPr>
        </p:nvSpPr>
        <p:spPr>
          <a:xfrm>
            <a:off x="10419751" y="1412875"/>
            <a:ext cx="1295999"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de-DE" dirty="0" smtClean="0"/>
              <a:t>Navigationstext durch Klicken bearbeiten</a:t>
            </a:r>
          </a:p>
          <a:p>
            <a:pPr lvl="1"/>
            <a:r>
              <a:rPr lang="de-DE" dirty="0" smtClean="0"/>
              <a:t>Aktives Kapitel</a:t>
            </a:r>
          </a:p>
          <a:p>
            <a:pPr lvl="2"/>
            <a:r>
              <a:rPr lang="de-DE" dirty="0" smtClean="0"/>
              <a:t>Unterkapitel</a:t>
            </a:r>
          </a:p>
          <a:p>
            <a:pPr lvl="3"/>
            <a:r>
              <a:rPr lang="de-DE" dirty="0" smtClean="0"/>
              <a:t>Aktives Unterkapitel</a:t>
            </a:r>
          </a:p>
          <a:p>
            <a:pPr lvl="4"/>
            <a:r>
              <a:rPr lang="de-DE" dirty="0" smtClean="0"/>
              <a:t>Unterkapitel</a:t>
            </a:r>
          </a:p>
          <a:p>
            <a:pPr lvl="5"/>
            <a:r>
              <a:rPr lang="de-DE" dirty="0" smtClean="0"/>
              <a:t>Aktives Unterkapitel</a:t>
            </a:r>
            <a:endParaRPr lang="en-US" dirty="0"/>
          </a:p>
        </p:txBody>
      </p:sp>
    </p:spTree>
    <p:custDataLst>
      <p:custData r:id="rId2"/>
    </p:custData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9498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picture 1">
    <p:spTree>
      <p:nvGrpSpPr>
        <p:cNvPr id="1" name=""/>
        <p:cNvGrpSpPr/>
        <p:nvPr/>
      </p:nvGrpSpPr>
      <p:grpSpPr>
        <a:xfrm>
          <a:off x="0" y="0"/>
          <a:ext cx="0" cy="0"/>
          <a:chOff x="0" y="0"/>
          <a:chExt cx="0" cy="0"/>
        </a:xfrm>
      </p:grpSpPr>
      <p:sp>
        <p:nvSpPr>
          <p:cNvPr id="7" name="Bildplatzhalter 6"/>
          <p:cNvSpPr>
            <a:spLocks noGrp="1"/>
          </p:cNvSpPr>
          <p:nvPr>
            <p:ph type="pic" sz="quarter" idx="15" hasCustomPrompt="1"/>
          </p:nvPr>
        </p:nvSpPr>
        <p:spPr>
          <a:xfrm>
            <a:off x="0" y="0"/>
            <a:ext cx="12195175" cy="6858000"/>
          </a:xfrm>
          <a:solidFill>
            <a:srgbClr val="BECDD7"/>
          </a:solidFill>
        </p:spPr>
        <p:txBody>
          <a:bodyPr bIns="792000" anchor="ctr" anchorCtr="1"/>
          <a:lstStyle>
            <a:lvl1pPr>
              <a:defRPr/>
            </a:lvl1pPr>
          </a:lstStyle>
          <a:p>
            <a:r>
              <a:rPr lang="en-US" dirty="0" smtClean="0"/>
              <a:t>Insert key visual</a:t>
            </a:r>
            <a:endParaRPr lang="en-US" dirty="0"/>
          </a:p>
        </p:txBody>
      </p:sp>
      <p:graphicFrame>
        <p:nvGraphicFramePr>
          <p:cNvPr id="2" name="Objekt 1" hidden="1"/>
          <p:cNvGraphicFramePr>
            <a:graphicFrameLocks noChangeAspect="1"/>
          </p:cNvGraphicFramePr>
          <p:nvPr userDrawn="1">
            <p:custDataLst>
              <p:tags r:id="rId2"/>
            </p:custDataLst>
            <p:extLst>
              <p:ext uri="{D42A27DB-BD31-4B8C-83A1-F6EECF244321}">
                <p14:modId xmlns:p14="http://schemas.microsoft.com/office/powerpoint/2010/main" val="4280048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9100"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grpSp>
        <p:nvGrpSpPr>
          <p:cNvPr id="3" name="Gruppieren 2"/>
          <p:cNvGrpSpPr/>
          <p:nvPr userDrawn="1"/>
        </p:nvGrpSpPr>
        <p:grpSpPr>
          <a:xfrm>
            <a:off x="-216000" y="-216000"/>
            <a:ext cx="12628800" cy="7290000"/>
            <a:chOff x="-216000" y="-216000"/>
            <a:chExt cx="12628800" cy="7290000"/>
          </a:xfrm>
        </p:grpSpPr>
        <p:grpSp>
          <p:nvGrpSpPr>
            <p:cNvPr id="34" name="Gruppieren 33"/>
            <p:cNvGrpSpPr/>
            <p:nvPr userDrawn="1"/>
          </p:nvGrpSpPr>
          <p:grpSpPr>
            <a:xfrm>
              <a:off x="-216000" y="-216000"/>
              <a:ext cx="12628800" cy="7290000"/>
              <a:chOff x="-216000" y="-216000"/>
              <a:chExt cx="12628800" cy="7290000"/>
            </a:xfrm>
          </p:grpSpPr>
          <p:cxnSp>
            <p:nvCxnSpPr>
              <p:cNvPr id="35" name="Gerade Verbindung 34"/>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59" name="Gerade Verbindung 58"/>
            <p:cNvCxnSpPr/>
            <p:nvPr userDrawn="1"/>
          </p:nvCxnSpPr>
          <p:spPr bwMode="auto">
            <a:xfrm>
              <a:off x="42275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437038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a:off x="42275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a:off x="437038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a:off x="797083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a:off x="81137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5" name="Gerade Verbindung 64"/>
            <p:cNvCxnSpPr/>
            <p:nvPr userDrawn="1"/>
          </p:nvCxnSpPr>
          <p:spPr bwMode="auto">
            <a:xfrm>
              <a:off x="797083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6" name="Gerade Verbindung 65"/>
            <p:cNvCxnSpPr/>
            <p:nvPr userDrawn="1"/>
          </p:nvCxnSpPr>
          <p:spPr bwMode="auto">
            <a:xfrm>
              <a:off x="81137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4" name="cdtRectangle 115 Id57350"/>
          <p:cNvSpPr>
            <a:spLocks noGrp="1" noChangeArrowheads="1"/>
          </p:cNvSpPr>
          <p:nvPr>
            <p:ph type="ctrTitle"/>
            <p:custDataLst>
              <p:tags r:id="rId3"/>
            </p:custDataLst>
          </p:nvPr>
        </p:nvSpPr>
        <p:spPr bwMode="ltGray">
          <a:xfrm>
            <a:off x="627063" y="4262400"/>
            <a:ext cx="6480000"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5" name="cdtText Box 101 Id11"/>
          <p:cNvSpPr txBox="1">
            <a:spLocks noChangeArrowheads="1"/>
          </p:cNvSpPr>
          <p:nvPr userDrawn="1">
            <p:custDataLst>
              <p:tags r:id="rId4"/>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9"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0" name="Textplatzhalter 57343"/>
          <p:cNvSpPr>
            <a:spLocks noGrp="1"/>
          </p:cNvSpPr>
          <p:nvPr>
            <p:ph type="body" sz="quarter" idx="13" hasCustomPrompt="1"/>
          </p:nvPr>
        </p:nvSpPr>
        <p:spPr>
          <a:xfrm>
            <a:off x="627063" y="5907600"/>
            <a:ext cx="360045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sp>
        <p:nvSpPr>
          <p:cNvPr id="33" name="MIO_LOGOPLACEHOLDER"/>
          <p:cNvSpPr>
            <a:spLocks noGrp="1"/>
          </p:cNvSpPr>
          <p:nvPr>
            <p:ph type="pic" sz="quarter" idx="14" hasCustomPrompt="1"/>
          </p:nvPr>
        </p:nvSpPr>
        <p:spPr>
          <a:xfrm>
            <a:off x="9554400" y="324000"/>
            <a:ext cx="2160587" cy="914400"/>
          </a:xfrm>
          <a:blipFill>
            <a:blip r:embed="rId8"/>
            <a:stretch>
              <a:fillRect/>
            </a:stretch>
          </a:blipFill>
        </p:spPr>
        <p:txBody>
          <a:bodyPr anchor="b" anchorCtr="1"/>
          <a:lstStyle>
            <a:lvl1pPr>
              <a:defRPr sz="100">
                <a:solidFill>
                  <a:schemeClr val="bg1"/>
                </a:solidFill>
              </a:defRPr>
            </a:lvl1pPr>
          </a:lstStyle>
          <a:p>
            <a:r>
              <a:rPr lang="en-US" noProof="1" smtClean="0"/>
              <a:t>Marke</a:t>
            </a:r>
            <a:endParaRPr lang="en-US" noProof="1"/>
          </a:p>
        </p:txBody>
      </p:sp>
    </p:spTree>
    <p:extLst>
      <p:ext uri="{BB962C8B-B14F-4D97-AF65-F5344CB8AC3E}">
        <p14:creationId xmlns:p14="http://schemas.microsoft.com/office/powerpoint/2010/main" val="276422295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color fill">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34455622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0124"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grpSp>
        <p:nvGrpSpPr>
          <p:cNvPr id="6" name="Gruppieren 5"/>
          <p:cNvGrpSpPr/>
          <p:nvPr userDrawn="1"/>
        </p:nvGrpSpPr>
        <p:grpSpPr>
          <a:xfrm>
            <a:off x="-216000" y="-216000"/>
            <a:ext cx="12628800" cy="7290000"/>
            <a:chOff x="-216000" y="-216000"/>
            <a:chExt cx="12628800" cy="7290000"/>
          </a:xfrm>
        </p:grpSpPr>
        <p:grpSp>
          <p:nvGrpSpPr>
            <p:cNvPr id="33" name="Gruppieren 32"/>
            <p:cNvGrpSpPr/>
            <p:nvPr userDrawn="1"/>
          </p:nvGrpSpPr>
          <p:grpSpPr>
            <a:xfrm>
              <a:off x="-216000" y="-216000"/>
              <a:ext cx="12628800" cy="7290000"/>
              <a:chOff x="-216000" y="-216000"/>
              <a:chExt cx="12628800" cy="7290000"/>
            </a:xfrm>
          </p:grpSpPr>
          <p:cxnSp>
            <p:nvCxnSpPr>
              <p:cNvPr id="34" name="Gerade Verbindung 33"/>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Gerade Verbindung 34"/>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Gerade Verbindung 45"/>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7" name="Gerade Verbindung 46"/>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8" name="Gerade Verbindung 47"/>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Gerade Verbindung 48"/>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Gerade Verbindung 49"/>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1" name="Gerade Verbindung 50"/>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57" name="Gerade Verbindung 56"/>
            <p:cNvCxnSpPr/>
            <p:nvPr userDrawn="1"/>
          </p:nvCxnSpPr>
          <p:spPr bwMode="auto">
            <a:xfrm>
              <a:off x="42275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a:off x="437038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a:off x="42275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a:off x="437038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a:off x="797083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a:off x="81137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3" name="Gerade Verbindung 62"/>
            <p:cNvCxnSpPr/>
            <p:nvPr userDrawn="1"/>
          </p:nvCxnSpPr>
          <p:spPr bwMode="auto">
            <a:xfrm>
              <a:off x="797083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Gerade Verbindung 63"/>
            <p:cNvCxnSpPr/>
            <p:nvPr userDrawn="1"/>
          </p:nvCxnSpPr>
          <p:spPr bwMode="auto">
            <a:xfrm>
              <a:off x="81137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2" name="Rechteck 1"/>
          <p:cNvSpPr/>
          <p:nvPr userDrawn="1"/>
        </p:nvSpPr>
        <p:spPr bwMode="auto">
          <a:xfrm>
            <a:off x="0" y="0"/>
            <a:ext cx="12198350" cy="6858000"/>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fr-FR" sz="1800" b="1" dirty="0" err="1" smtClean="0">
              <a:solidFill>
                <a:schemeClr val="tx1"/>
              </a:solidFill>
            </a:endParaRPr>
          </a:p>
        </p:txBody>
      </p:sp>
      <p:sp>
        <p:nvSpPr>
          <p:cNvPr id="32" name="Rechteck 31" hidden="1"/>
          <p:cNvSpPr/>
          <p:nvPr userDrawn="1">
            <p:custDataLst>
              <p:tags r:id="rId3"/>
            </p:custDataLst>
          </p:nvPr>
        </p:nvSpPr>
        <p:spPr bwMode="auto">
          <a:xfrm>
            <a:off x="627062" y="1557338"/>
            <a:ext cx="11087338" cy="4674262"/>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56" name="Rechteck 55" hidden="1"/>
          <p:cNvSpPr/>
          <p:nvPr userDrawn="1">
            <p:custDataLst>
              <p:tags r:id="rId4"/>
            </p:custDataLst>
          </p:nvPr>
        </p:nvSpPr>
        <p:spPr bwMode="auto">
          <a:xfrm>
            <a:off x="627062" y="333375"/>
            <a:ext cx="8762501" cy="1223963"/>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Rectangle 115 Id57350"/>
          <p:cNvSpPr>
            <a:spLocks noGrp="1" noChangeArrowheads="1"/>
          </p:cNvSpPr>
          <p:nvPr>
            <p:ph type="ctrTitle"/>
            <p:custDataLst>
              <p:tags r:id="rId5"/>
            </p:custDataLst>
          </p:nvPr>
        </p:nvSpPr>
        <p:spPr bwMode="ltGray">
          <a:xfrm>
            <a:off x="627063" y="4262400"/>
            <a:ext cx="6480000" cy="1540095"/>
          </a:xfrm>
          <a:gradFill>
            <a:gsLst>
              <a:gs pos="83000">
                <a:srgbClr val="0099B0">
                  <a:alpha val="85000"/>
                </a:srgbClr>
              </a:gs>
              <a:gs pos="50000">
                <a:srgbClr val="009999">
                  <a:alpha val="85000"/>
                </a:srgbClr>
              </a:gs>
              <a:gs pos="0">
                <a:srgbClr val="50BEBE">
                  <a:alpha val="85000"/>
                </a:srgbClr>
              </a:gs>
              <a:gs pos="100000">
                <a:srgbClr val="0099CB">
                  <a:alpha val="85000"/>
                </a:srgbClr>
              </a:gs>
            </a:gsLst>
            <a:lin ang="0" scaled="0"/>
          </a:gradFill>
        </p:spPr>
        <p:txBody>
          <a:bodyPr wrap="square" lIns="216000" tIns="90000" rIns="216000" bIns="216000" anchor="b" anchorCtr="0">
            <a:spAutoFit/>
          </a:bodyPr>
          <a:lstStyle>
            <a:lvl1pPr>
              <a:defRPr sz="4000" smtClean="0">
                <a:solidFill>
                  <a:srgbClr val="FFFFFF"/>
                </a:solidFill>
                <a:latin typeface="Arial" pitchFamily="34" charset="0"/>
              </a:defRPr>
            </a:lvl1pPr>
          </a:lstStyle>
          <a:p>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4" name="cdtText Box 101 Id11"/>
          <p:cNvSpPr txBox="1">
            <a:spLocks noChangeArrowheads="1"/>
          </p:cNvSpPr>
          <p:nvPr userDrawn="1">
            <p:custDataLst>
              <p:tags r:id="rId6"/>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en-US" sz="1100" b="1" dirty="0">
              <a:solidFill>
                <a:srgbClr val="990000"/>
              </a:solidFill>
            </a:endParaRPr>
          </a:p>
        </p:txBody>
      </p:sp>
      <p:sp>
        <p:nvSpPr>
          <p:cNvPr id="8" name="Textplatzhalter 57343"/>
          <p:cNvSpPr>
            <a:spLocks noGrp="1"/>
          </p:cNvSpPr>
          <p:nvPr>
            <p:ph type="body" sz="quarter" idx="12" hasCustomPrompt="1"/>
          </p:nvPr>
        </p:nvSpPr>
        <p:spPr>
          <a:xfrm>
            <a:off x="627063" y="5907600"/>
            <a:ext cx="6480000" cy="324000"/>
          </a:xfrm>
          <a:solidFill>
            <a:schemeClr val="bg1">
              <a:alpha val="85000"/>
            </a:schemeClr>
          </a:solidFill>
        </p:spPr>
        <p:txBody>
          <a:bodyPr lIns="216000" tIns="90000" rIns="216000" bIns="46800"/>
          <a:lstStyle>
            <a:lvl1pPr algn="r">
              <a:lnSpc>
                <a:spcPct val="100000"/>
              </a:lnSpc>
              <a:defRPr sz="1000" b="1"/>
            </a:lvl1pPr>
            <a:lvl2pPr marL="1588" indent="0">
              <a:buNone/>
              <a:defRPr/>
            </a:lvl2pPr>
          </a:lstStyle>
          <a:p>
            <a:pPr lvl="0"/>
            <a:r>
              <a:rPr lang="de-DE" dirty="0" err="1" smtClean="0"/>
              <a:t>Please</a:t>
            </a:r>
            <a:r>
              <a:rPr lang="de-DE" dirty="0" smtClean="0"/>
              <a:t> </a:t>
            </a:r>
            <a:r>
              <a:rPr lang="de-DE" dirty="0" err="1" smtClean="0"/>
              <a:t>insert</a:t>
            </a:r>
            <a:r>
              <a:rPr lang="de-DE" dirty="0" smtClean="0"/>
              <a:t> URL</a:t>
            </a:r>
          </a:p>
        </p:txBody>
      </p:sp>
      <p:sp>
        <p:nvSpPr>
          <p:cNvPr id="11" name="Textplatzhalter 57343"/>
          <p:cNvSpPr>
            <a:spLocks noGrp="1"/>
          </p:cNvSpPr>
          <p:nvPr>
            <p:ph type="body" sz="quarter" idx="13" hasCustomPrompt="1"/>
          </p:nvPr>
        </p:nvSpPr>
        <p:spPr>
          <a:xfrm>
            <a:off x="627063" y="5907600"/>
            <a:ext cx="3600450" cy="324000"/>
          </a:xfrm>
        </p:spPr>
        <p:txBody>
          <a:bodyPr lIns="216000" tIns="90000" rIns="0" bIns="46800"/>
          <a:lstStyle>
            <a:lvl1pPr algn="l">
              <a:lnSpc>
                <a:spcPct val="100000"/>
              </a:lnSpc>
              <a:defRPr sz="1000" b="1"/>
            </a:lvl1pPr>
            <a:lvl2pPr marL="1588" indent="0">
              <a:buNone/>
              <a:defRPr/>
            </a:lvl2pPr>
          </a:lstStyle>
          <a:p>
            <a:pPr lvl="0"/>
            <a:r>
              <a:rPr lang="de-DE" smtClean="0"/>
              <a:t>Please insert Unrestrictedity note</a:t>
            </a:r>
            <a:endParaRPr lang="de-DE" dirty="0" smtClean="0"/>
          </a:p>
        </p:txBody>
      </p:sp>
      <p:sp>
        <p:nvSpPr>
          <p:cNvPr id="31" name="MIO_LOGOPLACEHOLDER"/>
          <p:cNvSpPr>
            <a:spLocks noGrp="1"/>
          </p:cNvSpPr>
          <p:nvPr>
            <p:ph type="pic" sz="quarter" idx="14" hasCustomPrompt="1"/>
          </p:nvPr>
        </p:nvSpPr>
        <p:spPr>
          <a:xfrm>
            <a:off x="9554400" y="324000"/>
            <a:ext cx="2160587" cy="914400"/>
          </a:xfrm>
          <a:blipFill>
            <a:blip r:embed="rId10"/>
            <a:stretch>
              <a:fillRect/>
            </a:stretch>
          </a:blipFill>
        </p:spPr>
        <p:txBody>
          <a:bodyPr anchor="b" anchorCtr="1"/>
          <a:lstStyle>
            <a:lvl1pPr>
              <a:defRPr sz="100">
                <a:solidFill>
                  <a:schemeClr val="bg1"/>
                </a:solidFill>
              </a:defRPr>
            </a:lvl1pPr>
          </a:lstStyle>
          <a:p>
            <a:r>
              <a:rPr lang="en-US" noProof="1" smtClean="0"/>
              <a:t>Marke</a:t>
            </a:r>
            <a:endParaRPr lang="en-US" noProof="1"/>
          </a:p>
        </p:txBody>
      </p:sp>
    </p:spTree>
    <p:extLst>
      <p:ext uri="{BB962C8B-B14F-4D97-AF65-F5344CB8AC3E}">
        <p14:creationId xmlns:p14="http://schemas.microsoft.com/office/powerpoint/2010/main" val="325472373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Index">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22393659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148"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11" name="Rechteck 10" hidden="1"/>
          <p:cNvSpPr/>
          <p:nvPr userDrawn="1">
            <p:custDataLst>
              <p:tags r:id="rId3"/>
            </p:custDataLst>
          </p:nvPr>
        </p:nvSpPr>
        <p:spPr bwMode="auto">
          <a:xfrm>
            <a:off x="0" y="1414800"/>
            <a:ext cx="121968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Rectangle 2 Id5"/>
          <p:cNvSpPr/>
          <p:nvPr userDrawn="1">
            <p:custDataLst>
              <p:tags r:id="rId4"/>
            </p:custDataLst>
          </p:nvPr>
        </p:nvSpPr>
        <p:spPr bwMode="auto">
          <a:xfrm>
            <a:off x="4658995" y="1412874"/>
            <a:ext cx="7539355" cy="4752000"/>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4" name="cdtText Placeholder 12 Id13"/>
          <p:cNvSpPr>
            <a:spLocks noGrp="1"/>
          </p:cNvSpPr>
          <p:nvPr>
            <p:ph type="body" sz="quarter" idx="14" hasCustomPrompt="1"/>
            <p:custDataLst>
              <p:tags r:id="rId5"/>
            </p:custDataLst>
          </p:nvPr>
        </p:nvSpPr>
        <p:spPr bwMode="auto">
          <a:xfrm>
            <a:off x="4658995" y="1414800"/>
            <a:ext cx="7539354"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hasCustomPrompt="1"/>
          </p:nvPr>
        </p:nvSpPr>
        <p:spPr>
          <a:xfrm>
            <a:off x="0" y="1414800"/>
            <a:ext cx="4514400" cy="4752000"/>
          </a:xfrm>
          <a:solidFill>
            <a:srgbClr val="BECDD7"/>
          </a:solidFill>
        </p:spPr>
        <p:txBody>
          <a:bodyPr tIns="1800000"/>
          <a:lstStyle>
            <a:lvl1pPr algn="ctr">
              <a:defRPr/>
            </a:lvl1pPr>
          </a:lstStyle>
          <a:p>
            <a:r>
              <a:rPr lang="fr-FR" dirty="0" smtClean="0"/>
              <a:t>Insert key </a:t>
            </a:r>
            <a:r>
              <a:rPr lang="fr-FR" dirty="0" err="1" smtClean="0"/>
              <a:t>visual</a:t>
            </a:r>
            <a:endParaRPr lang="fr-FR" dirty="0"/>
          </a:p>
        </p:txBody>
      </p:sp>
      <p:sp>
        <p:nvSpPr>
          <p:cNvPr id="5" name="Datumsplatzhalter 4"/>
          <p:cNvSpPr>
            <a:spLocks noGrp="1"/>
          </p:cNvSpPr>
          <p:nvPr>
            <p:ph type="dt" sz="half" idx="16"/>
          </p:nvPr>
        </p:nvSpPr>
        <p:spPr/>
        <p:txBody>
          <a:bodyPr/>
          <a:lstStyle/>
          <a:p>
            <a:r>
              <a:rPr lang="de-DE" smtClean="0"/>
              <a:t>Date</a:t>
            </a:r>
            <a:endParaRPr lang="de-DE" dirty="0"/>
          </a:p>
        </p:txBody>
      </p:sp>
      <p:sp>
        <p:nvSpPr>
          <p:cNvPr id="6" name="Fußzeilenplatzhalter 5"/>
          <p:cNvSpPr>
            <a:spLocks noGrp="1"/>
          </p:cNvSpPr>
          <p:nvPr>
            <p:ph type="ftr" sz="quarter" idx="17"/>
          </p:nvPr>
        </p:nvSpPr>
        <p:spPr/>
        <p:txBody>
          <a:bodyPr/>
          <a:lstStyle/>
          <a:p>
            <a:pPr algn="r"/>
            <a:endParaRPr lang="de-DE" dirty="0"/>
          </a:p>
        </p:txBody>
      </p:sp>
      <p:sp>
        <p:nvSpPr>
          <p:cNvPr id="7" name="Foliennummernplatzhalter 6"/>
          <p:cNvSpPr>
            <a:spLocks noGrp="1"/>
          </p:cNvSpPr>
          <p:nvPr>
            <p:ph type="sldNum" sz="quarter" idx="18"/>
          </p:nvPr>
        </p:nvSpPr>
        <p:spPr/>
        <p:txBody>
          <a:bodyPr/>
          <a:lstStyle/>
          <a:p>
            <a:r>
              <a:rPr lang="de-DE" smtClean="0"/>
              <a:t>Page </a:t>
            </a:r>
            <a:fld id="{99E26495-FA13-4534-B451-FB78AC0E3177}" type="slidenum">
              <a:rPr lang="de-DE" smtClean="0"/>
              <a:pPr/>
              <a:t>‹Nr.›</a:t>
            </a:fld>
            <a:endParaRPr lang="de-DE" dirty="0"/>
          </a:p>
        </p:txBody>
      </p:sp>
      <p:sp>
        <p:nvSpPr>
          <p:cNvPr id="9" name="Titel 8"/>
          <p:cNvSpPr>
            <a:spLocks noGrp="1"/>
          </p:cNvSpPr>
          <p:nvPr>
            <p:ph type="title"/>
          </p:nvPr>
        </p:nvSpPr>
        <p:spPr/>
        <p:txBody>
          <a:bodyPr/>
          <a:lstStyle/>
          <a:p>
            <a:r>
              <a:rPr lang="de-DE" smtClean="0"/>
              <a:t>Titelmasterformat durch Klicken bearbeiten</a:t>
            </a:r>
            <a:endParaRPr lang="de-DE"/>
          </a:p>
        </p:txBody>
      </p:sp>
      <p:sp>
        <p:nvSpPr>
          <p:cNvPr id="10" name="Rechteck 9" hidden="1"/>
          <p:cNvSpPr/>
          <p:nvPr userDrawn="1">
            <p:custDataLst>
              <p:tags r:id="rId6"/>
            </p:custDataLst>
          </p:nvPr>
        </p:nvSpPr>
        <p:spPr bwMode="auto">
          <a:xfrm>
            <a:off x="8978900" y="-2"/>
            <a:ext cx="3219450" cy="1404000"/>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7090612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3"/>
            </p:custDataLst>
            <p:extLst>
              <p:ext uri="{D42A27DB-BD31-4B8C-83A1-F6EECF244321}">
                <p14:modId xmlns:p14="http://schemas.microsoft.com/office/powerpoint/2010/main" val="42769127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72"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 name="Rechteck 9" hidden="1"/>
          <p:cNvSpPr/>
          <p:nvPr userDrawn="1">
            <p:custDataLst>
              <p:tags r:id="rId4"/>
            </p:custDataLst>
          </p:nvPr>
        </p:nvSpPr>
        <p:spPr bwMode="auto">
          <a:xfrm>
            <a:off x="626400" y="1414800"/>
            <a:ext cx="11569736"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3" name="cdtText Placeholder 12 Id13"/>
          <p:cNvSpPr>
            <a:spLocks noGrp="1"/>
          </p:cNvSpPr>
          <p:nvPr>
            <p:ph type="body" sz="quarter" idx="13"/>
            <p:custDataLst>
              <p:tags r:id="rId5"/>
            </p:custDataLst>
          </p:nvPr>
        </p:nvSpPr>
        <p:spPr>
          <a:xfrm>
            <a:off x="626400" y="1414800"/>
            <a:ext cx="3887914"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2 Id5"/>
          <p:cNvSpPr>
            <a:spLocks noGrp="1"/>
          </p:cNvSpPr>
          <p:nvPr>
            <p:ph type="body" sz="quarter" idx="14" hasCustomPrompt="1"/>
            <p:custDataLst>
              <p:tags r:id="rId6"/>
            </p:custDataLst>
          </p:nvPr>
        </p:nvSpPr>
        <p:spPr bwMode="auto">
          <a:xfrm>
            <a:off x="4658995" y="1414800"/>
            <a:ext cx="7539355"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3" name="Datumsplatzhalter 2"/>
          <p:cNvSpPr>
            <a:spLocks noGrp="1"/>
          </p:cNvSpPr>
          <p:nvPr>
            <p:ph type="dt" sz="half" idx="15"/>
          </p:nvPr>
        </p:nvSpPr>
        <p:spPr/>
        <p:txBody>
          <a:bodyPr/>
          <a:lstStyle/>
          <a:p>
            <a:r>
              <a:rPr lang="de-DE" smtClean="0"/>
              <a:t>Date</a:t>
            </a:r>
            <a:endParaRPr lang="de-DE" dirty="0"/>
          </a:p>
        </p:txBody>
      </p:sp>
      <p:sp>
        <p:nvSpPr>
          <p:cNvPr id="4" name="Fußzeilenplatzhalter 3"/>
          <p:cNvSpPr>
            <a:spLocks noGrp="1"/>
          </p:cNvSpPr>
          <p:nvPr>
            <p:ph type="ftr" sz="quarter" idx="16"/>
          </p:nvPr>
        </p:nvSpPr>
        <p:spPr/>
        <p:txBody>
          <a:bodyPr/>
          <a:lstStyle/>
          <a:p>
            <a:pPr algn="r"/>
            <a:endParaRPr lang="de-DE" dirty="0"/>
          </a:p>
        </p:txBody>
      </p:sp>
      <p:sp>
        <p:nvSpPr>
          <p:cNvPr id="6" name="Foliennummernplatzhalter 5"/>
          <p:cNvSpPr>
            <a:spLocks noGrp="1"/>
          </p:cNvSpPr>
          <p:nvPr>
            <p:ph type="sldNum" sz="quarter" idx="17"/>
          </p:nvPr>
        </p:nvSpPr>
        <p:spPr/>
        <p:txBody>
          <a:bodyPr/>
          <a:lstStyle/>
          <a:p>
            <a:r>
              <a:rPr lang="de-DE" smtClean="0"/>
              <a:t>Page </a:t>
            </a:r>
            <a:fld id="{99E26495-FA13-4534-B451-FB78AC0E3177}" type="slidenum">
              <a:rPr lang="de-DE" smtClean="0"/>
              <a:pPr/>
              <a:t>‹Nr.›</a:t>
            </a:fld>
            <a:endParaRPr lang="de-DE" dirty="0"/>
          </a:p>
        </p:txBody>
      </p:sp>
      <p:sp>
        <p:nvSpPr>
          <p:cNvPr id="7" name="Titel 6"/>
          <p:cNvSpPr>
            <a:spLocks noGrp="1"/>
          </p:cNvSpPr>
          <p:nvPr>
            <p:ph type="title"/>
          </p:nvPr>
        </p:nvSpPr>
        <p:spPr/>
        <p:txBody>
          <a:bodyPr/>
          <a:lstStyle/>
          <a:p>
            <a:r>
              <a:rPr lang="de-DE" dirty="0" smtClean="0"/>
              <a:t>Titelmasterformat durch Klicken bearbeiten</a:t>
            </a:r>
            <a:endParaRPr lang="de-DE" dirty="0"/>
          </a:p>
        </p:txBody>
      </p:sp>
      <p:sp>
        <p:nvSpPr>
          <p:cNvPr id="9" name="Rechteck 8" hidden="1"/>
          <p:cNvSpPr/>
          <p:nvPr userDrawn="1">
            <p:custDataLst>
              <p:tags r:id="rId7"/>
            </p:custDataLst>
          </p:nvPr>
        </p:nvSpPr>
        <p:spPr bwMode="auto">
          <a:xfrm>
            <a:off x="8978900" y="-2"/>
            <a:ext cx="3219450" cy="1404000"/>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custDataLst>
      <p:custData r:id="rId2"/>
    </p:custDataLst>
    <p:extLst>
      <p:ext uri="{BB962C8B-B14F-4D97-AF65-F5344CB8AC3E}">
        <p14:creationId xmlns:p14="http://schemas.microsoft.com/office/powerpoint/2010/main" val="3948783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3"/>
            </p:custDataLst>
            <p:extLst>
              <p:ext uri="{D42A27DB-BD31-4B8C-83A1-F6EECF244321}">
                <p14:modId xmlns:p14="http://schemas.microsoft.com/office/powerpoint/2010/main" val="33303363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196"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8" name="Rechteck 7" hidden="1"/>
          <p:cNvSpPr/>
          <p:nvPr userDrawn="1">
            <p:custDataLst>
              <p:tags r:id="rId4"/>
            </p:custDataLst>
          </p:nvPr>
        </p:nvSpPr>
        <p:spPr bwMode="auto">
          <a:xfrm>
            <a:off x="0" y="1414800"/>
            <a:ext cx="121968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Datumsplatzhalter 2"/>
          <p:cNvSpPr>
            <a:spLocks noGrp="1"/>
          </p:cNvSpPr>
          <p:nvPr>
            <p:ph type="dt" sz="half" idx="10"/>
          </p:nvPr>
        </p:nvSpPr>
        <p:spPr/>
        <p:txBody>
          <a:bodyPr/>
          <a:lstStyle/>
          <a:p>
            <a:r>
              <a:rPr lang="de-DE" smtClean="0"/>
              <a:t>Date</a:t>
            </a:r>
            <a:endParaRPr lang="de-DE" dirty="0"/>
          </a:p>
        </p:txBody>
      </p:sp>
      <p:sp>
        <p:nvSpPr>
          <p:cNvPr id="4" name="Fußzeilenplatzhalter 3"/>
          <p:cNvSpPr>
            <a:spLocks noGrp="1"/>
          </p:cNvSpPr>
          <p:nvPr>
            <p:ph type="ftr" sz="quarter" idx="11"/>
          </p:nvPr>
        </p:nvSpPr>
        <p:spPr/>
        <p:txBody>
          <a:bodyPr/>
          <a:lstStyle/>
          <a:p>
            <a:pPr algn="r"/>
            <a:endParaRPr lang="de-DE" dirty="0"/>
          </a:p>
        </p:txBody>
      </p:sp>
      <p:sp>
        <p:nvSpPr>
          <p:cNvPr id="5" name="Foliennummernplatzhalter 4"/>
          <p:cNvSpPr>
            <a:spLocks noGrp="1"/>
          </p:cNvSpPr>
          <p:nvPr>
            <p:ph type="sldNum" sz="quarter" idx="12"/>
          </p:nvPr>
        </p:nvSpPr>
        <p:spPr/>
        <p:txBody>
          <a:bodyPr/>
          <a:lstStyle/>
          <a:p>
            <a:r>
              <a:rPr lang="de-DE" smtClean="0"/>
              <a:t>Page </a:t>
            </a:r>
            <a:fld id="{99E26495-FA13-4534-B451-FB78AC0E3177}" type="slidenum">
              <a:rPr lang="de-DE" smtClean="0"/>
              <a:pPr/>
              <a:t>‹Nr.›</a:t>
            </a:fld>
            <a:endParaRPr lang="de-DE" dirty="0"/>
          </a:p>
        </p:txBody>
      </p:sp>
      <p:sp>
        <p:nvSpPr>
          <p:cNvPr id="7" name="Rechteck 6" hidden="1"/>
          <p:cNvSpPr/>
          <p:nvPr userDrawn="1">
            <p:custDataLst>
              <p:tags r:id="rId5"/>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27980981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3812539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220"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9" name="Rechteck 8" hidden="1"/>
          <p:cNvSpPr/>
          <p:nvPr userDrawn="1">
            <p:custDataLst>
              <p:tags r:id="rId3"/>
            </p:custDataLst>
          </p:nvPr>
        </p:nvSpPr>
        <p:spPr bwMode="auto">
          <a:xfrm>
            <a:off x="0" y="1414800"/>
            <a:ext cx="121968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0" y="1414800"/>
            <a:ext cx="12196800" cy="4752000"/>
          </a:xfrm>
        </p:spPr>
        <p:txBody>
          <a:bodyPr tIns="1800000"/>
          <a:lstStyle>
            <a:lvl1pPr algn="ctr">
              <a:defRPr/>
            </a:lvl1pPr>
          </a:lstStyle>
          <a:p>
            <a:endParaRPr lang="fr-FR"/>
          </a:p>
        </p:txBody>
      </p:sp>
      <p:sp>
        <p:nvSpPr>
          <p:cNvPr id="3" name="Datumsplatzhalter 2"/>
          <p:cNvSpPr>
            <a:spLocks noGrp="1"/>
          </p:cNvSpPr>
          <p:nvPr>
            <p:ph type="dt" sz="half" idx="11"/>
          </p:nvPr>
        </p:nvSpPr>
        <p:spPr/>
        <p:txBody>
          <a:bodyPr/>
          <a:lstStyle/>
          <a:p>
            <a:r>
              <a:rPr lang="de-DE" smtClean="0"/>
              <a:t>Date</a:t>
            </a:r>
            <a:endParaRPr lang="de-DE" dirty="0"/>
          </a:p>
        </p:txBody>
      </p:sp>
      <p:sp>
        <p:nvSpPr>
          <p:cNvPr id="5" name="Fußzeilenplatzhalter 4"/>
          <p:cNvSpPr>
            <a:spLocks noGrp="1"/>
          </p:cNvSpPr>
          <p:nvPr>
            <p:ph type="ftr" sz="quarter" idx="12"/>
          </p:nvPr>
        </p:nvSpPr>
        <p:spPr/>
        <p:txBody>
          <a:bodyPr/>
          <a:lstStyle/>
          <a:p>
            <a:pPr algn="r"/>
            <a:endParaRPr lang="de-DE" dirty="0"/>
          </a:p>
        </p:txBody>
      </p:sp>
      <p:sp>
        <p:nvSpPr>
          <p:cNvPr id="6" name="Foliennummernplatzhalter 5"/>
          <p:cNvSpPr>
            <a:spLocks noGrp="1"/>
          </p:cNvSpPr>
          <p:nvPr>
            <p:ph type="sldNum" sz="quarter" idx="13"/>
          </p:nvPr>
        </p:nvSpPr>
        <p:spPr/>
        <p:txBody>
          <a:bodyPr/>
          <a:lstStyle/>
          <a:p>
            <a:r>
              <a:rPr lang="de-DE" smtClean="0"/>
              <a:t>Page </a:t>
            </a:r>
            <a:fld id="{99E26495-FA13-4534-B451-FB78AC0E3177}" type="slidenum">
              <a:rPr lang="de-DE" smtClean="0"/>
              <a:pPr/>
              <a:t>‹Nr.›</a:t>
            </a:fld>
            <a:endParaRPr lang="de-DE" dirty="0"/>
          </a:p>
        </p:txBody>
      </p:sp>
      <p:sp>
        <p:nvSpPr>
          <p:cNvPr id="8" name="Rechteck 7" hidden="1"/>
          <p:cNvSpPr/>
          <p:nvPr userDrawn="1">
            <p:custDataLst>
              <p:tags r:id="rId4"/>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0479263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fullscreen (big bar down)" type="title" preserve="1">
  <p:cSld name="Title fullscreen (big bar down)">
    <p:spTree>
      <p:nvGrpSpPr>
        <p:cNvPr id="1" name=""/>
        <p:cNvGrpSpPr/>
        <p:nvPr/>
      </p:nvGrpSpPr>
      <p:grpSpPr>
        <a:xfrm>
          <a:off x="0" y="0"/>
          <a:ext cx="0" cy="0"/>
          <a:chOff x="0" y="0"/>
          <a:chExt cx="0" cy="0"/>
        </a:xfrm>
      </p:grpSpPr>
      <p:sp>
        <p:nvSpPr>
          <p:cNvPr id="16" name="cdtRectangle 15 Id16"/>
          <p:cNvSpPr>
            <a:spLocks noChangeArrowheads="1"/>
          </p:cNvSpPr>
          <p:nvPr userDrawn="1">
            <p:custDataLst>
              <p:tags r:id="rId3"/>
            </p:custDataLst>
          </p:nvPr>
        </p:nvSpPr>
        <p:spPr bwMode="auto">
          <a:xfrm>
            <a:off x="0" y="0"/>
            <a:ext cx="12198350" cy="6858000"/>
          </a:xfrm>
          <a:prstGeom prst="rect">
            <a:avLst/>
          </a:prstGeom>
          <a:solidFill>
            <a:srgbClr val="D7D7CD"/>
          </a:solidFill>
          <a:ln w="9525">
            <a:noFill/>
            <a:miter lim="800000"/>
            <a:headEnd/>
            <a:tailEnd/>
          </a:ln>
          <a:effectLst/>
        </p:spPr>
        <p:txBody>
          <a:bodyPr wrap="none" anchor="ctr">
            <a:noAutofit/>
          </a:bodyPr>
          <a:lstStyle/>
          <a:p>
            <a:endParaRPr lang="de-DE"/>
          </a:p>
        </p:txBody>
      </p:sp>
      <p:sp>
        <p:nvSpPr>
          <p:cNvPr id="3" name="cdtRectangle 2 Id3"/>
          <p:cNvSpPr/>
          <p:nvPr userDrawn="1">
            <p:custDataLst>
              <p:tags r:id="rId4"/>
            </p:custDataLst>
          </p:nvPr>
        </p:nvSpPr>
        <p:spPr bwMode="auto">
          <a:xfrm>
            <a:off x="0" y="0"/>
            <a:ext cx="12198350" cy="68580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b="1" dirty="0" err="1" smtClean="0">
              <a:solidFill>
                <a:schemeClr val="tx1"/>
              </a:solidFill>
            </a:endParaRPr>
          </a:p>
        </p:txBody>
      </p:sp>
      <p:sp>
        <p:nvSpPr>
          <p:cNvPr id="57350" name="cdtRectangle 115 Id57350"/>
          <p:cNvSpPr>
            <a:spLocks noGrp="1" noChangeArrowheads="1"/>
          </p:cNvSpPr>
          <p:nvPr>
            <p:ph type="ctrTitle"/>
            <p:custDataLst>
              <p:tags r:id="rId5"/>
            </p:custDataLst>
          </p:nvPr>
        </p:nvSpPr>
        <p:spPr bwMode="ltGray">
          <a:xfrm>
            <a:off x="338137" y="2420873"/>
            <a:ext cx="11860212" cy="1266246"/>
          </a:xfrm>
          <a:solidFill>
            <a:srgbClr val="233746">
              <a:alpha val="65000"/>
            </a:srgbClr>
          </a:solidFill>
        </p:spPr>
        <p:txBody>
          <a:bodyPr wrap="square" lIns="270000" tIns="536400" rIns="482400" bIns="108000" anchor="t" anchorCtr="0">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11" name="cdtText Box 101 Id11"/>
          <p:cNvSpPr txBox="1">
            <a:spLocks noChangeArrowheads="1"/>
          </p:cNvSpPr>
          <p:nvPr userDrawn="1">
            <p:custDataLst>
              <p:tags r:id="rId6"/>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12" name="cdtPicture 10 Id12" descr="SIE_Logo_Layer_Petrol_RGB_A3_76mm.wmf"/>
          <p:cNvPicPr>
            <a:picLocks noChangeAspect="1"/>
          </p:cNvPicPr>
          <p:nvPr userDrawn="1">
            <p:custDataLst>
              <p:tags r:id="rId7"/>
            </p:custDataLst>
          </p:nvPr>
        </p:nvPicPr>
        <p:blipFill>
          <a:blip r:embed="rId12" cstate="screen">
            <a:extLst>
              <a:ext uri="{28A0092B-C50C-407E-A947-70E740481C1C}">
                <a14:useLocalDpi xmlns:a14="http://schemas.microsoft.com/office/drawing/2010/main"/>
              </a:ext>
            </a:extLst>
          </a:blip>
          <a:stretch>
            <a:fillRect/>
          </a:stretch>
        </p:blipFill>
        <p:spPr>
          <a:xfrm>
            <a:off x="627063" y="0"/>
            <a:ext cx="1728000" cy="967833"/>
          </a:xfrm>
          <a:prstGeom prst="rect">
            <a:avLst/>
          </a:prstGeom>
        </p:spPr>
      </p:pic>
      <p:sp>
        <p:nvSpPr>
          <p:cNvPr id="15" name="cdtText Box 133 Id15"/>
          <p:cNvSpPr txBox="1">
            <a:spLocks noChangeArrowheads="1"/>
          </p:cNvSpPr>
          <p:nvPr userDrawn="1">
            <p:custDataLst>
              <p:tags r:id="rId8"/>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000000"/>
                </a:solidFill>
              </a:rPr>
              <a:t>Unrestricted / © Siemens AG 2015. Alle Rechte vorbehalten.</a:t>
            </a:r>
            <a:endParaRPr lang="de-DE" sz="1000" b="1" dirty="0">
              <a:solidFill>
                <a:srgbClr val="000000"/>
              </a:solidFill>
            </a:endParaRPr>
          </a:p>
        </p:txBody>
      </p:sp>
      <p:sp>
        <p:nvSpPr>
          <p:cNvPr id="57351" name="cdtRectangle 116 Id57351"/>
          <p:cNvSpPr>
            <a:spLocks noGrp="1" noChangeArrowheads="1"/>
          </p:cNvSpPr>
          <p:nvPr>
            <p:ph type="subTitle" idx="1"/>
            <p:custDataLst>
              <p:tags r:id="rId9"/>
            </p:custDataLst>
          </p:nvPr>
        </p:nvSpPr>
        <p:spPr bwMode="ltGray">
          <a:xfrm>
            <a:off x="338138" y="2420874"/>
            <a:ext cx="11860212" cy="393082"/>
          </a:xfrm>
          <a:noFill/>
          <a:extLst>
            <a:ext uri="{909E8E84-426E-40DD-AFC4-6F175D3DCCD1}">
              <a14:hiddenFill xmlns:a14="http://schemas.microsoft.com/office/drawing/2010/main">
                <a:solidFill>
                  <a:srgbClr val="233746">
                    <a:alpha val="65000"/>
                  </a:srgbClr>
                </a:solidFill>
              </a14:hiddenFill>
            </a:ext>
          </a:extLst>
        </p:spPr>
        <p:txBody>
          <a:bodyPr wrap="square" lIns="270000" tIns="18000" rIns="482400" bIns="36000" anchor="b" anchorCtr="0">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13" name="cdtText Box 133 Id13"/>
          <p:cNvSpPr txBox="1">
            <a:spLocks noChangeArrowheads="1"/>
          </p:cNvSpPr>
          <p:nvPr userDrawn="1">
            <p:custDataLst>
              <p:tags r:id="rId10"/>
            </p:custDataLst>
          </p:nvPr>
        </p:nvSpPr>
        <p:spPr bwMode="auto">
          <a:xfrm>
            <a:off x="8836025" y="6165850"/>
            <a:ext cx="3362325" cy="431800"/>
          </a:xfrm>
          <a:prstGeom prst="rect">
            <a:avLst/>
          </a:prstGeom>
          <a:noFill/>
          <a:ln w="9525">
            <a:noFill/>
            <a:miter lim="800000"/>
            <a:headEnd/>
            <a:tailEnd/>
          </a:ln>
          <a:effectLst/>
        </p:spPr>
        <p:txBody>
          <a:bodyPr lIns="0" tIns="144000" rIns="482400" bIns="0" anchor="ctr"/>
          <a:lstStyle/>
          <a:p>
            <a:pPr algn="r"/>
            <a:r>
              <a:rPr lang="de-DE" sz="1000" b="1" dirty="0" smtClean="0">
                <a:solidFill>
                  <a:srgbClr val="000000"/>
                </a:solidFill>
              </a:rPr>
              <a:t>www.siemens.com/s7-1200</a:t>
            </a:r>
            <a:endParaRPr lang="de-DE" sz="1000" b="1" dirty="0">
              <a:solidFill>
                <a:srgbClr val="000000"/>
              </a:solidFill>
            </a:endParaRPr>
          </a:p>
        </p:txBody>
      </p:sp>
    </p:spTree>
    <p:custDataLst>
      <p:custData r:id="rId2"/>
    </p:custData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large image without footer">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userDrawn="1">
            <p:custDataLst>
              <p:tags r:id="rId2"/>
            </p:custDataLst>
            <p:extLst>
              <p:ext uri="{D42A27DB-BD31-4B8C-83A1-F6EECF244321}">
                <p14:modId xmlns:p14="http://schemas.microsoft.com/office/powerpoint/2010/main" val="33547679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5244"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9" name="Rechteck 8" hidden="1"/>
          <p:cNvSpPr/>
          <p:nvPr userDrawn="1">
            <p:custDataLst>
              <p:tags r:id="rId3"/>
            </p:custDataLst>
          </p:nvPr>
        </p:nvSpPr>
        <p:spPr bwMode="auto">
          <a:xfrm>
            <a:off x="0" y="1414800"/>
            <a:ext cx="12196800" cy="54504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4" name="Bildplatzhalter 3"/>
          <p:cNvSpPr>
            <a:spLocks noGrp="1"/>
          </p:cNvSpPr>
          <p:nvPr>
            <p:ph type="pic" sz="quarter" idx="10"/>
          </p:nvPr>
        </p:nvSpPr>
        <p:spPr>
          <a:xfrm>
            <a:off x="0" y="1414800"/>
            <a:ext cx="12196800" cy="5450400"/>
          </a:xfrm>
        </p:spPr>
        <p:txBody>
          <a:bodyPr tIns="1800000"/>
          <a:lstStyle>
            <a:lvl1pPr algn="ctr">
              <a:defRPr/>
            </a:lvl1pPr>
          </a:lstStyle>
          <a:p>
            <a:endParaRPr lang="fr-FR"/>
          </a:p>
        </p:txBody>
      </p:sp>
      <p:sp>
        <p:nvSpPr>
          <p:cNvPr id="8" name="Rechteck 7" hidden="1"/>
          <p:cNvSpPr/>
          <p:nvPr userDrawn="1">
            <p:custDataLst>
              <p:tags r:id="rId4"/>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6288480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object (large)" preserve="1" userDrawn="1">
  <p:cSld name="One object (large)">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userDrawn="1">
            <p:custDataLst>
              <p:tags r:id="rId3"/>
            </p:custDataLst>
            <p:extLst>
              <p:ext uri="{D42A27DB-BD31-4B8C-83A1-F6EECF244321}">
                <p14:modId xmlns:p14="http://schemas.microsoft.com/office/powerpoint/2010/main" val="57507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6268"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9" name="Rechteck 8" hidden="1"/>
          <p:cNvSpPr/>
          <p:nvPr userDrawn="1">
            <p:custDataLst>
              <p:tags r:id="rId4"/>
            </p:custDataLst>
          </p:nvPr>
        </p:nvSpPr>
        <p:spPr bwMode="auto">
          <a:xfrm>
            <a:off x="626399"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8208000" cy="4752000"/>
          </a:xfrm>
        </p:spPr>
        <p:txBody>
          <a:bodyPr/>
          <a:lstStyle>
            <a:lvl1pPr>
              <a:buFont typeface="Arial" pitchFamily="34" charset="0"/>
              <a:buNone/>
              <a:defRPr/>
            </a:lvl1p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Rechteck 7" hidden="1"/>
          <p:cNvSpPr/>
          <p:nvPr userDrawn="1">
            <p:custDataLst>
              <p:tags r:id="rId6"/>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itel 10"/>
          <p:cNvSpPr>
            <a:spLocks noGrp="1"/>
          </p:cNvSpPr>
          <p:nvPr>
            <p:ph type="title"/>
          </p:nvPr>
        </p:nvSpPr>
        <p:spPr/>
        <p:txBody>
          <a:bodyPr/>
          <a:lstStyle/>
          <a:p>
            <a:r>
              <a:rPr lang="de-DE" smtClean="0"/>
              <a:t>Titelmasterformat durch Klicken bearbeiten</a:t>
            </a:r>
            <a:endParaRPr lang="de-DE"/>
          </a:p>
        </p:txBody>
      </p:sp>
      <p:sp>
        <p:nvSpPr>
          <p:cNvPr id="12" name="Datumsplatzhalter 11"/>
          <p:cNvSpPr>
            <a:spLocks noGrp="1"/>
          </p:cNvSpPr>
          <p:nvPr>
            <p:ph type="dt" sz="half" idx="10"/>
          </p:nvPr>
        </p:nvSpPr>
        <p:spPr/>
        <p:txBody>
          <a:bodyPr/>
          <a:lstStyle/>
          <a:p>
            <a:r>
              <a:rPr lang="de-DE" smtClean="0"/>
              <a:t>Date</a:t>
            </a:r>
            <a:endParaRPr lang="en-US" dirty="0"/>
          </a:p>
        </p:txBody>
      </p:sp>
      <p:sp>
        <p:nvSpPr>
          <p:cNvPr id="13" name="Fußzeilenplatzhalter 12"/>
          <p:cNvSpPr>
            <a:spLocks noGrp="1"/>
          </p:cNvSpPr>
          <p:nvPr>
            <p:ph type="ftr" sz="quarter" idx="11"/>
          </p:nvPr>
        </p:nvSpPr>
        <p:spPr/>
        <p:txBody>
          <a:bodyPr/>
          <a:lstStyle/>
          <a:p>
            <a:pPr algn="r"/>
            <a:endParaRPr lang="en-US" dirty="0"/>
          </a:p>
        </p:txBody>
      </p:sp>
      <p:sp>
        <p:nvSpPr>
          <p:cNvPr id="14" name="Foliennummernplatzhalter 13"/>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Tree>
    <p:custDataLst>
      <p:custData r:id="rId2"/>
    </p:custDataLst>
    <p:extLst>
      <p:ext uri="{BB962C8B-B14F-4D97-AF65-F5344CB8AC3E}">
        <p14:creationId xmlns:p14="http://schemas.microsoft.com/office/powerpoint/2010/main" val="428849846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object (small)" preserve="1" userDrawn="1">
  <p:cSld name="One object (small)">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userDrawn="1">
            <p:custDataLst>
              <p:tags r:id="rId3"/>
            </p:custDataLst>
            <p:extLst>
              <p:ext uri="{D42A27DB-BD31-4B8C-83A1-F6EECF244321}">
                <p14:modId xmlns:p14="http://schemas.microsoft.com/office/powerpoint/2010/main" val="12152612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7292"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9" name="Rechteck 8" hidden="1"/>
          <p:cNvSpPr/>
          <p:nvPr userDrawn="1">
            <p:custDataLst>
              <p:tags r:id="rId4"/>
            </p:custDataLst>
          </p:nvPr>
        </p:nvSpPr>
        <p:spPr bwMode="auto">
          <a:xfrm>
            <a:off x="626400"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6768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umsplatzhalter 3"/>
          <p:cNvSpPr>
            <a:spLocks noGrp="1"/>
          </p:cNvSpPr>
          <p:nvPr>
            <p:ph type="dt" sz="half" idx="10"/>
          </p:nvPr>
        </p:nvSpPr>
        <p:spPr/>
        <p:txBody>
          <a:bodyPr/>
          <a:lstStyle/>
          <a:p>
            <a:r>
              <a:rPr lang="de-DE" smtClean="0"/>
              <a:t>Date</a:t>
            </a:r>
            <a:endParaRPr lang="de-DE" dirty="0"/>
          </a:p>
        </p:txBody>
      </p:sp>
      <p:sp>
        <p:nvSpPr>
          <p:cNvPr id="5" name="Fußzeilenplatzhalter 4"/>
          <p:cNvSpPr>
            <a:spLocks noGrp="1"/>
          </p:cNvSpPr>
          <p:nvPr>
            <p:ph type="ftr" sz="quarter" idx="11"/>
          </p:nvPr>
        </p:nvSpPr>
        <p:spPr/>
        <p:txBody>
          <a:bodyPr/>
          <a:lstStyle/>
          <a:p>
            <a:pPr algn="r"/>
            <a:endParaRPr lang="de-DE" dirty="0"/>
          </a:p>
        </p:txBody>
      </p:sp>
      <p:sp>
        <p:nvSpPr>
          <p:cNvPr id="6" name="Foliennummernplatzhalter 5"/>
          <p:cNvSpPr>
            <a:spLocks noGrp="1"/>
          </p:cNvSpPr>
          <p:nvPr>
            <p:ph type="sldNum" sz="quarter" idx="12"/>
          </p:nvPr>
        </p:nvSpPr>
        <p:spPr/>
        <p:txBody>
          <a:bodyPr/>
          <a:lstStyle/>
          <a:p>
            <a:r>
              <a:rPr lang="de-DE" dirty="0" smtClean="0"/>
              <a:t>Page </a:t>
            </a:r>
            <a:fld id="{99E26495-FA13-4534-B451-FB78AC0E3177}" type="slidenum">
              <a:rPr lang="de-DE" smtClean="0"/>
              <a:pPr/>
              <a:t>‹Nr.›</a:t>
            </a:fld>
            <a:endParaRPr lang="de-DE" dirty="0"/>
          </a:p>
        </p:txBody>
      </p:sp>
      <p:sp>
        <p:nvSpPr>
          <p:cNvPr id="8" name="Rechteck 7" hidden="1"/>
          <p:cNvSpPr/>
          <p:nvPr userDrawn="1">
            <p:custDataLst>
              <p:tags r:id="rId6"/>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314694788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userDrawn="1">
            <p:custDataLst>
              <p:tags r:id="rId3"/>
            </p:custDataLst>
            <p:extLst>
              <p:ext uri="{D42A27DB-BD31-4B8C-83A1-F6EECF244321}">
                <p14:modId xmlns:p14="http://schemas.microsoft.com/office/powerpoint/2010/main" val="29528903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8316"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 name="Rechteck 9" hidden="1"/>
          <p:cNvSpPr/>
          <p:nvPr userDrawn="1">
            <p:custDataLst>
              <p:tags r:id="rId4"/>
            </p:custDataLst>
          </p:nvPr>
        </p:nvSpPr>
        <p:spPr bwMode="auto">
          <a:xfrm>
            <a:off x="626400"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sz="half" idx="1"/>
            <p:custDataLst>
              <p:tags r:id="rId5"/>
            </p:custDataLst>
          </p:nvPr>
        </p:nvSpPr>
        <p:spPr>
          <a:xfrm>
            <a:off x="626400" y="1414800"/>
            <a:ext cx="5472000"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half" idx="2"/>
            <p:custDataLst>
              <p:tags r:id="rId6"/>
            </p:custDataLst>
          </p:nvPr>
        </p:nvSpPr>
        <p:spPr>
          <a:xfrm>
            <a:off x="6242400" y="1414800"/>
            <a:ext cx="5472000"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umsplatzhalter 4"/>
          <p:cNvSpPr>
            <a:spLocks noGrp="1"/>
          </p:cNvSpPr>
          <p:nvPr>
            <p:ph type="dt" sz="half" idx="10"/>
          </p:nvPr>
        </p:nvSpPr>
        <p:spPr/>
        <p:txBody>
          <a:bodyPr/>
          <a:lstStyle/>
          <a:p>
            <a:r>
              <a:rPr lang="de-DE" smtClean="0"/>
              <a:t>Date</a:t>
            </a:r>
            <a:endParaRPr lang="de-DE" dirty="0"/>
          </a:p>
        </p:txBody>
      </p:sp>
      <p:sp>
        <p:nvSpPr>
          <p:cNvPr id="6" name="Fußzeilenplatzhalter 5"/>
          <p:cNvSpPr>
            <a:spLocks noGrp="1"/>
          </p:cNvSpPr>
          <p:nvPr>
            <p:ph type="ftr" sz="quarter" idx="11"/>
          </p:nvPr>
        </p:nvSpPr>
        <p:spPr/>
        <p:txBody>
          <a:bodyPr/>
          <a:lstStyle/>
          <a:p>
            <a:pPr algn="r"/>
            <a:endParaRPr lang="de-DE" dirty="0"/>
          </a:p>
        </p:txBody>
      </p:sp>
      <p:sp>
        <p:nvSpPr>
          <p:cNvPr id="7" name="Foliennummernplatzhalter 6"/>
          <p:cNvSpPr>
            <a:spLocks noGrp="1"/>
          </p:cNvSpPr>
          <p:nvPr>
            <p:ph type="sldNum" sz="quarter" idx="12"/>
          </p:nvPr>
        </p:nvSpPr>
        <p:spPr/>
        <p:txBody>
          <a:bodyPr/>
          <a:lstStyle/>
          <a:p>
            <a:r>
              <a:rPr lang="de-DE" smtClean="0"/>
              <a:t>Page </a:t>
            </a:r>
            <a:fld id="{99E26495-FA13-4534-B451-FB78AC0E3177}" type="slidenum">
              <a:rPr lang="de-DE" smtClean="0"/>
              <a:pPr/>
              <a:t>‹Nr.›</a:t>
            </a:fld>
            <a:endParaRPr lang="de-DE" dirty="0"/>
          </a:p>
        </p:txBody>
      </p:sp>
      <p:sp>
        <p:nvSpPr>
          <p:cNvPr id="9" name="Rechteck 8" hidden="1"/>
          <p:cNvSpPr/>
          <p:nvPr userDrawn="1">
            <p:custDataLst>
              <p:tags r:id="rId7"/>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itel 1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108295760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graphicFrame>
        <p:nvGraphicFramePr>
          <p:cNvPr id="12" name="Objekt 11" hidden="1"/>
          <p:cNvGraphicFramePr>
            <a:graphicFrameLocks noChangeAspect="1"/>
          </p:cNvGraphicFramePr>
          <p:nvPr userDrawn="1">
            <p:custDataLst>
              <p:tags r:id="rId2"/>
            </p:custDataLst>
            <p:extLst>
              <p:ext uri="{D42A27DB-BD31-4B8C-83A1-F6EECF244321}">
                <p14:modId xmlns:p14="http://schemas.microsoft.com/office/powerpoint/2010/main" val="33489961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9340" name="think-cell Folie" r:id="rId7" imgW="270" imgH="270" progId="TCLayout.ActiveDocument.1">
                  <p:embed/>
                </p:oleObj>
              </mc:Choice>
              <mc:Fallback>
                <p:oleObj name="think-cell Folie" r:id="rId7" imgW="270" imgH="270" progId="TCLayout.ActiveDocument.1">
                  <p:embed/>
                  <p:pic>
                    <p:nvPicPr>
                      <p:cNvPr id="0" name=""/>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11" name="Rechteck 10" hidden="1"/>
          <p:cNvSpPr/>
          <p:nvPr userDrawn="1">
            <p:custDataLst>
              <p:tags r:id="rId3"/>
            </p:custDataLst>
          </p:nvPr>
        </p:nvSpPr>
        <p:spPr bwMode="auto">
          <a:xfrm>
            <a:off x="626400"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sz="half" idx="1"/>
            <p:custDataLst>
              <p:tags r:id="rId4"/>
            </p:custDataLst>
          </p:nvPr>
        </p:nvSpPr>
        <p:spPr>
          <a:xfrm>
            <a:off x="626400" y="1414800"/>
            <a:ext cx="5472000" cy="4752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Bildplatzhalter 4"/>
          <p:cNvSpPr>
            <a:spLocks noGrp="1"/>
          </p:cNvSpPr>
          <p:nvPr>
            <p:ph type="pic" sz="quarter" idx="10"/>
          </p:nvPr>
        </p:nvSpPr>
        <p:spPr>
          <a:xfrm>
            <a:off x="6242400" y="1414800"/>
            <a:ext cx="5472000" cy="2304000"/>
          </a:xfrm>
        </p:spPr>
        <p:txBody>
          <a:bodyPr tIns="648000"/>
          <a:lstStyle>
            <a:lvl1pPr algn="ctr">
              <a:defRPr/>
            </a:lvl1pPr>
          </a:lstStyle>
          <a:p>
            <a:endParaRPr lang="fr-FR"/>
          </a:p>
        </p:txBody>
      </p:sp>
      <p:sp>
        <p:nvSpPr>
          <p:cNvPr id="6" name="Bildplatzhalter 4"/>
          <p:cNvSpPr>
            <a:spLocks noGrp="1"/>
          </p:cNvSpPr>
          <p:nvPr>
            <p:ph type="pic" sz="quarter" idx="11"/>
          </p:nvPr>
        </p:nvSpPr>
        <p:spPr>
          <a:xfrm>
            <a:off x="6242400" y="3859200"/>
            <a:ext cx="5472000" cy="2304000"/>
          </a:xfrm>
        </p:spPr>
        <p:txBody>
          <a:bodyPr tIns="648000"/>
          <a:lstStyle>
            <a:lvl1pPr algn="ctr">
              <a:defRPr/>
            </a:lvl1pPr>
          </a:lstStyle>
          <a:p>
            <a:endParaRPr lang="fr-FR" dirty="0"/>
          </a:p>
        </p:txBody>
      </p:sp>
      <p:sp>
        <p:nvSpPr>
          <p:cNvPr id="4" name="Datumsplatzhalter 3"/>
          <p:cNvSpPr>
            <a:spLocks noGrp="1"/>
          </p:cNvSpPr>
          <p:nvPr>
            <p:ph type="dt" sz="half" idx="12"/>
          </p:nvPr>
        </p:nvSpPr>
        <p:spPr/>
        <p:txBody>
          <a:bodyPr/>
          <a:lstStyle/>
          <a:p>
            <a:r>
              <a:rPr lang="de-DE" smtClean="0"/>
              <a:t>Date</a:t>
            </a:r>
            <a:endParaRPr lang="de-DE" dirty="0"/>
          </a:p>
        </p:txBody>
      </p:sp>
      <p:sp>
        <p:nvSpPr>
          <p:cNvPr id="7" name="Fußzeilenplatzhalter 6"/>
          <p:cNvSpPr>
            <a:spLocks noGrp="1"/>
          </p:cNvSpPr>
          <p:nvPr>
            <p:ph type="ftr" sz="quarter" idx="13"/>
          </p:nvPr>
        </p:nvSpPr>
        <p:spPr/>
        <p:txBody>
          <a:bodyPr/>
          <a:lstStyle/>
          <a:p>
            <a:pPr algn="r"/>
            <a:endParaRPr lang="de-DE" dirty="0"/>
          </a:p>
        </p:txBody>
      </p:sp>
      <p:sp>
        <p:nvSpPr>
          <p:cNvPr id="8" name="Foliennummernplatzhalter 7"/>
          <p:cNvSpPr>
            <a:spLocks noGrp="1"/>
          </p:cNvSpPr>
          <p:nvPr>
            <p:ph type="sldNum" sz="quarter" idx="14"/>
          </p:nvPr>
        </p:nvSpPr>
        <p:spPr/>
        <p:txBody>
          <a:bodyPr/>
          <a:lstStyle/>
          <a:p>
            <a:r>
              <a:rPr lang="de-DE" smtClean="0"/>
              <a:t>Page </a:t>
            </a:r>
            <a:fld id="{99E26495-FA13-4534-B451-FB78AC0E3177}" type="slidenum">
              <a:rPr lang="de-DE" smtClean="0"/>
              <a:pPr/>
              <a:t>‹Nr.›</a:t>
            </a:fld>
            <a:endParaRPr lang="de-DE" dirty="0"/>
          </a:p>
        </p:txBody>
      </p:sp>
      <p:sp>
        <p:nvSpPr>
          <p:cNvPr id="10" name="Rechteck 9" hidden="1"/>
          <p:cNvSpPr/>
          <p:nvPr userDrawn="1">
            <p:custDataLst>
              <p:tags r:id="rId5"/>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itel 13"/>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260113561"/>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3"/>
            </p:custDataLst>
            <p:extLst>
              <p:ext uri="{D42A27DB-BD31-4B8C-83A1-F6EECF244321}">
                <p14:modId xmlns:p14="http://schemas.microsoft.com/office/powerpoint/2010/main" val="191060858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0364"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 name="Rechteck 9" hidden="1"/>
          <p:cNvSpPr/>
          <p:nvPr userDrawn="1">
            <p:custDataLst>
              <p:tags r:id="rId4"/>
            </p:custDataLst>
          </p:nvPr>
        </p:nvSpPr>
        <p:spPr bwMode="auto">
          <a:xfrm>
            <a:off x="626400"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8208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6"/>
            </p:custDataLst>
          </p:nvPr>
        </p:nvSpPr>
        <p:spPr>
          <a:xfrm>
            <a:off x="626400" y="3859200"/>
            <a:ext cx="8208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umsplatzhalter 3"/>
          <p:cNvSpPr>
            <a:spLocks noGrp="1"/>
          </p:cNvSpPr>
          <p:nvPr>
            <p:ph type="dt" sz="half" idx="14"/>
          </p:nvPr>
        </p:nvSpPr>
        <p:spPr/>
        <p:txBody>
          <a:bodyPr/>
          <a:lstStyle/>
          <a:p>
            <a:r>
              <a:rPr lang="de-DE" smtClean="0"/>
              <a:t>Date</a:t>
            </a:r>
            <a:endParaRPr lang="de-DE" dirty="0"/>
          </a:p>
        </p:txBody>
      </p:sp>
      <p:sp>
        <p:nvSpPr>
          <p:cNvPr id="5" name="Fußzeilenplatzhalter 4"/>
          <p:cNvSpPr>
            <a:spLocks noGrp="1"/>
          </p:cNvSpPr>
          <p:nvPr>
            <p:ph type="ftr" sz="quarter" idx="15"/>
          </p:nvPr>
        </p:nvSpPr>
        <p:spPr/>
        <p:txBody>
          <a:bodyPr/>
          <a:lstStyle/>
          <a:p>
            <a:pPr algn="r"/>
            <a:endParaRPr lang="de-DE" dirty="0"/>
          </a:p>
        </p:txBody>
      </p:sp>
      <p:sp>
        <p:nvSpPr>
          <p:cNvPr id="6" name="Foliennummernplatzhalter 5"/>
          <p:cNvSpPr>
            <a:spLocks noGrp="1"/>
          </p:cNvSpPr>
          <p:nvPr>
            <p:ph type="sldNum" sz="quarter" idx="16"/>
          </p:nvPr>
        </p:nvSpPr>
        <p:spPr/>
        <p:txBody>
          <a:bodyPr/>
          <a:lstStyle/>
          <a:p>
            <a:r>
              <a:rPr lang="de-DE" smtClean="0"/>
              <a:t>Page </a:t>
            </a:r>
            <a:fld id="{99E26495-FA13-4534-B451-FB78AC0E3177}" type="slidenum">
              <a:rPr lang="de-DE" smtClean="0"/>
              <a:pPr/>
              <a:t>‹Nr.›</a:t>
            </a:fld>
            <a:endParaRPr lang="de-DE" dirty="0"/>
          </a:p>
        </p:txBody>
      </p:sp>
      <p:sp>
        <p:nvSpPr>
          <p:cNvPr id="9" name="Rechteck 8" hidden="1"/>
          <p:cNvSpPr/>
          <p:nvPr userDrawn="1">
            <p:custDataLst>
              <p:tags r:id="rId7"/>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1" name="Titel 10"/>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241440268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3"/>
            </p:custDataLst>
            <p:extLst>
              <p:ext uri="{D42A27DB-BD31-4B8C-83A1-F6EECF244321}">
                <p14:modId xmlns:p14="http://schemas.microsoft.com/office/powerpoint/2010/main" val="23053068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1388" name="think-cell Folie" r:id="rId10" imgW="270" imgH="270" progId="TCLayout.ActiveDocument.1">
                  <p:embed/>
                </p:oleObj>
              </mc:Choice>
              <mc:Fallback>
                <p:oleObj name="think-cell Foli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11" name="Rechteck 10" hidden="1"/>
          <p:cNvSpPr/>
          <p:nvPr userDrawn="1">
            <p:custDataLst>
              <p:tags r:id="rId4"/>
            </p:custDataLst>
          </p:nvPr>
        </p:nvSpPr>
        <p:spPr bwMode="auto">
          <a:xfrm>
            <a:off x="626400" y="1414800"/>
            <a:ext cx="11088000" cy="4788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3600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6"/>
            </p:custDataLst>
          </p:nvPr>
        </p:nvSpPr>
        <p:spPr>
          <a:xfrm>
            <a:off x="4370400" y="1414800"/>
            <a:ext cx="3600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7"/>
            </p:custDataLst>
          </p:nvPr>
        </p:nvSpPr>
        <p:spPr>
          <a:xfrm>
            <a:off x="8114400" y="1414800"/>
            <a:ext cx="3600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umsplatzhalter 3"/>
          <p:cNvSpPr>
            <a:spLocks noGrp="1"/>
          </p:cNvSpPr>
          <p:nvPr>
            <p:ph type="dt" sz="half" idx="15"/>
          </p:nvPr>
        </p:nvSpPr>
        <p:spPr/>
        <p:txBody>
          <a:bodyPr/>
          <a:lstStyle/>
          <a:p>
            <a:r>
              <a:rPr lang="de-DE" smtClean="0"/>
              <a:t>Date</a:t>
            </a:r>
            <a:endParaRPr lang="de-DE" dirty="0"/>
          </a:p>
        </p:txBody>
      </p:sp>
      <p:sp>
        <p:nvSpPr>
          <p:cNvPr id="5" name="Fußzeilenplatzhalter 4"/>
          <p:cNvSpPr>
            <a:spLocks noGrp="1"/>
          </p:cNvSpPr>
          <p:nvPr>
            <p:ph type="ftr" sz="quarter" idx="16"/>
          </p:nvPr>
        </p:nvSpPr>
        <p:spPr/>
        <p:txBody>
          <a:bodyPr/>
          <a:lstStyle/>
          <a:p>
            <a:pPr algn="r"/>
            <a:endParaRPr lang="de-DE" dirty="0"/>
          </a:p>
        </p:txBody>
      </p:sp>
      <p:sp>
        <p:nvSpPr>
          <p:cNvPr id="6" name="Foliennummernplatzhalter 5"/>
          <p:cNvSpPr>
            <a:spLocks noGrp="1"/>
          </p:cNvSpPr>
          <p:nvPr>
            <p:ph type="sldNum" sz="quarter" idx="17"/>
          </p:nvPr>
        </p:nvSpPr>
        <p:spPr/>
        <p:txBody>
          <a:bodyPr/>
          <a:lstStyle/>
          <a:p>
            <a:r>
              <a:rPr lang="de-DE" smtClean="0"/>
              <a:t>Page </a:t>
            </a:r>
            <a:fld id="{99E26495-FA13-4534-B451-FB78AC0E3177}" type="slidenum">
              <a:rPr lang="de-DE" smtClean="0"/>
              <a:pPr/>
              <a:t>‹Nr.›</a:t>
            </a:fld>
            <a:endParaRPr lang="de-DE" dirty="0"/>
          </a:p>
        </p:txBody>
      </p:sp>
      <p:sp>
        <p:nvSpPr>
          <p:cNvPr id="10" name="Rechteck 9" hidden="1"/>
          <p:cNvSpPr/>
          <p:nvPr userDrawn="1">
            <p:custDataLst>
              <p:tags r:id="rId8"/>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4" name="Titel 13"/>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19736616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33077514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12" name="think-cell Folie" r:id="rId11" imgW="270" imgH="270" progId="TCLayout.ActiveDocument.1">
                  <p:embed/>
                </p:oleObj>
              </mc:Choice>
              <mc:Fallback>
                <p:oleObj name="think-cell Foli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2" name="Rechteck 11" hidden="1"/>
          <p:cNvSpPr/>
          <p:nvPr userDrawn="1">
            <p:custDataLst>
              <p:tags r:id="rId4"/>
            </p:custDataLst>
          </p:nvPr>
        </p:nvSpPr>
        <p:spPr bwMode="auto">
          <a:xfrm>
            <a:off x="626400" y="1414800"/>
            <a:ext cx="1108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sz="quarter" idx="1"/>
            <p:custDataLst>
              <p:tags r:id="rId5"/>
            </p:custDataLst>
          </p:nvPr>
        </p:nvSpPr>
        <p:spPr>
          <a:xfrm>
            <a:off x="626400" y="1414800"/>
            <a:ext cx="5472000"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dtContent Placeholder 3 Id4"/>
          <p:cNvSpPr>
            <a:spLocks noGrp="1"/>
          </p:cNvSpPr>
          <p:nvPr>
            <p:ph sz="quarter" idx="2"/>
            <p:custDataLst>
              <p:tags r:id="rId6"/>
            </p:custDataLst>
          </p:nvPr>
        </p:nvSpPr>
        <p:spPr>
          <a:xfrm>
            <a:off x="6242400" y="1414800"/>
            <a:ext cx="5472000"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Content Placeholder 4 Id5"/>
          <p:cNvSpPr>
            <a:spLocks noGrp="1"/>
          </p:cNvSpPr>
          <p:nvPr>
            <p:ph sz="quarter" idx="3"/>
            <p:custDataLst>
              <p:tags r:id="rId7"/>
            </p:custDataLst>
          </p:nvPr>
        </p:nvSpPr>
        <p:spPr>
          <a:xfrm>
            <a:off x="626400" y="3859200"/>
            <a:ext cx="5472000"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Content Placeholder 5 Id6"/>
          <p:cNvSpPr>
            <a:spLocks noGrp="1"/>
          </p:cNvSpPr>
          <p:nvPr>
            <p:ph sz="quarter" idx="4"/>
            <p:custDataLst>
              <p:tags r:id="rId8"/>
            </p:custDataLst>
          </p:nvPr>
        </p:nvSpPr>
        <p:spPr>
          <a:xfrm>
            <a:off x="6242400" y="3859200"/>
            <a:ext cx="5472000" cy="2304000"/>
          </a:xfr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388"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2pPr>
            <a:lvl3pPr marL="358775"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3pPr>
            <a:lvl4pPr marL="538163" marR="0" indent="-177800" algn="l" defTabSz="914400" rtl="0" eaLnBrk="1" fontAlgn="base" latinLnBrk="0" hangingPunct="1">
              <a:lnSpc>
                <a:spcPct val="110000"/>
              </a:lnSpc>
              <a:spcBef>
                <a:spcPct val="0"/>
              </a:spcBef>
              <a:spcAft>
                <a:spcPct val="0"/>
              </a:spcAft>
              <a:buClr>
                <a:srgbClr val="879BAA"/>
              </a:buClr>
              <a:buSzTx/>
              <a:buFontTx/>
              <a:buChar char="•"/>
              <a:tabLst/>
              <a:defRPr lang="de-DE" smtClean="0"/>
            </a:lvl4pPr>
            <a:lvl5pPr marL="717550" marR="0" indent="-177800" algn="l" defTabSz="914400" rtl="0" eaLnBrk="1" fontAlgn="base" latinLnBrk="0" hangingPunct="1">
              <a:lnSpc>
                <a:spcPct val="110000"/>
              </a:lnSpc>
              <a:spcBef>
                <a:spcPct val="0"/>
              </a:spcBef>
              <a:spcAft>
                <a:spcPct val="0"/>
              </a:spcAft>
              <a:buClr>
                <a:srgbClr val="879BAA"/>
              </a:buClr>
              <a:buSzTx/>
              <a:buFontTx/>
              <a:buChar char="•"/>
              <a:tabLst/>
              <a:defRPr lang="de-DE"/>
            </a:lvl5pPr>
          </a:lstStyle>
          <a:p>
            <a:pPr marL="0" marR="0" lvl="0" indent="0" algn="l" defTabSz="914400" rtl="0" eaLnBrk="1" fontAlgn="base" latinLnBrk="0" hangingPunct="1">
              <a:lnSpc>
                <a:spcPct val="110000"/>
              </a:lnSpc>
              <a:spcBef>
                <a:spcPct val="0"/>
              </a:spcBef>
              <a:spcAft>
                <a:spcPct val="0"/>
              </a:spcAft>
              <a:buClr>
                <a:srgbClr val="879BAA"/>
              </a:buClr>
              <a:buSzTx/>
              <a:buFont typeface="Arial" pitchFamily="34" charset="0"/>
              <a:buNone/>
              <a:tabLst/>
              <a:defRPr/>
            </a:pP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Textmasterformat</a:t>
            </a:r>
            <a:r>
              <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rPr>
              <a:t> </a:t>
            </a:r>
            <a:r>
              <a:rPr kumimoji="0" lang="en-US" sz="1800" b="0" i="0" u="none" strike="noStrike" kern="0" cap="none" spc="0" normalizeH="0" baseline="0" noProof="0" dirty="0" err="1" smtClean="0">
                <a:ln>
                  <a:noFill/>
                </a:ln>
                <a:solidFill>
                  <a:srgbClr val="000000"/>
                </a:solidFill>
                <a:effectLst/>
                <a:uLnTx/>
                <a:uFillTx/>
                <a:latin typeface="Arial" pitchFamily="34" charset="0"/>
                <a:ea typeface="+mn-ea"/>
                <a:cs typeface="Arial" pitchFamily="34" charset="0"/>
              </a:rPr>
              <a:t>bearbeiten</a:t>
            </a:r>
            <a:endParaRPr kumimoji="0" lang="en-US" sz="1800" b="0" i="0" u="none" strike="noStrike" kern="0" cap="none" spc="0" normalizeH="0" baseline="0" noProof="0" dirty="0" smtClean="0">
              <a:ln>
                <a:noFill/>
              </a:ln>
              <a:solidFill>
                <a:srgbClr val="000000"/>
              </a:solidFill>
              <a:effectLst/>
              <a:uLnTx/>
              <a:uFillTx/>
              <a:latin typeface="Arial" pitchFamily="34" charset="0"/>
              <a:ea typeface="+mn-ea"/>
              <a:cs typeface="Arial" pitchFamily="34" charset="0"/>
            </a:endParaRP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Datumsplatzhalter 6"/>
          <p:cNvSpPr>
            <a:spLocks noGrp="1"/>
          </p:cNvSpPr>
          <p:nvPr>
            <p:ph type="dt" sz="half" idx="10"/>
          </p:nvPr>
        </p:nvSpPr>
        <p:spPr/>
        <p:txBody>
          <a:bodyPr/>
          <a:lstStyle/>
          <a:p>
            <a:r>
              <a:rPr lang="de-DE" smtClean="0"/>
              <a:t>Date</a:t>
            </a:r>
            <a:endParaRPr lang="de-DE" dirty="0"/>
          </a:p>
        </p:txBody>
      </p:sp>
      <p:sp>
        <p:nvSpPr>
          <p:cNvPr id="8" name="Fußzeilenplatzhalter 7"/>
          <p:cNvSpPr>
            <a:spLocks noGrp="1"/>
          </p:cNvSpPr>
          <p:nvPr>
            <p:ph type="ftr" sz="quarter" idx="11"/>
          </p:nvPr>
        </p:nvSpPr>
        <p:spPr/>
        <p:txBody>
          <a:bodyPr/>
          <a:lstStyle/>
          <a:p>
            <a:pPr algn="r"/>
            <a:endParaRPr lang="de-DE" dirty="0"/>
          </a:p>
        </p:txBody>
      </p:sp>
      <p:sp>
        <p:nvSpPr>
          <p:cNvPr id="9" name="Foliennummernplatzhalter 8"/>
          <p:cNvSpPr>
            <a:spLocks noGrp="1"/>
          </p:cNvSpPr>
          <p:nvPr>
            <p:ph type="sldNum" sz="quarter" idx="12"/>
          </p:nvPr>
        </p:nvSpPr>
        <p:spPr/>
        <p:txBody>
          <a:bodyPr/>
          <a:lstStyle/>
          <a:p>
            <a:r>
              <a:rPr lang="de-DE" smtClean="0"/>
              <a:t>Page </a:t>
            </a:r>
            <a:fld id="{99E26495-FA13-4534-B451-FB78AC0E3177}" type="slidenum">
              <a:rPr lang="de-DE" smtClean="0"/>
              <a:pPr/>
              <a:t>‹Nr.›</a:t>
            </a:fld>
            <a:endParaRPr lang="de-DE" dirty="0"/>
          </a:p>
        </p:txBody>
      </p:sp>
      <p:sp>
        <p:nvSpPr>
          <p:cNvPr id="11" name="Rechteck 10" hidden="1"/>
          <p:cNvSpPr/>
          <p:nvPr userDrawn="1">
            <p:custDataLst>
              <p:tags r:id="rId9"/>
            </p:custDataLst>
          </p:nvPr>
        </p:nvSpPr>
        <p:spPr bwMode="auto">
          <a:xfrm>
            <a:off x="8978900" y="-1"/>
            <a:ext cx="3219450" cy="1412876"/>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56240095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graphicFrame>
        <p:nvGraphicFramePr>
          <p:cNvPr id="10" name="Objekt 9" hidden="1"/>
          <p:cNvGraphicFramePr>
            <a:graphicFrameLocks noChangeAspect="1"/>
          </p:cNvGraphicFramePr>
          <p:nvPr userDrawn="1">
            <p:custDataLst>
              <p:tags r:id="rId3"/>
            </p:custDataLst>
            <p:extLst>
              <p:ext uri="{D42A27DB-BD31-4B8C-83A1-F6EECF244321}">
                <p14:modId xmlns:p14="http://schemas.microsoft.com/office/powerpoint/2010/main" val="12041586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436"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9" name="Rechteck 8" hidden="1"/>
          <p:cNvSpPr/>
          <p:nvPr userDrawn="1">
            <p:custDataLst>
              <p:tags r:id="rId4"/>
            </p:custDataLst>
          </p:nvPr>
        </p:nvSpPr>
        <p:spPr bwMode="auto">
          <a:xfrm>
            <a:off x="0" y="1414800"/>
            <a:ext cx="102744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5" name="cdtTextplatzhalter 13 Id5"/>
          <p:cNvSpPr>
            <a:spLocks noGrp="1"/>
          </p:cNvSpPr>
          <p:nvPr>
            <p:ph type="body" sz="quarter" idx="13" hasCustomPrompt="1"/>
            <p:custDataLst>
              <p:tags r:id="rId5"/>
            </p:custDataLst>
          </p:nvPr>
        </p:nvSpPr>
        <p:spPr>
          <a:xfrm>
            <a:off x="10419751" y="1412873"/>
            <a:ext cx="1295999" cy="4752977"/>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3" name="Datumsplatzhalter 2"/>
          <p:cNvSpPr>
            <a:spLocks noGrp="1"/>
          </p:cNvSpPr>
          <p:nvPr>
            <p:ph type="dt" sz="half" idx="14"/>
          </p:nvPr>
        </p:nvSpPr>
        <p:spPr/>
        <p:txBody>
          <a:bodyPr/>
          <a:lstStyle/>
          <a:p>
            <a:r>
              <a:rPr lang="de-DE" smtClean="0"/>
              <a:t>Date</a:t>
            </a:r>
            <a:endParaRPr lang="de-DE" dirty="0"/>
          </a:p>
        </p:txBody>
      </p:sp>
      <p:sp>
        <p:nvSpPr>
          <p:cNvPr id="4" name="Fußzeilenplatzhalter 3"/>
          <p:cNvSpPr>
            <a:spLocks noGrp="1"/>
          </p:cNvSpPr>
          <p:nvPr>
            <p:ph type="ftr" sz="quarter" idx="15"/>
          </p:nvPr>
        </p:nvSpPr>
        <p:spPr/>
        <p:txBody>
          <a:bodyPr/>
          <a:lstStyle/>
          <a:p>
            <a:pPr algn="r"/>
            <a:endParaRPr lang="de-DE" dirty="0"/>
          </a:p>
        </p:txBody>
      </p:sp>
      <p:sp>
        <p:nvSpPr>
          <p:cNvPr id="6" name="Foliennummernplatzhalter 5"/>
          <p:cNvSpPr>
            <a:spLocks noGrp="1"/>
          </p:cNvSpPr>
          <p:nvPr>
            <p:ph type="sldNum" sz="quarter" idx="16"/>
          </p:nvPr>
        </p:nvSpPr>
        <p:spPr/>
        <p:txBody>
          <a:bodyPr/>
          <a:lstStyle/>
          <a:p>
            <a:r>
              <a:rPr lang="de-DE" smtClean="0"/>
              <a:t>Page </a:t>
            </a:r>
            <a:fld id="{99E26495-FA13-4534-B451-FB78AC0E3177}" type="slidenum">
              <a:rPr lang="de-DE" smtClean="0"/>
              <a:pPr/>
              <a:t>‹Nr.›</a:t>
            </a:fld>
            <a:endParaRPr lang="de-DE" dirty="0"/>
          </a:p>
        </p:txBody>
      </p:sp>
      <p:sp>
        <p:nvSpPr>
          <p:cNvPr id="8" name="Rechteck 7" hidden="1"/>
          <p:cNvSpPr/>
          <p:nvPr userDrawn="1">
            <p:custDataLst>
              <p:tags r:id="rId6"/>
            </p:custDataLst>
          </p:nvPr>
        </p:nvSpPr>
        <p:spPr bwMode="auto">
          <a:xfrm>
            <a:off x="8978900" y="-1"/>
            <a:ext cx="3219450" cy="1412874"/>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138880696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userDrawn="1">
            <p:custDataLst>
              <p:tags r:id="rId3"/>
            </p:custDataLst>
            <p:extLst>
              <p:ext uri="{D42A27DB-BD31-4B8C-83A1-F6EECF244321}">
                <p14:modId xmlns:p14="http://schemas.microsoft.com/office/powerpoint/2010/main" val="42262045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460"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 name="Rechteck 9" hidden="1"/>
          <p:cNvSpPr/>
          <p:nvPr userDrawn="1">
            <p:custDataLst>
              <p:tags r:id="rId4"/>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8208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cdtTextplatzhalter 13 Id5"/>
          <p:cNvSpPr>
            <a:spLocks noGrp="1"/>
          </p:cNvSpPr>
          <p:nvPr>
            <p:ph type="body" sz="quarter" idx="13" hasCustomPrompt="1"/>
            <p:custDataLst>
              <p:tags r:id="rId6"/>
            </p:custDataLst>
          </p:nvPr>
        </p:nvSpPr>
        <p:spPr>
          <a:xfrm>
            <a:off x="10419751" y="1412873"/>
            <a:ext cx="1295999" cy="4752977"/>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4" name="Datumsplatzhalter 3"/>
          <p:cNvSpPr>
            <a:spLocks noGrp="1"/>
          </p:cNvSpPr>
          <p:nvPr>
            <p:ph type="dt" sz="half" idx="14"/>
          </p:nvPr>
        </p:nvSpPr>
        <p:spPr/>
        <p:txBody>
          <a:bodyPr/>
          <a:lstStyle/>
          <a:p>
            <a:r>
              <a:rPr lang="de-DE" smtClean="0"/>
              <a:t>Date</a:t>
            </a:r>
            <a:endParaRPr lang="de-DE" dirty="0"/>
          </a:p>
        </p:txBody>
      </p:sp>
      <p:sp>
        <p:nvSpPr>
          <p:cNvPr id="6" name="Fußzeilenplatzhalter 5"/>
          <p:cNvSpPr>
            <a:spLocks noGrp="1"/>
          </p:cNvSpPr>
          <p:nvPr>
            <p:ph type="ftr" sz="quarter" idx="15"/>
          </p:nvPr>
        </p:nvSpPr>
        <p:spPr/>
        <p:txBody>
          <a:bodyPr/>
          <a:lstStyle/>
          <a:p>
            <a:pPr algn="r"/>
            <a:endParaRPr lang="de-DE" dirty="0"/>
          </a:p>
        </p:txBody>
      </p:sp>
      <p:sp>
        <p:nvSpPr>
          <p:cNvPr id="7" name="Foliennummernplatzhalter 6"/>
          <p:cNvSpPr>
            <a:spLocks noGrp="1"/>
          </p:cNvSpPr>
          <p:nvPr>
            <p:ph type="sldNum" sz="quarter" idx="16"/>
          </p:nvPr>
        </p:nvSpPr>
        <p:spPr/>
        <p:txBody>
          <a:bodyPr/>
          <a:lstStyle/>
          <a:p>
            <a:r>
              <a:rPr lang="de-DE" smtClean="0"/>
              <a:t>Page </a:t>
            </a:r>
            <a:fld id="{99E26495-FA13-4534-B451-FB78AC0E3177}" type="slidenum">
              <a:rPr lang="de-DE" smtClean="0"/>
              <a:pPr/>
              <a:t>‹Nr.›</a:t>
            </a:fld>
            <a:endParaRPr lang="de-DE" dirty="0"/>
          </a:p>
        </p:txBody>
      </p:sp>
      <p:sp>
        <p:nvSpPr>
          <p:cNvPr id="8" name="Titel 7"/>
          <p:cNvSpPr>
            <a:spLocks noGrp="1"/>
          </p:cNvSpPr>
          <p:nvPr>
            <p:ph type="title"/>
          </p:nvPr>
        </p:nvSpPr>
        <p:spPr/>
        <p:txBody>
          <a:bodyPr/>
          <a:lstStyle/>
          <a:p>
            <a:r>
              <a:rPr lang="de-DE" smtClean="0"/>
              <a:t>Titelmasterformat durch Klicken bearbeiten</a:t>
            </a:r>
            <a:endParaRPr lang="de-DE"/>
          </a:p>
        </p:txBody>
      </p:sp>
      <p:sp>
        <p:nvSpPr>
          <p:cNvPr id="9" name="Rechteck 8" hidden="1"/>
          <p:cNvSpPr/>
          <p:nvPr userDrawn="1">
            <p:custDataLst>
              <p:tags r:id="rId7"/>
            </p:custDataLst>
          </p:nvPr>
        </p:nvSpPr>
        <p:spPr bwMode="auto">
          <a:xfrm>
            <a:off x="8978900" y="-1"/>
            <a:ext cx="3219450" cy="1412874"/>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custDataLst>
      <p:custData r:id="rId2"/>
    </p:custDataLst>
    <p:extLst>
      <p:ext uri="{BB962C8B-B14F-4D97-AF65-F5344CB8AC3E}">
        <p14:creationId xmlns:p14="http://schemas.microsoft.com/office/powerpoint/2010/main" val="285954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fullscreen (big bar up)" type="title" preserve="1">
  <p:cSld name="Title fullscreen (big bar up)">
    <p:spTree>
      <p:nvGrpSpPr>
        <p:cNvPr id="1" name=""/>
        <p:cNvGrpSpPr/>
        <p:nvPr/>
      </p:nvGrpSpPr>
      <p:grpSpPr>
        <a:xfrm>
          <a:off x="0" y="0"/>
          <a:ext cx="0" cy="0"/>
          <a:chOff x="0" y="0"/>
          <a:chExt cx="0" cy="0"/>
        </a:xfrm>
      </p:grpSpPr>
      <p:sp>
        <p:nvSpPr>
          <p:cNvPr id="16" name="cdtRectangle 15 Id16"/>
          <p:cNvSpPr>
            <a:spLocks noChangeArrowheads="1"/>
          </p:cNvSpPr>
          <p:nvPr userDrawn="1">
            <p:custDataLst>
              <p:tags r:id="rId3"/>
            </p:custDataLst>
          </p:nvPr>
        </p:nvSpPr>
        <p:spPr bwMode="auto">
          <a:xfrm>
            <a:off x="0" y="0"/>
            <a:ext cx="12198350" cy="6858000"/>
          </a:xfrm>
          <a:prstGeom prst="rect">
            <a:avLst/>
          </a:prstGeom>
          <a:solidFill>
            <a:srgbClr val="D7D7CD"/>
          </a:solidFill>
          <a:ln w="9525">
            <a:noFill/>
            <a:miter lim="800000"/>
            <a:headEnd/>
            <a:tailEnd/>
          </a:ln>
          <a:effectLst/>
        </p:spPr>
        <p:txBody>
          <a:bodyPr wrap="none" anchor="ctr">
            <a:noAutofit/>
          </a:bodyPr>
          <a:lstStyle/>
          <a:p>
            <a:endParaRPr lang="de-DE"/>
          </a:p>
        </p:txBody>
      </p:sp>
      <p:sp>
        <p:nvSpPr>
          <p:cNvPr id="3" name="cdtRectangle 2 Id3"/>
          <p:cNvSpPr/>
          <p:nvPr userDrawn="1">
            <p:custDataLst>
              <p:tags r:id="rId4"/>
            </p:custDataLst>
          </p:nvPr>
        </p:nvSpPr>
        <p:spPr bwMode="auto">
          <a:xfrm>
            <a:off x="0" y="0"/>
            <a:ext cx="12198350" cy="6858000"/>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b="1" dirty="0" err="1" smtClean="0">
              <a:solidFill>
                <a:schemeClr val="tx1"/>
              </a:solidFill>
            </a:endParaRPr>
          </a:p>
        </p:txBody>
      </p:sp>
      <p:sp>
        <p:nvSpPr>
          <p:cNvPr id="57350" name="cdtRectangle 115 Id57350"/>
          <p:cNvSpPr>
            <a:spLocks noGrp="1" noChangeArrowheads="1"/>
          </p:cNvSpPr>
          <p:nvPr>
            <p:ph type="ctrTitle"/>
            <p:custDataLst>
              <p:tags r:id="rId5"/>
            </p:custDataLst>
          </p:nvPr>
        </p:nvSpPr>
        <p:spPr bwMode="ltGray">
          <a:xfrm>
            <a:off x="338137" y="2987888"/>
            <a:ext cx="11860212" cy="1266246"/>
          </a:xfrm>
          <a:solidFill>
            <a:srgbClr val="233746">
              <a:alpha val="65000"/>
            </a:srgbClr>
          </a:solidFill>
        </p:spPr>
        <p:txBody>
          <a:bodyPr wrap="square" lIns="270000" tIns="144000" rIns="482400" bIns="500400" anchor="b" anchorCtr="0">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11" name="cdtText Box 101 Id11"/>
          <p:cNvSpPr txBox="1">
            <a:spLocks noChangeArrowheads="1"/>
          </p:cNvSpPr>
          <p:nvPr userDrawn="1">
            <p:custDataLst>
              <p:tags r:id="rId6"/>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13" name="cdtPicture 10 Id13" descr="SIE_Logo_Layer_Petrol_RGB_A3_76mm.wmf"/>
          <p:cNvPicPr>
            <a:picLocks noChangeAspect="1"/>
          </p:cNvPicPr>
          <p:nvPr userDrawn="1">
            <p:custDataLst>
              <p:tags r:id="rId7"/>
            </p:custDataLst>
          </p:nvPr>
        </p:nvPicPr>
        <p:blipFill>
          <a:blip r:embed="rId12" cstate="screen">
            <a:extLst>
              <a:ext uri="{28A0092B-C50C-407E-A947-70E740481C1C}">
                <a14:useLocalDpi xmlns:a14="http://schemas.microsoft.com/office/drawing/2010/main"/>
              </a:ext>
            </a:extLst>
          </a:blip>
          <a:stretch>
            <a:fillRect/>
          </a:stretch>
        </p:blipFill>
        <p:spPr>
          <a:xfrm>
            <a:off x="627063" y="0"/>
            <a:ext cx="1728000" cy="967833"/>
          </a:xfrm>
          <a:prstGeom prst="rect">
            <a:avLst/>
          </a:prstGeom>
        </p:spPr>
      </p:pic>
      <p:sp>
        <p:nvSpPr>
          <p:cNvPr id="15" name="cdtText Box 133 Id15"/>
          <p:cNvSpPr txBox="1">
            <a:spLocks noChangeArrowheads="1"/>
          </p:cNvSpPr>
          <p:nvPr userDrawn="1">
            <p:custDataLst>
              <p:tags r:id="rId8"/>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000000"/>
                </a:solidFill>
              </a:rPr>
              <a:t>Unrestricted / © Siemens AG 2015. Alle Rechte vorbehalten.</a:t>
            </a:r>
            <a:endParaRPr lang="de-DE" sz="1000" b="1" dirty="0">
              <a:solidFill>
                <a:srgbClr val="000000"/>
              </a:solidFill>
            </a:endParaRPr>
          </a:p>
        </p:txBody>
      </p:sp>
      <p:sp>
        <p:nvSpPr>
          <p:cNvPr id="57351" name="cdtRectangle 116 Id57351"/>
          <p:cNvSpPr>
            <a:spLocks noGrp="1" noChangeArrowheads="1"/>
          </p:cNvSpPr>
          <p:nvPr>
            <p:ph type="subTitle" idx="1"/>
            <p:custDataLst>
              <p:tags r:id="rId9"/>
            </p:custDataLst>
          </p:nvPr>
        </p:nvSpPr>
        <p:spPr bwMode="ltGray">
          <a:xfrm>
            <a:off x="338138" y="3860800"/>
            <a:ext cx="11860212" cy="393082"/>
          </a:xfrm>
          <a:noFill/>
          <a:extLst>
            <a:ext uri="{909E8E84-426E-40DD-AFC4-6F175D3DCCD1}">
              <a14:hiddenFill xmlns:a14="http://schemas.microsoft.com/office/drawing/2010/main">
                <a:solidFill>
                  <a:srgbClr val="233746">
                    <a:alpha val="65000"/>
                  </a:srgbClr>
                </a:solidFill>
              </a14:hiddenFill>
            </a:ext>
          </a:extLst>
        </p:spPr>
        <p:txBody>
          <a:bodyPr wrap="square" lIns="270000" tIns="18000" rIns="482400" bIns="36000" anchor="t" anchorCtr="0">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12" name="cdtText Box 133 Id12"/>
          <p:cNvSpPr txBox="1">
            <a:spLocks noChangeArrowheads="1"/>
          </p:cNvSpPr>
          <p:nvPr userDrawn="1">
            <p:custDataLst>
              <p:tags r:id="rId10"/>
            </p:custDataLst>
          </p:nvPr>
        </p:nvSpPr>
        <p:spPr bwMode="auto">
          <a:xfrm>
            <a:off x="8836025" y="6165850"/>
            <a:ext cx="3362325" cy="431800"/>
          </a:xfrm>
          <a:prstGeom prst="rect">
            <a:avLst/>
          </a:prstGeom>
          <a:noFill/>
          <a:ln w="9525">
            <a:noFill/>
            <a:miter lim="800000"/>
            <a:headEnd/>
            <a:tailEnd/>
          </a:ln>
          <a:effectLst/>
        </p:spPr>
        <p:txBody>
          <a:bodyPr lIns="0" tIns="144000" rIns="482400" bIns="0" anchor="ctr"/>
          <a:lstStyle/>
          <a:p>
            <a:pPr algn="r"/>
            <a:r>
              <a:rPr lang="de-DE" sz="1000" b="1" dirty="0" smtClean="0">
                <a:solidFill>
                  <a:srgbClr val="000000"/>
                </a:solidFill>
              </a:rPr>
              <a:t>www.siemens.com/s7-1200</a:t>
            </a:r>
            <a:endParaRPr lang="de-DE" sz="1000" b="1" dirty="0">
              <a:solidFill>
                <a:srgbClr val="000000"/>
              </a:solidFill>
            </a:endParaRPr>
          </a:p>
        </p:txBody>
      </p:sp>
    </p:spTree>
    <p:custDataLst>
      <p:custData r:id="rId2"/>
    </p:custData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userDrawn="1">
            <p:custDataLst>
              <p:tags r:id="rId3"/>
            </p:custDataLst>
            <p:extLst>
              <p:ext uri="{D42A27DB-BD31-4B8C-83A1-F6EECF244321}">
                <p14:modId xmlns:p14="http://schemas.microsoft.com/office/powerpoint/2010/main" val="38623243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5484" name="think-cell Folie" r:id="rId9" imgW="270" imgH="270" progId="TCLayout.ActiveDocument.1">
                  <p:embed/>
                </p:oleObj>
              </mc:Choice>
              <mc:Fallback>
                <p:oleObj name="think-cell Folie" r:id="rId9" imgW="270" imgH="270"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 name="Rechteck 9" hidden="1"/>
          <p:cNvSpPr/>
          <p:nvPr userDrawn="1">
            <p:custDataLst>
              <p:tags r:id="rId4"/>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6768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3" hasCustomPrompt="1"/>
            <p:custDataLst>
              <p:tags r:id="rId6"/>
            </p:custDataLst>
          </p:nvPr>
        </p:nvSpPr>
        <p:spPr>
          <a:xfrm>
            <a:off x="10419751" y="1412874"/>
            <a:ext cx="1295999" cy="4752976"/>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4" name="Datumsplatzhalter 3"/>
          <p:cNvSpPr>
            <a:spLocks noGrp="1"/>
          </p:cNvSpPr>
          <p:nvPr>
            <p:ph type="dt" sz="half" idx="14"/>
          </p:nvPr>
        </p:nvSpPr>
        <p:spPr/>
        <p:txBody>
          <a:bodyPr/>
          <a:lstStyle/>
          <a:p>
            <a:r>
              <a:rPr lang="de-DE" smtClean="0"/>
              <a:t>Date</a:t>
            </a:r>
            <a:endParaRPr lang="de-DE" dirty="0"/>
          </a:p>
        </p:txBody>
      </p:sp>
      <p:sp>
        <p:nvSpPr>
          <p:cNvPr id="5" name="Fußzeilenplatzhalter 4"/>
          <p:cNvSpPr>
            <a:spLocks noGrp="1"/>
          </p:cNvSpPr>
          <p:nvPr>
            <p:ph type="ftr" sz="quarter" idx="15"/>
          </p:nvPr>
        </p:nvSpPr>
        <p:spPr/>
        <p:txBody>
          <a:bodyPr/>
          <a:lstStyle/>
          <a:p>
            <a:pPr algn="r"/>
            <a:endParaRPr lang="de-DE" dirty="0"/>
          </a:p>
        </p:txBody>
      </p:sp>
      <p:sp>
        <p:nvSpPr>
          <p:cNvPr id="7" name="Foliennummernplatzhalter 6"/>
          <p:cNvSpPr>
            <a:spLocks noGrp="1"/>
          </p:cNvSpPr>
          <p:nvPr>
            <p:ph type="sldNum" sz="quarter" idx="16"/>
          </p:nvPr>
        </p:nvSpPr>
        <p:spPr/>
        <p:txBody>
          <a:bodyPr/>
          <a:lstStyle/>
          <a:p>
            <a:r>
              <a:rPr lang="de-DE" smtClean="0"/>
              <a:t>Page </a:t>
            </a:r>
            <a:fld id="{99E26495-FA13-4534-B451-FB78AC0E3177}" type="slidenum">
              <a:rPr lang="de-DE" smtClean="0"/>
              <a:pPr/>
              <a:t>‹Nr.›</a:t>
            </a:fld>
            <a:endParaRPr lang="de-DE" dirty="0"/>
          </a:p>
        </p:txBody>
      </p:sp>
      <p:sp>
        <p:nvSpPr>
          <p:cNvPr id="9" name="Rechteck 8" hidden="1"/>
          <p:cNvSpPr/>
          <p:nvPr userDrawn="1">
            <p:custDataLst>
              <p:tags r:id="rId7"/>
            </p:custDataLst>
          </p:nvPr>
        </p:nvSpPr>
        <p:spPr bwMode="auto">
          <a:xfrm>
            <a:off x="8978900" y="-1"/>
            <a:ext cx="3219450" cy="1412875"/>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393967427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3"/>
            </p:custDataLst>
            <p:extLst>
              <p:ext uri="{D42A27DB-BD31-4B8C-83A1-F6EECF244321}">
                <p14:modId xmlns:p14="http://schemas.microsoft.com/office/powerpoint/2010/main" val="249374376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508" name="think-cell Folie" r:id="rId10" imgW="270" imgH="270" progId="TCLayout.ActiveDocument.1">
                  <p:embed/>
                </p:oleObj>
              </mc:Choice>
              <mc:Fallback>
                <p:oleObj name="think-cell Foli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11" name="Rechteck 10" hidden="1"/>
          <p:cNvSpPr/>
          <p:nvPr userDrawn="1">
            <p:custDataLst>
              <p:tags r:id="rId4"/>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403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6"/>
            </p:custDataLst>
          </p:nvPr>
        </p:nvSpPr>
        <p:spPr>
          <a:xfrm>
            <a:off x="4806000" y="1414800"/>
            <a:ext cx="403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7"/>
            </p:custDataLst>
          </p:nvPr>
        </p:nvSpPr>
        <p:spPr>
          <a:xfrm>
            <a:off x="10419751" y="1412873"/>
            <a:ext cx="1295999" cy="4752977"/>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4" name="Datumsplatzhalter 3"/>
          <p:cNvSpPr>
            <a:spLocks noGrp="1"/>
          </p:cNvSpPr>
          <p:nvPr>
            <p:ph type="dt" sz="half" idx="15"/>
          </p:nvPr>
        </p:nvSpPr>
        <p:spPr/>
        <p:txBody>
          <a:bodyPr/>
          <a:lstStyle/>
          <a:p>
            <a:r>
              <a:rPr lang="de-DE" smtClean="0"/>
              <a:t>Date</a:t>
            </a:r>
            <a:endParaRPr lang="de-DE" dirty="0"/>
          </a:p>
        </p:txBody>
      </p:sp>
      <p:sp>
        <p:nvSpPr>
          <p:cNvPr id="5" name="Fußzeilenplatzhalter 4"/>
          <p:cNvSpPr>
            <a:spLocks noGrp="1"/>
          </p:cNvSpPr>
          <p:nvPr>
            <p:ph type="ftr" sz="quarter" idx="16"/>
          </p:nvPr>
        </p:nvSpPr>
        <p:spPr/>
        <p:txBody>
          <a:bodyPr/>
          <a:lstStyle/>
          <a:p>
            <a:pPr algn="r"/>
            <a:endParaRPr lang="de-DE" dirty="0"/>
          </a:p>
        </p:txBody>
      </p:sp>
      <p:sp>
        <p:nvSpPr>
          <p:cNvPr id="7" name="Foliennummernplatzhalter 6"/>
          <p:cNvSpPr>
            <a:spLocks noGrp="1"/>
          </p:cNvSpPr>
          <p:nvPr>
            <p:ph type="sldNum" sz="quarter" idx="17"/>
          </p:nvPr>
        </p:nvSpPr>
        <p:spPr/>
        <p:txBody>
          <a:bodyPr/>
          <a:lstStyle/>
          <a:p>
            <a:r>
              <a:rPr lang="de-DE" smtClean="0"/>
              <a:t>Page </a:t>
            </a:r>
            <a:fld id="{99E26495-FA13-4534-B451-FB78AC0E3177}" type="slidenum">
              <a:rPr lang="de-DE" smtClean="0"/>
              <a:pPr/>
              <a:t>‹Nr.›</a:t>
            </a:fld>
            <a:endParaRPr lang="de-DE" dirty="0"/>
          </a:p>
        </p:txBody>
      </p:sp>
      <p:sp>
        <p:nvSpPr>
          <p:cNvPr id="10" name="Rechteck 9" hidden="1"/>
          <p:cNvSpPr/>
          <p:nvPr userDrawn="1">
            <p:custDataLst>
              <p:tags r:id="rId8"/>
            </p:custDataLst>
          </p:nvPr>
        </p:nvSpPr>
        <p:spPr bwMode="auto">
          <a:xfrm>
            <a:off x="8978900" y="-1"/>
            <a:ext cx="3219450" cy="1412874"/>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2" name="Titel 1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371846938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3"/>
            </p:custDataLst>
            <p:extLst>
              <p:ext uri="{D42A27DB-BD31-4B8C-83A1-F6EECF244321}">
                <p14:modId xmlns:p14="http://schemas.microsoft.com/office/powerpoint/2010/main" val="15948242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532" name="think-cell Folie" r:id="rId11" imgW="270" imgH="270" progId="TCLayout.ActiveDocument.1">
                  <p:embed/>
                </p:oleObj>
              </mc:Choice>
              <mc:Fallback>
                <p:oleObj name="think-cell Folie" r:id="rId11" imgW="270" imgH="27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14" name="Rechteck 13" hidden="1"/>
          <p:cNvSpPr/>
          <p:nvPr userDrawn="1">
            <p:custDataLst>
              <p:tags r:id="rId4"/>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259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6"/>
            </p:custDataLst>
          </p:nvPr>
        </p:nvSpPr>
        <p:spPr>
          <a:xfrm>
            <a:off x="3362400" y="1414800"/>
            <a:ext cx="2736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7"/>
            </p:custDataLst>
          </p:nvPr>
        </p:nvSpPr>
        <p:spPr>
          <a:xfrm>
            <a:off x="6242400" y="1414800"/>
            <a:ext cx="2592000" cy="4752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7" name="cdtTextplatzhalter 13 Id7"/>
          <p:cNvSpPr>
            <a:spLocks noGrp="1"/>
          </p:cNvSpPr>
          <p:nvPr>
            <p:ph type="body" sz="quarter" idx="15" hasCustomPrompt="1"/>
            <p:custDataLst>
              <p:tags r:id="rId8"/>
            </p:custDataLst>
          </p:nvPr>
        </p:nvSpPr>
        <p:spPr>
          <a:xfrm>
            <a:off x="10419751" y="1412873"/>
            <a:ext cx="1295999" cy="4752977"/>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4" name="Datumsplatzhalter 3"/>
          <p:cNvSpPr>
            <a:spLocks noGrp="1"/>
          </p:cNvSpPr>
          <p:nvPr>
            <p:ph type="dt" sz="half" idx="16"/>
          </p:nvPr>
        </p:nvSpPr>
        <p:spPr/>
        <p:txBody>
          <a:bodyPr/>
          <a:lstStyle/>
          <a:p>
            <a:r>
              <a:rPr lang="de-DE" smtClean="0"/>
              <a:t>Date</a:t>
            </a:r>
            <a:endParaRPr lang="de-DE" dirty="0"/>
          </a:p>
        </p:txBody>
      </p:sp>
      <p:sp>
        <p:nvSpPr>
          <p:cNvPr id="5" name="Fußzeilenplatzhalter 4"/>
          <p:cNvSpPr>
            <a:spLocks noGrp="1"/>
          </p:cNvSpPr>
          <p:nvPr>
            <p:ph type="ftr" sz="quarter" idx="17"/>
          </p:nvPr>
        </p:nvSpPr>
        <p:spPr/>
        <p:txBody>
          <a:bodyPr/>
          <a:lstStyle/>
          <a:p>
            <a:pPr algn="r"/>
            <a:endParaRPr lang="de-DE" dirty="0"/>
          </a:p>
        </p:txBody>
      </p:sp>
      <p:sp>
        <p:nvSpPr>
          <p:cNvPr id="6" name="Foliennummernplatzhalter 5"/>
          <p:cNvSpPr>
            <a:spLocks noGrp="1"/>
          </p:cNvSpPr>
          <p:nvPr>
            <p:ph type="sldNum" sz="quarter" idx="18"/>
          </p:nvPr>
        </p:nvSpPr>
        <p:spPr/>
        <p:txBody>
          <a:bodyPr/>
          <a:lstStyle/>
          <a:p>
            <a:r>
              <a:rPr lang="de-DE" smtClean="0"/>
              <a:t>Page </a:t>
            </a:r>
            <a:fld id="{99E26495-FA13-4534-B451-FB78AC0E3177}" type="slidenum">
              <a:rPr lang="de-DE" smtClean="0"/>
              <a:pPr/>
              <a:t>‹Nr.›</a:t>
            </a:fld>
            <a:endParaRPr lang="de-DE" dirty="0"/>
          </a:p>
        </p:txBody>
      </p:sp>
      <p:sp>
        <p:nvSpPr>
          <p:cNvPr id="11" name="Rechteck 10" hidden="1"/>
          <p:cNvSpPr/>
          <p:nvPr userDrawn="1">
            <p:custDataLst>
              <p:tags r:id="rId9"/>
            </p:custDataLst>
          </p:nvPr>
        </p:nvSpPr>
        <p:spPr bwMode="auto">
          <a:xfrm>
            <a:off x="8978900" y="-1"/>
            <a:ext cx="3219450" cy="1412874"/>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custDataLst>
      <p:custData r:id="rId2"/>
    </p:custDataLst>
    <p:extLst>
      <p:ext uri="{BB962C8B-B14F-4D97-AF65-F5344CB8AC3E}">
        <p14:creationId xmlns:p14="http://schemas.microsoft.com/office/powerpoint/2010/main" val="287555690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3"/>
            </p:custDataLst>
            <p:extLst>
              <p:ext uri="{D42A27DB-BD31-4B8C-83A1-F6EECF244321}">
                <p14:modId xmlns:p14="http://schemas.microsoft.com/office/powerpoint/2010/main" val="279760648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8556" name="think-cell Folie" r:id="rId10" imgW="270" imgH="270" progId="TCLayout.ActiveDocument.1">
                  <p:embed/>
                </p:oleObj>
              </mc:Choice>
              <mc:Fallback>
                <p:oleObj name="think-cell Folie" r:id="rId10" imgW="270" imgH="270" progId="TCLayout.ActiveDocument.1">
                  <p:embed/>
                  <p:pic>
                    <p:nvPicPr>
                      <p:cNvPr id="0" name=""/>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11" name="Rechteck 10" hidden="1"/>
          <p:cNvSpPr/>
          <p:nvPr userDrawn="1">
            <p:custDataLst>
              <p:tags r:id="rId4"/>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5"/>
            </p:custDataLst>
          </p:nvPr>
        </p:nvSpPr>
        <p:spPr>
          <a:xfrm>
            <a:off x="626400" y="1414800"/>
            <a:ext cx="8208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6"/>
            </p:custDataLst>
          </p:nvPr>
        </p:nvSpPr>
        <p:spPr>
          <a:xfrm>
            <a:off x="626400" y="3859200"/>
            <a:ext cx="8208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6" name="cdtTextplatzhalter 13 Id6"/>
          <p:cNvSpPr>
            <a:spLocks noGrp="1"/>
          </p:cNvSpPr>
          <p:nvPr>
            <p:ph type="body" sz="quarter" idx="14" hasCustomPrompt="1"/>
            <p:custDataLst>
              <p:tags r:id="rId7"/>
            </p:custDataLst>
          </p:nvPr>
        </p:nvSpPr>
        <p:spPr>
          <a:xfrm>
            <a:off x="10419751" y="1412874"/>
            <a:ext cx="1295999" cy="4752978"/>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10" name="Rechteck 9" hidden="1"/>
          <p:cNvSpPr/>
          <p:nvPr userDrawn="1">
            <p:custDataLst>
              <p:tags r:id="rId8"/>
            </p:custDataLst>
          </p:nvPr>
        </p:nvSpPr>
        <p:spPr bwMode="auto">
          <a:xfrm>
            <a:off x="8978900" y="-1"/>
            <a:ext cx="3219450" cy="1412875"/>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15" name="Titel 14"/>
          <p:cNvSpPr>
            <a:spLocks noGrp="1"/>
          </p:cNvSpPr>
          <p:nvPr>
            <p:ph type="title"/>
          </p:nvPr>
        </p:nvSpPr>
        <p:spPr/>
        <p:txBody>
          <a:bodyPr/>
          <a:lstStyle/>
          <a:p>
            <a:r>
              <a:rPr lang="de-DE" smtClean="0"/>
              <a:t>Titelmasterformat durch Klicken bearbeiten</a:t>
            </a:r>
            <a:endParaRPr lang="de-DE"/>
          </a:p>
        </p:txBody>
      </p:sp>
      <p:sp>
        <p:nvSpPr>
          <p:cNvPr id="16" name="Datumsplatzhalter 15"/>
          <p:cNvSpPr>
            <a:spLocks noGrp="1"/>
          </p:cNvSpPr>
          <p:nvPr>
            <p:ph type="dt" sz="half" idx="15"/>
          </p:nvPr>
        </p:nvSpPr>
        <p:spPr/>
        <p:txBody>
          <a:bodyPr/>
          <a:lstStyle/>
          <a:p>
            <a:r>
              <a:rPr lang="de-DE" smtClean="0"/>
              <a:t>Date</a:t>
            </a:r>
            <a:endParaRPr lang="en-US" dirty="0"/>
          </a:p>
        </p:txBody>
      </p:sp>
      <p:sp>
        <p:nvSpPr>
          <p:cNvPr id="17" name="Fußzeilenplatzhalter 16"/>
          <p:cNvSpPr>
            <a:spLocks noGrp="1"/>
          </p:cNvSpPr>
          <p:nvPr>
            <p:ph type="ftr" sz="quarter" idx="16"/>
          </p:nvPr>
        </p:nvSpPr>
        <p:spPr/>
        <p:txBody>
          <a:bodyPr/>
          <a:lstStyle/>
          <a:p>
            <a:pPr algn="r"/>
            <a:endParaRPr lang="en-US" dirty="0"/>
          </a:p>
        </p:txBody>
      </p:sp>
      <p:sp>
        <p:nvSpPr>
          <p:cNvPr id="18" name="Foliennummernplatzhalter 17"/>
          <p:cNvSpPr>
            <a:spLocks noGrp="1"/>
          </p:cNvSpPr>
          <p:nvPr>
            <p:ph type="sldNum" sz="quarter" idx="17"/>
          </p:nvPr>
        </p:nvSpPr>
        <p:spPr/>
        <p:txBody>
          <a:bodyPr/>
          <a:lstStyle/>
          <a:p>
            <a:r>
              <a:rPr lang="en-US" smtClean="0"/>
              <a:t>Page </a:t>
            </a:r>
            <a:fld id="{99E26495-FA13-4534-B451-FB78AC0E3177}" type="slidenum">
              <a:rPr lang="en-US" smtClean="0"/>
              <a:pPr/>
              <a:t>‹Nr.›</a:t>
            </a:fld>
            <a:endParaRPr lang="en-US" dirty="0"/>
          </a:p>
        </p:txBody>
      </p:sp>
    </p:spTree>
    <p:custDataLst>
      <p:custData r:id="rId2"/>
    </p:custDataLst>
    <p:extLst>
      <p:ext uri="{BB962C8B-B14F-4D97-AF65-F5344CB8AC3E}">
        <p14:creationId xmlns:p14="http://schemas.microsoft.com/office/powerpoint/2010/main" val="364257552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16" name="Rechteck 15" hidden="1"/>
          <p:cNvSpPr/>
          <p:nvPr userDrawn="1">
            <p:custDataLst>
              <p:tags r:id="rId2"/>
            </p:custDataLst>
          </p:nvPr>
        </p:nvSpPr>
        <p:spPr bwMode="auto">
          <a:xfrm>
            <a:off x="626400" y="1414800"/>
            <a:ext cx="96480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Content Placeholder 2 Id3"/>
          <p:cNvSpPr>
            <a:spLocks noGrp="1"/>
          </p:cNvSpPr>
          <p:nvPr>
            <p:ph idx="1"/>
            <p:custDataLst>
              <p:tags r:id="rId3"/>
            </p:custDataLst>
          </p:nvPr>
        </p:nvSpPr>
        <p:spPr>
          <a:xfrm>
            <a:off x="626400" y="14148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3" name="cdtContent Placeholder 12 Id13"/>
          <p:cNvSpPr>
            <a:spLocks noGrp="1"/>
          </p:cNvSpPr>
          <p:nvPr>
            <p:ph sz="quarter" idx="13"/>
            <p:custDataLst>
              <p:tags r:id="rId4"/>
            </p:custDataLst>
          </p:nvPr>
        </p:nvSpPr>
        <p:spPr>
          <a:xfrm>
            <a:off x="4806000" y="14148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2" name="cdtContent Placeholder 11 Id12"/>
          <p:cNvSpPr>
            <a:spLocks noGrp="1"/>
          </p:cNvSpPr>
          <p:nvPr>
            <p:ph sz="quarter" idx="14"/>
            <p:custDataLst>
              <p:tags r:id="rId5"/>
            </p:custDataLst>
          </p:nvPr>
        </p:nvSpPr>
        <p:spPr>
          <a:xfrm>
            <a:off x="626400" y="38592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5" name="cdtContent Placeholder 14 Id15"/>
          <p:cNvSpPr>
            <a:spLocks noGrp="1"/>
          </p:cNvSpPr>
          <p:nvPr>
            <p:ph sz="quarter" idx="15"/>
            <p:custDataLst>
              <p:tags r:id="rId6"/>
            </p:custDataLst>
          </p:nvPr>
        </p:nvSpPr>
        <p:spPr>
          <a:xfrm>
            <a:off x="4806000" y="3859200"/>
            <a:ext cx="4032000" cy="2304000"/>
          </a:xfrm>
        </p:spPr>
        <p:txBody>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 name="cdtTextplatzhalter 13 Id10"/>
          <p:cNvSpPr>
            <a:spLocks noGrp="1"/>
          </p:cNvSpPr>
          <p:nvPr>
            <p:ph type="body" sz="quarter" idx="16" hasCustomPrompt="1"/>
            <p:custDataLst>
              <p:tags r:id="rId7"/>
            </p:custDataLst>
          </p:nvPr>
        </p:nvSpPr>
        <p:spPr>
          <a:xfrm>
            <a:off x="10419751" y="1412873"/>
            <a:ext cx="1295999" cy="4752977"/>
          </a:xfrm>
        </p:spPr>
        <p:txBody>
          <a:bodyPr/>
          <a:lstStyle>
            <a:lvl1pPr marL="144000" indent="-144000">
              <a:lnSpc>
                <a:spcPct val="100000"/>
              </a:lnSpc>
              <a:spcBef>
                <a:spcPts val="400"/>
              </a:spcBef>
              <a:spcAft>
                <a:spcPts val="400"/>
              </a:spcAft>
              <a:buSzPct val="70000"/>
              <a:buFont typeface="Arial" pitchFamily="34" charset="0"/>
              <a:buChar char="►"/>
              <a:defRPr sz="1200">
                <a:solidFill>
                  <a:srgbClr val="879BAA"/>
                </a:solidFill>
              </a:defRPr>
            </a:lvl1pPr>
            <a:lvl2pPr marL="144000" indent="-144000">
              <a:lnSpc>
                <a:spcPct val="100000"/>
              </a:lnSpc>
              <a:spcBef>
                <a:spcPts val="400"/>
              </a:spcBef>
              <a:spcAft>
                <a:spcPts val="400"/>
              </a:spcAft>
              <a:buClrTx/>
              <a:buSzPct val="70000"/>
              <a:buFont typeface="Arial" pitchFamily="34" charset="0"/>
              <a:buChar char="►"/>
              <a:defRPr sz="1200">
                <a:solidFill>
                  <a:srgbClr val="641946"/>
                </a:solidFill>
              </a:defRPr>
            </a:lvl2pPr>
            <a:lvl3pPr marL="288000" indent="-144000">
              <a:lnSpc>
                <a:spcPct val="100000"/>
              </a:lnSpc>
              <a:spcBef>
                <a:spcPts val="300"/>
              </a:spcBef>
              <a:spcAft>
                <a:spcPts val="300"/>
              </a:spcAft>
              <a:buSzPct val="70000"/>
              <a:buFont typeface="Arial" pitchFamily="34" charset="0"/>
              <a:buChar char="►"/>
              <a:defRPr sz="1000">
                <a:solidFill>
                  <a:srgbClr val="879BAA"/>
                </a:solidFill>
              </a:defRPr>
            </a:lvl3pPr>
            <a:lvl4pPr marL="288000" indent="-144000">
              <a:lnSpc>
                <a:spcPct val="100000"/>
              </a:lnSpc>
              <a:spcBef>
                <a:spcPts val="300"/>
              </a:spcBef>
              <a:spcAft>
                <a:spcPts val="300"/>
              </a:spcAft>
              <a:buClrTx/>
              <a:buSzPct val="70000"/>
              <a:buFont typeface="Arial" pitchFamily="34" charset="0"/>
              <a:buChar char="►"/>
              <a:defRPr sz="1000">
                <a:solidFill>
                  <a:srgbClr val="641946"/>
                </a:solidFill>
              </a:defRPr>
            </a:lvl4pPr>
            <a:lvl5pPr marL="432000" indent="-144000">
              <a:lnSpc>
                <a:spcPct val="100000"/>
              </a:lnSpc>
              <a:spcBef>
                <a:spcPts val="300"/>
              </a:spcBef>
              <a:spcAft>
                <a:spcPts val="300"/>
              </a:spcAft>
              <a:buSzPct val="70000"/>
              <a:buFont typeface="Arial" pitchFamily="34" charset="0"/>
              <a:buChar char="►"/>
              <a:defRPr sz="1000">
                <a:solidFill>
                  <a:schemeClr val="accent1"/>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to edit the navigation text</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dirty="0"/>
          </a:p>
        </p:txBody>
      </p:sp>
      <p:sp>
        <p:nvSpPr>
          <p:cNvPr id="4" name="Datumsplatzhalter 3"/>
          <p:cNvSpPr>
            <a:spLocks noGrp="1"/>
          </p:cNvSpPr>
          <p:nvPr>
            <p:ph type="dt" sz="half" idx="17"/>
          </p:nvPr>
        </p:nvSpPr>
        <p:spPr/>
        <p:txBody>
          <a:bodyPr/>
          <a:lstStyle/>
          <a:p>
            <a:r>
              <a:rPr lang="de-DE" smtClean="0"/>
              <a:t>Date</a:t>
            </a:r>
            <a:endParaRPr lang="de-DE" dirty="0"/>
          </a:p>
        </p:txBody>
      </p:sp>
      <p:sp>
        <p:nvSpPr>
          <p:cNvPr id="5" name="Fußzeilenplatzhalter 4"/>
          <p:cNvSpPr>
            <a:spLocks noGrp="1"/>
          </p:cNvSpPr>
          <p:nvPr>
            <p:ph type="ftr" sz="quarter" idx="18"/>
          </p:nvPr>
        </p:nvSpPr>
        <p:spPr/>
        <p:txBody>
          <a:bodyPr/>
          <a:lstStyle/>
          <a:p>
            <a:pPr algn="r"/>
            <a:endParaRPr lang="de-DE" dirty="0"/>
          </a:p>
        </p:txBody>
      </p:sp>
      <p:sp>
        <p:nvSpPr>
          <p:cNvPr id="6" name="Foliennummernplatzhalter 5"/>
          <p:cNvSpPr>
            <a:spLocks noGrp="1"/>
          </p:cNvSpPr>
          <p:nvPr>
            <p:ph type="sldNum" sz="quarter" idx="19"/>
          </p:nvPr>
        </p:nvSpPr>
        <p:spPr/>
        <p:txBody>
          <a:bodyPr/>
          <a:lstStyle/>
          <a:p>
            <a:r>
              <a:rPr lang="de-DE" smtClean="0"/>
              <a:t>Page </a:t>
            </a:r>
            <a:fld id="{99E26495-FA13-4534-B451-FB78AC0E3177}" type="slidenum">
              <a:rPr lang="de-DE" smtClean="0"/>
              <a:pPr/>
              <a:t>‹Nr.›</a:t>
            </a:fld>
            <a:endParaRPr lang="de-DE" dirty="0"/>
          </a:p>
        </p:txBody>
      </p:sp>
      <p:sp>
        <p:nvSpPr>
          <p:cNvPr id="7" name="Titel 6"/>
          <p:cNvSpPr>
            <a:spLocks noGrp="1"/>
          </p:cNvSpPr>
          <p:nvPr>
            <p:ph type="title"/>
          </p:nvPr>
        </p:nvSpPr>
        <p:spPr/>
        <p:txBody>
          <a:bodyPr/>
          <a:lstStyle/>
          <a:p>
            <a:r>
              <a:rPr lang="de-DE" smtClean="0"/>
              <a:t>Titelmasterformat durch Klicken bearbeiten</a:t>
            </a:r>
            <a:endParaRPr lang="de-DE"/>
          </a:p>
        </p:txBody>
      </p:sp>
      <p:sp>
        <p:nvSpPr>
          <p:cNvPr id="14" name="Rechteck 13" hidden="1"/>
          <p:cNvSpPr/>
          <p:nvPr userDrawn="1">
            <p:custDataLst>
              <p:tags r:id="rId8"/>
            </p:custDataLst>
          </p:nvPr>
        </p:nvSpPr>
        <p:spPr bwMode="auto">
          <a:xfrm>
            <a:off x="8978900" y="-1"/>
            <a:ext cx="3219450" cy="1412874"/>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custDataLst>
      <p:custData r:id="rId1"/>
    </p:custDataLst>
    <p:extLst>
      <p:ext uri="{BB962C8B-B14F-4D97-AF65-F5344CB8AC3E}">
        <p14:creationId xmlns:p14="http://schemas.microsoft.com/office/powerpoint/2010/main" val="130819527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 Contact">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2"/>
            </p:custDataLst>
            <p:extLst>
              <p:ext uri="{D42A27DB-BD31-4B8C-83A1-F6EECF244321}">
                <p14:modId xmlns:p14="http://schemas.microsoft.com/office/powerpoint/2010/main" val="26045815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9580" name="think-cell Folie" r:id="rId8" imgW="270" imgH="270" progId="TCLayout.ActiveDocument.1">
                  <p:embed/>
                </p:oleObj>
              </mc:Choice>
              <mc:Fallback>
                <p:oleObj name="think-cell Folie" r:id="rId8" imgW="270" imgH="270" progId="TCLayout.ActiveDocument.1">
                  <p:embed/>
                  <p:pic>
                    <p:nvPicPr>
                      <p:cNvPr id="0" name=""/>
                      <p:cNvPicPr/>
                      <p:nvPr/>
                    </p:nvPicPr>
                    <p:blipFill>
                      <a:blip r:embed="rId9"/>
                      <a:stretch>
                        <a:fillRect/>
                      </a:stretch>
                    </p:blipFill>
                    <p:spPr>
                      <a:xfrm>
                        <a:off x="1588" y="1588"/>
                        <a:ext cx="1587" cy="1587"/>
                      </a:xfrm>
                      <a:prstGeom prst="rect">
                        <a:avLst/>
                      </a:prstGeom>
                    </p:spPr>
                  </p:pic>
                </p:oleObj>
              </mc:Fallback>
            </mc:AlternateContent>
          </a:graphicData>
        </a:graphic>
      </p:graphicFrame>
      <p:sp>
        <p:nvSpPr>
          <p:cNvPr id="14" name="Rechteck 13" hidden="1"/>
          <p:cNvSpPr/>
          <p:nvPr userDrawn="1">
            <p:custDataLst>
              <p:tags r:id="rId3"/>
            </p:custDataLst>
          </p:nvPr>
        </p:nvSpPr>
        <p:spPr bwMode="auto">
          <a:xfrm>
            <a:off x="0" y="1414800"/>
            <a:ext cx="12196800" cy="4752000"/>
          </a:xfrm>
          <a:prstGeom prst="rect">
            <a:avLst/>
          </a:prstGeom>
          <a:solidFill>
            <a:srgbClr val="C00000"/>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3" name="cdtRectangle 2 Id5"/>
          <p:cNvSpPr/>
          <p:nvPr userDrawn="1">
            <p:custDataLst>
              <p:tags r:id="rId4"/>
            </p:custDataLst>
          </p:nvPr>
        </p:nvSpPr>
        <p:spPr bwMode="auto">
          <a:xfrm>
            <a:off x="4658996" y="1414800"/>
            <a:ext cx="7539355" cy="4752000"/>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4" name="cdtText Placeholder 12 Id13"/>
          <p:cNvSpPr>
            <a:spLocks noGrp="1"/>
          </p:cNvSpPr>
          <p:nvPr>
            <p:ph type="body" sz="quarter" idx="14" hasCustomPrompt="1"/>
            <p:custDataLst>
              <p:tags r:id="rId5"/>
            </p:custDataLst>
          </p:nvPr>
        </p:nvSpPr>
        <p:spPr bwMode="auto">
          <a:xfrm>
            <a:off x="4658996" y="1414800"/>
            <a:ext cx="7539354" cy="4752000"/>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en-US" dirty="0" smtClean="0"/>
              <a:t>Click to edit the </a:t>
            </a:r>
            <a:r>
              <a:rPr lang="en-US" dirty="0" err="1" smtClean="0"/>
              <a:t>toc</a:t>
            </a:r>
            <a:r>
              <a:rPr lang="en-US" dirty="0" smtClean="0"/>
              <a:t> / contact</a:t>
            </a:r>
          </a:p>
          <a:p>
            <a:pPr lvl="1"/>
            <a:r>
              <a:rPr lang="en-US" dirty="0" smtClean="0"/>
              <a:t>chapter</a:t>
            </a:r>
          </a:p>
          <a:p>
            <a:pPr lvl="2"/>
            <a:r>
              <a:rPr lang="en-US" dirty="0" smtClean="0"/>
              <a:t>active chapter</a:t>
            </a:r>
          </a:p>
          <a:p>
            <a:pPr lvl="3"/>
            <a:r>
              <a:rPr lang="en-US" dirty="0" smtClean="0"/>
              <a:t>subchapter</a:t>
            </a:r>
          </a:p>
          <a:p>
            <a:pPr lvl="4"/>
            <a:r>
              <a:rPr lang="en-US" dirty="0" smtClean="0"/>
              <a:t>active subchapter</a:t>
            </a:r>
            <a:endParaRPr lang="en-US" dirty="0"/>
          </a:p>
        </p:txBody>
      </p:sp>
      <p:sp>
        <p:nvSpPr>
          <p:cNvPr id="8" name="Bildplatzhalter 7"/>
          <p:cNvSpPr>
            <a:spLocks noGrp="1"/>
          </p:cNvSpPr>
          <p:nvPr>
            <p:ph type="pic" sz="quarter" idx="15" hasCustomPrompt="1"/>
          </p:nvPr>
        </p:nvSpPr>
        <p:spPr>
          <a:xfrm>
            <a:off x="0" y="1414800"/>
            <a:ext cx="4514400" cy="4752000"/>
          </a:xfrm>
          <a:solidFill>
            <a:srgbClr val="BECDD7"/>
          </a:solidFill>
        </p:spPr>
        <p:txBody>
          <a:bodyPr tIns="1800000"/>
          <a:lstStyle>
            <a:lvl1pPr algn="ctr">
              <a:defRPr/>
            </a:lvl1pPr>
          </a:lstStyle>
          <a:p>
            <a:r>
              <a:rPr lang="fr-FR" dirty="0" smtClean="0"/>
              <a:t>Insert key </a:t>
            </a:r>
            <a:r>
              <a:rPr lang="fr-FR" dirty="0" err="1" smtClean="0"/>
              <a:t>visual</a:t>
            </a:r>
            <a:endParaRPr lang="fr-FR" dirty="0"/>
          </a:p>
        </p:txBody>
      </p:sp>
      <p:sp>
        <p:nvSpPr>
          <p:cNvPr id="6" name="Datumsplatzhalter 5"/>
          <p:cNvSpPr>
            <a:spLocks noGrp="1"/>
          </p:cNvSpPr>
          <p:nvPr>
            <p:ph type="dt" sz="half" idx="16"/>
          </p:nvPr>
        </p:nvSpPr>
        <p:spPr/>
        <p:txBody>
          <a:bodyPr/>
          <a:lstStyle/>
          <a:p>
            <a:r>
              <a:rPr lang="de-DE" smtClean="0"/>
              <a:t>Date</a:t>
            </a:r>
            <a:endParaRPr lang="de-DE" dirty="0"/>
          </a:p>
        </p:txBody>
      </p:sp>
      <p:sp>
        <p:nvSpPr>
          <p:cNvPr id="10" name="Fußzeilenplatzhalter 9"/>
          <p:cNvSpPr>
            <a:spLocks noGrp="1"/>
          </p:cNvSpPr>
          <p:nvPr>
            <p:ph type="ftr" sz="quarter" idx="17"/>
          </p:nvPr>
        </p:nvSpPr>
        <p:spPr/>
        <p:txBody>
          <a:bodyPr/>
          <a:lstStyle/>
          <a:p>
            <a:pPr algn="r"/>
            <a:endParaRPr lang="de-DE" dirty="0"/>
          </a:p>
        </p:txBody>
      </p:sp>
      <p:sp>
        <p:nvSpPr>
          <p:cNvPr id="11" name="Foliennummernplatzhalter 10"/>
          <p:cNvSpPr>
            <a:spLocks noGrp="1"/>
          </p:cNvSpPr>
          <p:nvPr>
            <p:ph type="sldNum" sz="quarter" idx="18"/>
          </p:nvPr>
        </p:nvSpPr>
        <p:spPr/>
        <p:txBody>
          <a:bodyPr/>
          <a:lstStyle/>
          <a:p>
            <a:r>
              <a:rPr lang="de-DE" smtClean="0"/>
              <a:t>Page </a:t>
            </a:r>
            <a:fld id="{99E26495-FA13-4534-B451-FB78AC0E3177}" type="slidenum">
              <a:rPr lang="de-DE" smtClean="0"/>
              <a:pPr/>
              <a:t>‹Nr.›</a:t>
            </a:fld>
            <a:endParaRPr lang="de-DE" dirty="0"/>
          </a:p>
        </p:txBody>
      </p:sp>
      <p:sp>
        <p:nvSpPr>
          <p:cNvPr id="13" name="Rechteck 12" hidden="1"/>
          <p:cNvSpPr/>
          <p:nvPr userDrawn="1">
            <p:custDataLst>
              <p:tags r:id="rId6"/>
            </p:custDataLst>
          </p:nvPr>
        </p:nvSpPr>
        <p:spPr bwMode="auto">
          <a:xfrm>
            <a:off x="8978900" y="-2"/>
            <a:ext cx="3219450" cy="1404000"/>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
        <p:nvSpPr>
          <p:cNvPr id="2" name="Titel 1"/>
          <p:cNvSpPr>
            <a:spLocks noGrp="1"/>
          </p:cNvSpPr>
          <p:nvPr>
            <p:ph type="title"/>
          </p:nvPr>
        </p:nvSpPr>
        <p:spPr/>
        <p:txBody>
          <a:bodyPr/>
          <a:lstStyle/>
          <a:p>
            <a:r>
              <a:rPr lang="de-DE" smtClean="0"/>
              <a:t>Titelmasterformat durch Klicken bearbeiten</a:t>
            </a:r>
            <a:endParaRPr lang="de-DE"/>
          </a:p>
        </p:txBody>
      </p:sp>
    </p:spTree>
    <p:extLst>
      <p:ext uri="{BB962C8B-B14F-4D97-AF65-F5344CB8AC3E}">
        <p14:creationId xmlns:p14="http://schemas.microsoft.com/office/powerpoint/2010/main" val="106636731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Date</a:t>
            </a:r>
            <a:endParaRPr lang="en-US" dirty="0"/>
          </a:p>
        </p:txBody>
      </p:sp>
      <p:sp>
        <p:nvSpPr>
          <p:cNvPr id="3" name="Fußzeilenplatzhalter 2"/>
          <p:cNvSpPr>
            <a:spLocks noGrp="1"/>
          </p:cNvSpPr>
          <p:nvPr>
            <p:ph type="ftr" sz="quarter" idx="11"/>
          </p:nvPr>
        </p:nvSpPr>
        <p:spPr/>
        <p:txBody>
          <a:bodyPr/>
          <a:lstStyle/>
          <a:p>
            <a:pPr algn="r"/>
            <a:endParaRPr lang="en-US" dirty="0"/>
          </a:p>
        </p:txBody>
      </p:sp>
      <p:sp>
        <p:nvSpPr>
          <p:cNvPr id="4" name="Foliennummernplatzhalter 3"/>
          <p:cNvSpPr>
            <a:spLocks noGrp="1"/>
          </p:cNvSpPr>
          <p:nvPr>
            <p:ph type="sldNum" sz="quarter" idx="12"/>
          </p:nvPr>
        </p:nvSpPr>
        <p:spPr/>
        <p:txBody>
          <a:bodyPr/>
          <a:lstStyle/>
          <a:p>
            <a:r>
              <a:rPr lang="en-US" smtClean="0"/>
              <a:t>Page </a:t>
            </a:r>
            <a:fld id="{99E26495-FA13-4534-B451-FB78AC0E3177}" type="slidenum">
              <a:rPr lang="en-US" smtClean="0"/>
              <a:pPr/>
              <a:t>‹Nr.›</a:t>
            </a:fld>
            <a:endParaRPr lang="en-US" dirty="0"/>
          </a:p>
        </p:txBody>
      </p:sp>
      <p:sp>
        <p:nvSpPr>
          <p:cNvPr id="5" name="Rechteck 4" hidden="1"/>
          <p:cNvSpPr/>
          <p:nvPr userDrawn="1">
            <p:custDataLst>
              <p:tags r:id="rId1"/>
            </p:custDataLst>
          </p:nvPr>
        </p:nvSpPr>
        <p:spPr bwMode="auto">
          <a:xfrm>
            <a:off x="8978900" y="-2"/>
            <a:ext cx="3219450" cy="1404000"/>
          </a:xfrm>
          <a:prstGeom prst="rect">
            <a:avLst/>
          </a:prstGeom>
          <a:solidFill>
            <a:schemeClr val="accent4"/>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3317654530"/>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Title (big bar down)" type="title">
  <p:cSld name="Title (big bar down)">
    <p:spTree>
      <p:nvGrpSpPr>
        <p:cNvPr id="1" name=""/>
        <p:cNvGrpSpPr/>
        <p:nvPr/>
      </p:nvGrpSpPr>
      <p:grpSpPr>
        <a:xfrm>
          <a:off x="0" y="0"/>
          <a:ext cx="0" cy="0"/>
          <a:chOff x="0" y="0"/>
          <a:chExt cx="0" cy="0"/>
        </a:xfrm>
      </p:grpSpPr>
      <p:sp>
        <p:nvSpPr>
          <p:cNvPr id="15" name="cdtRectangle 15 Id15"/>
          <p:cNvSpPr>
            <a:spLocks noChangeArrowheads="1"/>
          </p:cNvSpPr>
          <p:nvPr userDrawn="1">
            <p:custDataLst>
              <p:tags r:id="rId3"/>
            </p:custDataLst>
          </p:nvPr>
        </p:nvSpPr>
        <p:spPr bwMode="auto">
          <a:xfrm>
            <a:off x="0" y="0"/>
            <a:ext cx="12198350" cy="4149090"/>
          </a:xfrm>
          <a:prstGeom prst="rect">
            <a:avLst/>
          </a:prstGeom>
          <a:solidFill>
            <a:srgbClr val="D7D7CD"/>
          </a:solidFill>
          <a:ln w="9525">
            <a:noFill/>
            <a:miter lim="800000"/>
            <a:headEnd/>
            <a:tailEnd/>
          </a:ln>
          <a:effectLst/>
        </p:spPr>
        <p:txBody>
          <a:bodyPr wrap="none" anchor="ctr">
            <a:noAutofit/>
          </a:bodyPr>
          <a:lstStyle/>
          <a:p>
            <a:endParaRPr lang="de-DE"/>
          </a:p>
        </p:txBody>
      </p:sp>
      <p:pic>
        <p:nvPicPr>
          <p:cNvPr id="2" name="cdtPicture 1 Id2"/>
          <p:cNvPicPr>
            <a:picLocks/>
          </p:cNvPicPr>
          <p:nvPr userDrawn="1">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0" y="0"/>
            <a:ext cx="12198350" cy="4149090"/>
          </a:xfrm>
          <a:prstGeom prst="rect">
            <a:avLst/>
          </a:prstGeom>
        </p:spPr>
      </p:pic>
      <p:sp>
        <p:nvSpPr>
          <p:cNvPr id="57350" name="cdtRectangle 115 Id57350"/>
          <p:cNvSpPr>
            <a:spLocks noGrp="1" noChangeArrowheads="1"/>
          </p:cNvSpPr>
          <p:nvPr>
            <p:ph type="ctrTitle"/>
            <p:custDataLst>
              <p:tags r:id="rId5"/>
            </p:custDataLst>
          </p:nvPr>
        </p:nvSpPr>
        <p:spPr bwMode="gray">
          <a:xfrm>
            <a:off x="338137" y="4149090"/>
            <a:ext cx="11860212" cy="870014"/>
          </a:xfrm>
          <a:solidFill>
            <a:srgbClr val="879BAA"/>
          </a:solidFill>
        </p:spPr>
        <p:txBody>
          <a:bodyPr wrap="square" lIns="270000" tIns="144000" rIns="482400" bIns="108000" anchor="t">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57351" name="cdtRectangle 116 Id57351"/>
          <p:cNvSpPr>
            <a:spLocks noGrp="1" noChangeArrowheads="1"/>
          </p:cNvSpPr>
          <p:nvPr>
            <p:ph type="subTitle" idx="1"/>
            <p:custDataLst>
              <p:tags r:id="rId6"/>
            </p:custDataLst>
          </p:nvPr>
        </p:nvSpPr>
        <p:spPr bwMode="gray">
          <a:xfrm>
            <a:off x="338137" y="3756008"/>
            <a:ext cx="11860212" cy="393082"/>
          </a:xfrm>
          <a:solidFill>
            <a:srgbClr val="233746">
              <a:alpha val="65000"/>
            </a:srgbClr>
          </a:solidFill>
        </p:spPr>
        <p:txBody>
          <a:bodyPr wrap="square" lIns="270000" tIns="18000" rIns="482400" bIns="36000" anchor="b">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12" name="cdtText Box 101 Id12"/>
          <p:cNvSpPr txBox="1">
            <a:spLocks noChangeArrowheads="1"/>
          </p:cNvSpPr>
          <p:nvPr userDrawn="1">
            <p:custDataLst>
              <p:tags r:id="rId7"/>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13" name="cdtPicture 10 Id13" descr="SIE_Logo_Layer_Petrol_RGB_A3_76mm.wmf"/>
          <p:cNvPicPr>
            <a:picLocks noChangeAspect="1"/>
          </p:cNvPicPr>
          <p:nvPr userDrawn="1">
            <p:custDataLst>
              <p:tags r:id="rId8"/>
            </p:custDataLst>
          </p:nvPr>
        </p:nvPicPr>
        <p:blipFill>
          <a:blip r:embed="rId13" cstate="screen">
            <a:extLst>
              <a:ext uri="{28A0092B-C50C-407E-A947-70E740481C1C}">
                <a14:useLocalDpi xmlns:a14="http://schemas.microsoft.com/office/drawing/2010/main"/>
              </a:ext>
            </a:extLst>
          </a:blip>
          <a:stretch>
            <a:fillRect/>
          </a:stretch>
        </p:blipFill>
        <p:spPr>
          <a:xfrm>
            <a:off x="627063" y="0"/>
            <a:ext cx="1728000" cy="967833"/>
          </a:xfrm>
          <a:prstGeom prst="rect">
            <a:avLst/>
          </a:prstGeom>
        </p:spPr>
      </p:pic>
      <p:sp>
        <p:nvSpPr>
          <p:cNvPr id="14" name="cdtText Box 133 Id14"/>
          <p:cNvSpPr txBox="1">
            <a:spLocks noChangeArrowheads="1"/>
          </p:cNvSpPr>
          <p:nvPr userDrawn="1">
            <p:custDataLst>
              <p:tags r:id="rId9"/>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879BAA"/>
                </a:solidFill>
              </a:rPr>
              <a:t>Unrestricted / © Siemens AG 2015. Alle Rechte vorbehalten.</a:t>
            </a:r>
            <a:endParaRPr lang="de-DE" sz="1000" b="1" dirty="0">
              <a:solidFill>
                <a:srgbClr val="879BAA"/>
              </a:solidFill>
            </a:endParaRPr>
          </a:p>
        </p:txBody>
      </p:sp>
      <p:sp>
        <p:nvSpPr>
          <p:cNvPr id="10" name="cdtText Box 133 Id10"/>
          <p:cNvSpPr txBox="1">
            <a:spLocks noChangeArrowheads="1"/>
          </p:cNvSpPr>
          <p:nvPr userDrawn="1">
            <p:custDataLst>
              <p:tags r:id="rId10"/>
            </p:custDataLst>
          </p:nvPr>
        </p:nvSpPr>
        <p:spPr bwMode="auto">
          <a:xfrm>
            <a:off x="8836025" y="6165850"/>
            <a:ext cx="3362325" cy="431800"/>
          </a:xfrm>
          <a:prstGeom prst="rect">
            <a:avLst/>
          </a:prstGeom>
          <a:noFill/>
          <a:ln w="9525">
            <a:noFill/>
            <a:miter lim="800000"/>
            <a:headEnd/>
            <a:tailEnd/>
          </a:ln>
          <a:effectLst/>
        </p:spPr>
        <p:txBody>
          <a:bodyPr lIns="0" tIns="144000" rIns="482400" bIns="0" anchor="ctr"/>
          <a:lstStyle/>
          <a:p>
            <a:pPr algn="r"/>
            <a:r>
              <a:rPr lang="de-DE" sz="1000" b="1" dirty="0" smtClean="0">
                <a:solidFill>
                  <a:srgbClr val="000000"/>
                </a:solidFill>
              </a:rPr>
              <a:t>www.siemens.com/s7-1200</a:t>
            </a:r>
            <a:endParaRPr lang="de-DE" sz="1000" b="1" dirty="0">
              <a:solidFill>
                <a:srgbClr val="000000"/>
              </a:solidFill>
            </a:endParaRPr>
          </a:p>
        </p:txBody>
      </p:sp>
    </p:spTree>
    <p:custDataLst>
      <p:custData r:id="rId2"/>
    </p:custData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7" name="cdtRectangle 15 Id7"/>
          <p:cNvSpPr>
            <a:spLocks noChangeArrowheads="1"/>
          </p:cNvSpPr>
          <p:nvPr userDrawn="1">
            <p:custDataLst>
              <p:tags r:id="rId3"/>
            </p:custDataLst>
          </p:nvPr>
        </p:nvSpPr>
        <p:spPr bwMode="gray">
          <a:xfrm>
            <a:off x="0" y="0"/>
            <a:ext cx="12198350" cy="4149725"/>
          </a:xfrm>
          <a:prstGeom prst="rect">
            <a:avLst/>
          </a:prstGeom>
          <a:solidFill>
            <a:srgbClr val="D7D7CD"/>
          </a:solidFill>
          <a:ln w="9525">
            <a:noFill/>
            <a:miter lim="800000"/>
            <a:headEnd/>
            <a:tailEnd/>
          </a:ln>
          <a:effectLst/>
        </p:spPr>
        <p:txBody>
          <a:bodyPr wrap="none" anchor="ctr">
            <a:noAutofit/>
          </a:bodyPr>
          <a:lstStyle/>
          <a:p>
            <a:endParaRPr lang="de-DE"/>
          </a:p>
        </p:txBody>
      </p:sp>
      <p:sp>
        <p:nvSpPr>
          <p:cNvPr id="57350" name="cdtRectangle 115 Id57350"/>
          <p:cNvSpPr>
            <a:spLocks noGrp="1" noChangeArrowheads="1"/>
          </p:cNvSpPr>
          <p:nvPr>
            <p:ph type="ctrTitle"/>
            <p:custDataLst>
              <p:tags r:id="rId4"/>
            </p:custDataLst>
          </p:nvPr>
        </p:nvSpPr>
        <p:spPr bwMode="gray">
          <a:xfrm>
            <a:off x="338138" y="4149090"/>
            <a:ext cx="11860212" cy="870014"/>
          </a:xfrm>
          <a:solidFill>
            <a:srgbClr val="879BAA"/>
          </a:solidFill>
        </p:spPr>
        <p:txBody>
          <a:bodyPr wrap="square" lIns="270000" tIns="144000" rIns="482400" bIns="108000" anchor="t">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57351" name="cdtRectangle 116 Id57351"/>
          <p:cNvSpPr>
            <a:spLocks noGrp="1" noChangeArrowheads="1"/>
          </p:cNvSpPr>
          <p:nvPr>
            <p:ph type="subTitle" idx="1"/>
            <p:custDataLst>
              <p:tags r:id="rId5"/>
            </p:custDataLst>
          </p:nvPr>
        </p:nvSpPr>
        <p:spPr bwMode="gray">
          <a:xfrm>
            <a:off x="338138" y="3756008"/>
            <a:ext cx="11860212" cy="393082"/>
          </a:xfrm>
          <a:solidFill>
            <a:srgbClr val="233746">
              <a:alpha val="65000"/>
            </a:srgbClr>
          </a:solidFill>
        </p:spPr>
        <p:txBody>
          <a:bodyPr wrap="square" lIns="270000" tIns="18000" rIns="482400" bIns="36000" anchor="b">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6" name="cdtText Box 101 Id6"/>
          <p:cNvSpPr txBox="1">
            <a:spLocks noChangeArrowheads="1"/>
          </p:cNvSpPr>
          <p:nvPr userDrawn="1">
            <p:custDataLst>
              <p:tags r:id="rId6"/>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8" name="cdtPicture 7 Id8" descr="sie_logo_layer_petrol_rgb"/>
          <p:cNvPicPr>
            <a:picLocks noChangeAspect="1" noChangeArrowheads="1"/>
          </p:cNvPicPr>
          <p:nvPr userDrawn="1">
            <p:custDataLst>
              <p:tags r:id="rId7"/>
            </p:custDataLst>
          </p:nvPr>
        </p:nvPicPr>
        <p:blipFill>
          <a:blip r:embed="rId9" cstate="screen">
            <a:extLst>
              <a:ext uri="{28A0092B-C50C-407E-A947-70E740481C1C}">
                <a14:useLocalDpi xmlns:a14="http://schemas.microsoft.com/office/drawing/2010/main"/>
              </a:ext>
            </a:extLst>
          </a:blip>
          <a:srcRect/>
          <a:stretch>
            <a:fillRect/>
          </a:stretch>
        </p:blipFill>
        <p:spPr bwMode="auto">
          <a:xfrm>
            <a:off x="10275886" y="0"/>
            <a:ext cx="1439863" cy="804863"/>
          </a:xfrm>
          <a:prstGeom prst="rect">
            <a:avLst/>
          </a:prstGeom>
          <a:noFill/>
        </p:spPr>
      </p:pic>
    </p:spTree>
    <p:custDataLst>
      <p:custData r:id="rId2"/>
    </p:custData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pter title (big bar up)" type="title" preserve="1">
  <p:cSld name="Chapter title (big bar up)">
    <p:spTree>
      <p:nvGrpSpPr>
        <p:cNvPr id="1" name=""/>
        <p:cNvGrpSpPr/>
        <p:nvPr/>
      </p:nvGrpSpPr>
      <p:grpSpPr>
        <a:xfrm>
          <a:off x="0" y="0"/>
          <a:ext cx="0" cy="0"/>
          <a:chOff x="0" y="0"/>
          <a:chExt cx="0" cy="0"/>
        </a:xfrm>
      </p:grpSpPr>
      <p:sp>
        <p:nvSpPr>
          <p:cNvPr id="7" name="cdtRectangle 15 Id7"/>
          <p:cNvSpPr>
            <a:spLocks noChangeArrowheads="1"/>
          </p:cNvSpPr>
          <p:nvPr userDrawn="1">
            <p:custDataLst>
              <p:tags r:id="rId3"/>
            </p:custDataLst>
          </p:nvPr>
        </p:nvSpPr>
        <p:spPr bwMode="gray">
          <a:xfrm>
            <a:off x="0" y="0"/>
            <a:ext cx="12198350" cy="5162556"/>
          </a:xfrm>
          <a:prstGeom prst="rect">
            <a:avLst/>
          </a:prstGeom>
          <a:solidFill>
            <a:srgbClr val="D7D7CD"/>
          </a:solidFill>
          <a:ln w="9525">
            <a:noFill/>
            <a:miter lim="800000"/>
            <a:headEnd/>
            <a:tailEnd/>
          </a:ln>
          <a:effectLst/>
        </p:spPr>
        <p:txBody>
          <a:bodyPr wrap="none" anchor="ctr">
            <a:noAutofit/>
          </a:bodyPr>
          <a:lstStyle/>
          <a:p>
            <a:endParaRPr lang="de-DE"/>
          </a:p>
        </p:txBody>
      </p:sp>
      <p:sp>
        <p:nvSpPr>
          <p:cNvPr id="57350" name="cdtRectangle 115 Id57350"/>
          <p:cNvSpPr>
            <a:spLocks noGrp="1" noChangeArrowheads="1"/>
          </p:cNvSpPr>
          <p:nvPr>
            <p:ph type="ctrTitle"/>
            <p:custDataLst>
              <p:tags r:id="rId4"/>
            </p:custDataLst>
          </p:nvPr>
        </p:nvSpPr>
        <p:spPr bwMode="gray">
          <a:xfrm>
            <a:off x="338138" y="4287203"/>
            <a:ext cx="11860212" cy="870014"/>
          </a:xfrm>
          <a:solidFill>
            <a:srgbClr val="233746">
              <a:alpha val="65000"/>
            </a:srgbClr>
          </a:solidFill>
        </p:spPr>
        <p:txBody>
          <a:bodyPr wrap="square" lIns="270000" tIns="144000" rIns="482400" bIns="108000" anchor="b" anchorCtr="0">
            <a:spAutoFit/>
          </a:bodyPr>
          <a:lstStyle>
            <a:lvl1pPr>
              <a:defRPr sz="4000" smtClean="0">
                <a:solidFill>
                  <a:srgbClr val="FFFFFF"/>
                </a:solidFill>
                <a:latin typeface="Arial" pitchFamily="34" charset="0"/>
              </a:defRPr>
            </a:lvl1pPr>
          </a:lstStyle>
          <a:p>
            <a:r>
              <a:rPr lang="de-DE" dirty="0" smtClean="0"/>
              <a:t>Titelmasterformat durch Klicken bearbeiten</a:t>
            </a:r>
          </a:p>
        </p:txBody>
      </p:sp>
      <p:sp>
        <p:nvSpPr>
          <p:cNvPr id="57351" name="cdtRectangle 116 Id57351"/>
          <p:cNvSpPr>
            <a:spLocks noGrp="1" noChangeArrowheads="1"/>
          </p:cNvSpPr>
          <p:nvPr>
            <p:ph type="subTitle" idx="1"/>
            <p:custDataLst>
              <p:tags r:id="rId5"/>
            </p:custDataLst>
          </p:nvPr>
        </p:nvSpPr>
        <p:spPr bwMode="gray">
          <a:xfrm>
            <a:off x="338138" y="5157216"/>
            <a:ext cx="11860212" cy="393082"/>
          </a:xfrm>
          <a:solidFill>
            <a:srgbClr val="879BAA"/>
          </a:solidFill>
        </p:spPr>
        <p:txBody>
          <a:bodyPr wrap="square" lIns="270000" tIns="18000" rIns="482400" bIns="36000" anchor="t" anchorCtr="0">
            <a:noAutofit/>
          </a:bodyPr>
          <a:lstStyle>
            <a:lvl1pPr>
              <a:defRPr sz="2000" smtClean="0">
                <a:solidFill>
                  <a:srgbClr val="FFFFFF"/>
                </a:solidFill>
                <a:latin typeface="Arial" pitchFamily="34" charset="0"/>
              </a:defRPr>
            </a:lvl1pPr>
          </a:lstStyle>
          <a:p>
            <a:r>
              <a:rPr lang="de-DE" dirty="0" smtClean="0"/>
              <a:t>Formatvorlage des Untertitelmasters durch Klicken bearbeiten</a:t>
            </a:r>
          </a:p>
        </p:txBody>
      </p:sp>
      <p:sp>
        <p:nvSpPr>
          <p:cNvPr id="6" name="cdtText Box 101 Id6"/>
          <p:cNvSpPr txBox="1">
            <a:spLocks noChangeArrowheads="1"/>
          </p:cNvSpPr>
          <p:nvPr userDrawn="1">
            <p:custDataLst>
              <p:tags r:id="rId6"/>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pic>
        <p:nvPicPr>
          <p:cNvPr id="9" name="cdtPicture 7 Id9" descr="sie_logo_layer_petrol_rgb"/>
          <p:cNvPicPr>
            <a:picLocks noChangeAspect="1" noChangeArrowheads="1"/>
          </p:cNvPicPr>
          <p:nvPr userDrawn="1">
            <p:custDataLst>
              <p:tags r:id="rId7"/>
            </p:custDataLst>
          </p:nvPr>
        </p:nvPicPr>
        <p:blipFill>
          <a:blip r:embed="rId9" cstate="screen">
            <a:extLst>
              <a:ext uri="{28A0092B-C50C-407E-A947-70E740481C1C}">
                <a14:useLocalDpi xmlns:a14="http://schemas.microsoft.com/office/drawing/2010/main"/>
              </a:ext>
            </a:extLst>
          </a:blip>
          <a:srcRect/>
          <a:stretch>
            <a:fillRect/>
          </a:stretch>
        </p:blipFill>
        <p:spPr bwMode="auto">
          <a:xfrm>
            <a:off x="10275886" y="0"/>
            <a:ext cx="1439863" cy="804863"/>
          </a:xfrm>
          <a:prstGeom prst="rect">
            <a:avLst/>
          </a:prstGeom>
          <a:noFill/>
        </p:spPr>
      </p:pic>
    </p:spTree>
    <p:custDataLst>
      <p:custData r:id="rId2"/>
    </p:custData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5" name="cdtRectangle 2 Id5"/>
          <p:cNvSpPr/>
          <p:nvPr userDrawn="1">
            <p:custDataLst>
              <p:tags r:id="rId3"/>
            </p:custDataLst>
          </p:nvPr>
        </p:nvSpPr>
        <p:spPr bwMode="auto">
          <a:xfrm>
            <a:off x="4658995" y="1412875"/>
            <a:ext cx="7539355" cy="4752975"/>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b="1" dirty="0" smtClean="0">
              <a:solidFill>
                <a:schemeClr val="tx1"/>
              </a:solidFill>
            </a:endParaRPr>
          </a:p>
        </p:txBody>
      </p:sp>
      <p:sp>
        <p:nvSpPr>
          <p:cNvPr id="13" name="cdtText Placeholder 12 Id13"/>
          <p:cNvSpPr>
            <a:spLocks noGrp="1"/>
          </p:cNvSpPr>
          <p:nvPr>
            <p:ph type="body" sz="quarter" idx="14" hasCustomPrompt="1"/>
            <p:custDataLst>
              <p:tags r:id="rId4"/>
            </p:custDataLst>
          </p:nvPr>
        </p:nvSpPr>
        <p:spPr bwMode="auto">
          <a:xfrm>
            <a:off x="4658996" y="1412875"/>
            <a:ext cx="7539354"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de-DE" dirty="0" smtClean="0"/>
              <a:t>Inhaltsverzeichnis / Kontakt durch Klicken bearbeiten</a:t>
            </a:r>
          </a:p>
          <a:p>
            <a:pPr lvl="1"/>
            <a:r>
              <a:rPr lang="de-DE" dirty="0" smtClean="0"/>
              <a:t>Kapitel</a:t>
            </a:r>
          </a:p>
          <a:p>
            <a:pPr lvl="2"/>
            <a:r>
              <a:rPr lang="de-DE" dirty="0" smtClean="0"/>
              <a:t>Aktives Kapitel</a:t>
            </a:r>
          </a:p>
          <a:p>
            <a:pPr lvl="3"/>
            <a:r>
              <a:rPr lang="de-DE" dirty="0" smtClean="0"/>
              <a:t>Unterkapitel</a:t>
            </a:r>
          </a:p>
          <a:p>
            <a:pPr lvl="4"/>
            <a:r>
              <a:rPr lang="de-DE" dirty="0" smtClean="0"/>
              <a:t>Aktives Unterkapitel</a:t>
            </a:r>
            <a:endParaRPr lang="en-US" dirty="0"/>
          </a:p>
        </p:txBody>
      </p:sp>
      <p:sp>
        <p:nvSpPr>
          <p:cNvPr id="2" name="cdtTitle 1 Id2"/>
          <p:cNvSpPr>
            <a:spLocks noGrp="1"/>
          </p:cNvSpPr>
          <p:nvPr>
            <p:ph type="title"/>
            <p:custDataLst>
              <p:tags r:id="rId5"/>
            </p:custDataLst>
          </p:nvPr>
        </p:nvSpPr>
        <p:spPr>
          <a:xfrm>
            <a:off x="0" y="0"/>
            <a:ext cx="12198350" cy="1268413"/>
          </a:xfrm>
        </p:spPr>
        <p:txBody>
          <a:bodyPr/>
          <a:lstStyle/>
          <a:p>
            <a:r>
              <a:rPr lang="de-DE" dirty="0" smtClean="0"/>
              <a:t>Titelmasterformat durch Klicken bearbeiten</a:t>
            </a:r>
            <a:endParaRPr lang="de-DE" dirty="0"/>
          </a:p>
        </p:txBody>
      </p:sp>
      <p:pic>
        <p:nvPicPr>
          <p:cNvPr id="3" name="cdtPicture 2 Id3"/>
          <p:cNvPicPr>
            <a:picLocks/>
          </p:cNvPicPr>
          <p:nvPr userDrawn="1">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1" y="1412876"/>
            <a:ext cx="4514977" cy="4752975"/>
          </a:xfrm>
          <a:prstGeom prst="rect">
            <a:avLst/>
          </a:prstGeom>
        </p:spPr>
      </p:pic>
      <p:sp>
        <p:nvSpPr>
          <p:cNvPr id="11" name="cdtPicture Placeholder 10 Id11"/>
          <p:cNvSpPr>
            <a:spLocks noGrp="1"/>
          </p:cNvSpPr>
          <p:nvPr>
            <p:ph type="pic" sz="quarter" idx="13" hasCustomPrompt="1"/>
            <p:custDataLst>
              <p:tags r:id="rId7"/>
            </p:custDataLst>
          </p:nvPr>
        </p:nvSpPr>
        <p:spPr>
          <a:xfrm>
            <a:off x="0" y="1412875"/>
            <a:ext cx="4514977" cy="4752975"/>
          </a:xfrm>
        </p:spPr>
        <p:txBody>
          <a:bodyPr/>
          <a:lstStyle>
            <a:lvl1pPr>
              <a:defRPr/>
            </a:lvl1pPr>
          </a:lstStyle>
          <a:p>
            <a:r>
              <a:rPr lang="de-DE" dirty="0" smtClean="0"/>
              <a:t> </a:t>
            </a:r>
            <a:endParaRPr lang="de-DE" dirty="0"/>
          </a:p>
        </p:txBody>
      </p:sp>
    </p:spTree>
    <p:custDataLst>
      <p:custData r:id="rId2"/>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p:spPr>
        <p:txBody>
          <a:bodyPr/>
          <a:lstStyle/>
          <a:p>
            <a:r>
              <a:rPr lang="de-DE" dirty="0" smtClean="0"/>
              <a:t>Titelmasterformat durch Klicken bearbeiten</a:t>
            </a:r>
            <a:endParaRPr lang="de-DE" dirty="0"/>
          </a:p>
        </p:txBody>
      </p:sp>
      <p:sp>
        <p:nvSpPr>
          <p:cNvPr id="13" name="cdtText Placeholder 12 Id13"/>
          <p:cNvSpPr>
            <a:spLocks noGrp="1"/>
          </p:cNvSpPr>
          <p:nvPr>
            <p:ph type="body" sz="quarter" idx="13"/>
            <p:custDataLst>
              <p:tags r:id="rId4"/>
            </p:custDataLst>
          </p:nvPr>
        </p:nvSpPr>
        <p:spPr>
          <a:xfrm>
            <a:off x="627063" y="1412875"/>
            <a:ext cx="3887914" cy="4752975"/>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5" name="cdtTextplatzhalter 12 Id5"/>
          <p:cNvSpPr>
            <a:spLocks noGrp="1"/>
          </p:cNvSpPr>
          <p:nvPr>
            <p:ph type="body" sz="quarter" idx="14" hasCustomPrompt="1"/>
            <p:custDataLst>
              <p:tags r:id="rId5"/>
            </p:custDataLst>
          </p:nvPr>
        </p:nvSpPr>
        <p:spPr bwMode="auto">
          <a:xfrm>
            <a:off x="4658995" y="1412875"/>
            <a:ext cx="7539355"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de-DE" dirty="0" smtClean="0"/>
              <a:t>Inhaltsverzeichnis / Kontakt durch Klicken bearbeiten</a:t>
            </a:r>
          </a:p>
          <a:p>
            <a:pPr lvl="1"/>
            <a:r>
              <a:rPr lang="de-DE" dirty="0" smtClean="0"/>
              <a:t>Kapitel</a:t>
            </a:r>
          </a:p>
          <a:p>
            <a:pPr lvl="2"/>
            <a:r>
              <a:rPr lang="de-DE" dirty="0" smtClean="0"/>
              <a:t>Aktives Kapitel</a:t>
            </a:r>
          </a:p>
          <a:p>
            <a:pPr lvl="3"/>
            <a:r>
              <a:rPr lang="de-DE" dirty="0" smtClean="0"/>
              <a:t>Unterkapitel</a:t>
            </a:r>
          </a:p>
          <a:p>
            <a:pPr lvl="4"/>
            <a:r>
              <a:rPr lang="de-DE" dirty="0" smtClean="0"/>
              <a:t>Aktives Unterkapitel</a:t>
            </a:r>
            <a:endParaRPr lang="en-US" dirty="0"/>
          </a:p>
        </p:txBody>
      </p:sp>
    </p:spTree>
    <p:custDataLst>
      <p:custData r:id="rId2"/>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p:custDataLst>
              <p:tags r:id="rId3"/>
            </p:custDataLst>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lang="de-DE"/>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DE" dirty="0" smtClean="0"/>
              <a:t>Titelmasterformat durch Klicken bearbeiten</a:t>
            </a:r>
            <a:endParaRPr kumimoji="0" lang="de-DE" sz="2000" b="1" i="0" u="none" strike="noStrike" kern="0" cap="none" spc="0" normalizeH="0" baseline="0" noProof="0" dirty="0">
              <a:ln>
                <a:noFill/>
              </a:ln>
              <a:solidFill>
                <a:srgbClr val="000000"/>
              </a:solidFill>
              <a:effectLst/>
              <a:uLnTx/>
              <a:uFillTx/>
              <a:latin typeface="Arial" pitchFamily="34" charset="0"/>
              <a:ea typeface="+mj-ea"/>
              <a:cs typeface="Arial" pitchFamily="34" charset="0"/>
            </a:endParaRPr>
          </a:p>
        </p:txBody>
      </p:sp>
    </p:spTree>
    <p:custDataLst>
      <p:custData r:id="rId2"/>
    </p:custDataLst>
    <p:extLst>
      <p:ext uri="{BB962C8B-B14F-4D97-AF65-F5344CB8AC3E}">
        <p14:creationId xmlns:p14="http://schemas.microsoft.com/office/powerpoint/2010/main" val="336603495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9" Type="http://schemas.openxmlformats.org/officeDocument/2006/relationships/tags" Target="../tags/tag15.xml"/><Relationship Id="rId21" Type="http://schemas.openxmlformats.org/officeDocument/2006/relationships/slideLayout" Target="../slideLayouts/slideLayout21.xml"/><Relationship Id="rId34" Type="http://schemas.openxmlformats.org/officeDocument/2006/relationships/tags" Target="../tags/tag10.xml"/><Relationship Id="rId42" Type="http://schemas.openxmlformats.org/officeDocument/2006/relationships/tags" Target="../tags/tag18.xml"/><Relationship Id="rId47" Type="http://schemas.openxmlformats.org/officeDocument/2006/relationships/tags" Target="../tags/tag23.xml"/><Relationship Id="rId50" Type="http://schemas.openxmlformats.org/officeDocument/2006/relationships/tags" Target="../tags/tag26.xml"/><Relationship Id="rId55" Type="http://schemas.openxmlformats.org/officeDocument/2006/relationships/tags" Target="../tags/tag3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5.xml"/><Relationship Id="rId41" Type="http://schemas.openxmlformats.org/officeDocument/2006/relationships/tags" Target="../tags/tag17.xml"/><Relationship Id="rId54" Type="http://schemas.openxmlformats.org/officeDocument/2006/relationships/tags" Target="../tags/tag3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32" Type="http://schemas.openxmlformats.org/officeDocument/2006/relationships/tags" Target="../tags/tag8.xml"/><Relationship Id="rId37" Type="http://schemas.openxmlformats.org/officeDocument/2006/relationships/tags" Target="../tags/tag13.xml"/><Relationship Id="rId40" Type="http://schemas.openxmlformats.org/officeDocument/2006/relationships/tags" Target="../tags/tag16.xml"/><Relationship Id="rId45" Type="http://schemas.openxmlformats.org/officeDocument/2006/relationships/tags" Target="../tags/tag21.xml"/><Relationship Id="rId53" Type="http://schemas.openxmlformats.org/officeDocument/2006/relationships/tags" Target="../tags/tag29.xml"/><Relationship Id="rId58" Type="http://schemas.openxmlformats.org/officeDocument/2006/relationships/tags" Target="../tags/tag3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4.xml"/><Relationship Id="rId36" Type="http://schemas.openxmlformats.org/officeDocument/2006/relationships/tags" Target="../tags/tag12.xml"/><Relationship Id="rId49" Type="http://schemas.openxmlformats.org/officeDocument/2006/relationships/tags" Target="../tags/tag25.xml"/><Relationship Id="rId57" Type="http://schemas.openxmlformats.org/officeDocument/2006/relationships/tags" Target="../tags/tag33.xml"/><Relationship Id="rId61" Type="http://schemas.openxmlformats.org/officeDocument/2006/relationships/image" Target="../media/image2.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7.xml"/><Relationship Id="rId44" Type="http://schemas.openxmlformats.org/officeDocument/2006/relationships/tags" Target="../tags/tag20.xml"/><Relationship Id="rId52" Type="http://schemas.openxmlformats.org/officeDocument/2006/relationships/tags" Target="../tags/tag28.xml"/><Relationship Id="rId6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3.xml"/><Relationship Id="rId30" Type="http://schemas.openxmlformats.org/officeDocument/2006/relationships/tags" Target="../tags/tag6.xml"/><Relationship Id="rId35" Type="http://schemas.openxmlformats.org/officeDocument/2006/relationships/tags" Target="../tags/tag11.xml"/><Relationship Id="rId43" Type="http://schemas.openxmlformats.org/officeDocument/2006/relationships/tags" Target="../tags/tag19.xml"/><Relationship Id="rId48" Type="http://schemas.openxmlformats.org/officeDocument/2006/relationships/tags" Target="../tags/tag24.xml"/><Relationship Id="rId56" Type="http://schemas.openxmlformats.org/officeDocument/2006/relationships/tags" Target="../tags/tag32.xml"/><Relationship Id="rId8" Type="http://schemas.openxmlformats.org/officeDocument/2006/relationships/slideLayout" Target="../slideLayouts/slideLayout8.xml"/><Relationship Id="rId51" Type="http://schemas.openxmlformats.org/officeDocument/2006/relationships/tags" Target="../tags/tag27.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33" Type="http://schemas.openxmlformats.org/officeDocument/2006/relationships/tags" Target="../tags/tag9.xml"/><Relationship Id="rId38" Type="http://schemas.openxmlformats.org/officeDocument/2006/relationships/tags" Target="../tags/tag14.xml"/><Relationship Id="rId46" Type="http://schemas.openxmlformats.org/officeDocument/2006/relationships/tags" Target="../tags/tag22.xml"/><Relationship Id="rId5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vmlDrawing" Target="../drawings/vmlDrawing2.vml"/><Relationship Id="rId39" Type="http://schemas.openxmlformats.org/officeDocument/2006/relationships/tags" Target="../tags/tag144.xml"/><Relationship Id="rId21" Type="http://schemas.openxmlformats.org/officeDocument/2006/relationships/slideLayout" Target="../slideLayouts/slideLayout44.xml"/><Relationship Id="rId34" Type="http://schemas.openxmlformats.org/officeDocument/2006/relationships/tags" Target="../tags/tag139.xml"/><Relationship Id="rId42" Type="http://schemas.openxmlformats.org/officeDocument/2006/relationships/tags" Target="../tags/tag147.xml"/><Relationship Id="rId47" Type="http://schemas.openxmlformats.org/officeDocument/2006/relationships/tags" Target="../tags/tag152.xml"/><Relationship Id="rId50" Type="http://schemas.openxmlformats.org/officeDocument/2006/relationships/tags" Target="../tags/tag155.xml"/><Relationship Id="rId55" Type="http://schemas.openxmlformats.org/officeDocument/2006/relationships/tags" Target="../tags/tag160.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theme" Target="../theme/theme2.xml"/><Relationship Id="rId33" Type="http://schemas.openxmlformats.org/officeDocument/2006/relationships/tags" Target="../tags/tag138.xml"/><Relationship Id="rId38" Type="http://schemas.openxmlformats.org/officeDocument/2006/relationships/tags" Target="../tags/tag143.xml"/><Relationship Id="rId46" Type="http://schemas.openxmlformats.org/officeDocument/2006/relationships/tags" Target="../tags/tag151.xml"/><Relationship Id="rId59" Type="http://schemas.openxmlformats.org/officeDocument/2006/relationships/image" Target="../media/image6.bin"/><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ags" Target="../tags/tag134.xml"/><Relationship Id="rId41" Type="http://schemas.openxmlformats.org/officeDocument/2006/relationships/tags" Target="../tags/tag146.xml"/><Relationship Id="rId54" Type="http://schemas.openxmlformats.org/officeDocument/2006/relationships/tags" Target="../tags/tag15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ags" Target="../tags/tag137.xml"/><Relationship Id="rId37" Type="http://schemas.openxmlformats.org/officeDocument/2006/relationships/tags" Target="../tags/tag142.xml"/><Relationship Id="rId40" Type="http://schemas.openxmlformats.org/officeDocument/2006/relationships/tags" Target="../tags/tag145.xml"/><Relationship Id="rId45" Type="http://schemas.openxmlformats.org/officeDocument/2006/relationships/tags" Target="../tags/tag150.xml"/><Relationship Id="rId53" Type="http://schemas.openxmlformats.org/officeDocument/2006/relationships/tags" Target="../tags/tag158.xml"/><Relationship Id="rId58" Type="http://schemas.openxmlformats.org/officeDocument/2006/relationships/oleObject" Target="../embeddings/oleObject2.bin"/><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ags" Target="../tags/tag133.xml"/><Relationship Id="rId36" Type="http://schemas.openxmlformats.org/officeDocument/2006/relationships/tags" Target="../tags/tag141.xml"/><Relationship Id="rId49" Type="http://schemas.openxmlformats.org/officeDocument/2006/relationships/tags" Target="../tags/tag154.xml"/><Relationship Id="rId57" Type="http://schemas.openxmlformats.org/officeDocument/2006/relationships/tags" Target="../tags/tag16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tags" Target="../tags/tag136.xml"/><Relationship Id="rId44" Type="http://schemas.openxmlformats.org/officeDocument/2006/relationships/tags" Target="../tags/tag149.xml"/><Relationship Id="rId52" Type="http://schemas.openxmlformats.org/officeDocument/2006/relationships/tags" Target="../tags/tag15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tags" Target="../tags/tag140.xml"/><Relationship Id="rId43" Type="http://schemas.openxmlformats.org/officeDocument/2006/relationships/tags" Target="../tags/tag148.xml"/><Relationship Id="rId48" Type="http://schemas.openxmlformats.org/officeDocument/2006/relationships/tags" Target="../tags/tag153.xml"/><Relationship Id="rId56" Type="http://schemas.openxmlformats.org/officeDocument/2006/relationships/tags" Target="../tags/tag161.xml"/><Relationship Id="rId8" Type="http://schemas.openxmlformats.org/officeDocument/2006/relationships/slideLayout" Target="../slideLayouts/slideLayout31.xml"/><Relationship Id="rId51" Type="http://schemas.openxmlformats.org/officeDocument/2006/relationships/tags" Target="../tags/tag156.xml"/><Relationship Id="rId3"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097" name="Objekt 3096" hidden="1"/>
          <p:cNvGraphicFramePr>
            <a:graphicFrameLocks noChangeAspect="1"/>
          </p:cNvGraphicFramePr>
          <p:nvPr userDrawn="1">
            <p:custDataLst>
              <p:tags r:id="rId26"/>
            </p:custDataLst>
            <p:extLst>
              <p:ext uri="{D42A27DB-BD31-4B8C-83A1-F6EECF244321}">
                <p14:modId xmlns:p14="http://schemas.microsoft.com/office/powerpoint/2010/main" val="22408771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7091" name="think-cell Folie" r:id="rId59" imgW="270" imgH="270" progId="TCLayout.ActiveDocument.1">
                  <p:embed/>
                </p:oleObj>
              </mc:Choice>
              <mc:Fallback>
                <p:oleObj name="think-cell Folie" r:id="rId59" imgW="270" imgH="270" progId="TCLayout.ActiveDocument.1">
                  <p:embed/>
                  <p:pic>
                    <p:nvPicPr>
                      <p:cNvPr id="0" name="Picture 31"/>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cdtRectangle 12 Id15"/>
          <p:cNvSpPr>
            <a:spLocks noChangeArrowheads="1"/>
          </p:cNvSpPr>
          <p:nvPr>
            <p:custDataLst>
              <p:tags r:id="rId27"/>
            </p:custDataLst>
          </p:nvPr>
        </p:nvSpPr>
        <p:spPr bwMode="gray">
          <a:xfrm>
            <a:off x="0" y="0"/>
            <a:ext cx="12198350" cy="1268413"/>
          </a:xfrm>
          <a:prstGeom prst="rect">
            <a:avLst/>
          </a:prstGeom>
          <a:solidFill>
            <a:schemeClr val="lt2"/>
          </a:solidFill>
          <a:ln w="9525">
            <a:noFill/>
            <a:miter lim="800000"/>
            <a:headEnd/>
            <a:tailEnd/>
          </a:ln>
          <a:effectLst/>
        </p:spPr>
        <p:txBody>
          <a:bodyPr wrap="none" anchor="ctr">
            <a:noAutofit/>
          </a:bodyPr>
          <a:lstStyle/>
          <a:p>
            <a:endParaRPr lang="de-DE"/>
          </a:p>
        </p:txBody>
      </p:sp>
      <p:sp>
        <p:nvSpPr>
          <p:cNvPr id="3078" name="cdtRectangle 115 Id3078"/>
          <p:cNvSpPr>
            <a:spLocks noGrp="1" noChangeArrowheads="1"/>
          </p:cNvSpPr>
          <p:nvPr>
            <p:ph type="title"/>
            <p:custDataLst>
              <p:tags r:id="rId28"/>
            </p:custDataLst>
          </p:nvPr>
        </p:nvSpPr>
        <p:spPr bwMode="auto">
          <a:xfrm>
            <a:off x="0" y="0"/>
            <a:ext cx="12198350" cy="1268413"/>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de-DE" dirty="0" smtClean="0"/>
              <a:t>Titelmasterformat durch Klicken bearbeiten</a:t>
            </a:r>
          </a:p>
        </p:txBody>
      </p:sp>
      <p:sp>
        <p:nvSpPr>
          <p:cNvPr id="3079" name="cdtRectangle 116 Id3079"/>
          <p:cNvSpPr>
            <a:spLocks noGrp="1" noChangeArrowheads="1"/>
          </p:cNvSpPr>
          <p:nvPr>
            <p:ph type="body" idx="1"/>
            <p:custDataLst>
              <p:tags r:id="rId29"/>
            </p:custDataLst>
          </p:nvPr>
        </p:nvSpPr>
        <p:spPr bwMode="auto">
          <a:xfrm>
            <a:off x="627063" y="1412875"/>
            <a:ext cx="8208962"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10" name="cdtPicture 10 Id10" descr="SIE_Logo_Layer_Petrol_RGB_A3_76mm.wmf"/>
          <p:cNvPicPr>
            <a:picLocks noChangeAspect="1"/>
          </p:cNvPicPr>
          <p:nvPr>
            <p:custDataLst>
              <p:tags r:id="rId30"/>
            </p:custDataLst>
          </p:nvPr>
        </p:nvPicPr>
        <p:blipFill>
          <a:blip r:embed="rId61" cstate="screen">
            <a:extLst>
              <a:ext uri="{28A0092B-C50C-407E-A947-70E740481C1C}">
                <a14:useLocalDpi xmlns:a14="http://schemas.microsoft.com/office/drawing/2010/main"/>
              </a:ext>
            </a:extLst>
          </a:blip>
          <a:stretch>
            <a:fillRect/>
          </a:stretch>
        </p:blipFill>
        <p:spPr>
          <a:xfrm>
            <a:off x="10275750" y="0"/>
            <a:ext cx="1440000" cy="806529"/>
          </a:xfrm>
          <a:prstGeom prst="rect">
            <a:avLst/>
          </a:prstGeom>
        </p:spPr>
      </p:pic>
      <p:sp>
        <p:nvSpPr>
          <p:cNvPr id="16" name="cdtText Box 133 Id16"/>
          <p:cNvSpPr txBox="1">
            <a:spLocks noChangeArrowheads="1"/>
          </p:cNvSpPr>
          <p:nvPr>
            <p:custDataLst>
              <p:tags r:id="rId31"/>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de-DE" sz="1000" b="1" smtClean="0">
                <a:solidFill>
                  <a:srgbClr val="879BAA"/>
                </a:solidFill>
              </a:rPr>
              <a:t>Unrestricted / © Siemens AG 2015. Alle Rechte vorbehalten.</a:t>
            </a:r>
            <a:endParaRPr lang="de-DE" sz="1000" b="1" dirty="0">
              <a:solidFill>
                <a:srgbClr val="879BAA"/>
              </a:solidFill>
            </a:endParaRPr>
          </a:p>
        </p:txBody>
      </p:sp>
      <p:sp>
        <p:nvSpPr>
          <p:cNvPr id="17" name="cdtTextBox 12 Id17"/>
          <p:cNvSpPr txBox="1"/>
          <p:nvPr>
            <p:custDataLst>
              <p:tags r:id="rId32"/>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endParaRPr lang="de-DE" sz="1000" noProof="0" dirty="0" smtClean="0">
              <a:solidFill>
                <a:srgbClr val="000000"/>
              </a:solidFill>
            </a:endParaRPr>
          </a:p>
        </p:txBody>
      </p:sp>
      <p:sp>
        <p:nvSpPr>
          <p:cNvPr id="18" name="cdtTextBox 11 Id18"/>
          <p:cNvSpPr txBox="1"/>
          <p:nvPr>
            <p:custDataLst>
              <p:tags r:id="rId33"/>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de-DE" sz="1000" noProof="0" dirty="0" smtClean="0">
                <a:solidFill>
                  <a:srgbClr val="000000"/>
                </a:solidFill>
              </a:rPr>
              <a:t>Seite </a:t>
            </a:r>
            <a:fld id="{7CD0EEFB-F486-4273-A2E6-96BF3DBDA3B2}" type="slidenum">
              <a:rPr lang="de-DE" sz="1000" noProof="0" smtClean="0">
                <a:solidFill>
                  <a:srgbClr val="000000"/>
                </a:solidFill>
              </a:rPr>
              <a:t>‹Nr.›</a:t>
            </a:fld>
            <a:endParaRPr lang="de-DE" sz="1000" noProof="0" dirty="0" smtClean="0">
              <a:solidFill>
                <a:srgbClr val="000000"/>
              </a:solidFill>
            </a:endParaRPr>
          </a:p>
        </p:txBody>
      </p:sp>
      <p:sp>
        <p:nvSpPr>
          <p:cNvPr id="19" name="cdtTextBox 13 Id19"/>
          <p:cNvSpPr txBox="1"/>
          <p:nvPr>
            <p:custDataLst>
              <p:tags r:id="rId34"/>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endParaRPr lang="de-DE" sz="1000" noProof="0" dirty="0" smtClean="0">
              <a:solidFill>
                <a:srgbClr val="000000"/>
              </a:solidFill>
            </a:endParaRPr>
          </a:p>
        </p:txBody>
      </p:sp>
      <p:sp>
        <p:nvSpPr>
          <p:cNvPr id="20" name="cdtText Box 101 Id20"/>
          <p:cNvSpPr txBox="1">
            <a:spLocks noChangeArrowheads="1"/>
          </p:cNvSpPr>
          <p:nvPr>
            <p:custDataLst>
              <p:tags r:id="rId35"/>
            </p:custDataLst>
          </p:nvPr>
        </p:nvSpPr>
        <p:spPr bwMode="auto">
          <a:xfrm>
            <a:off x="6099175" y="0"/>
            <a:ext cx="1588" cy="1588"/>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a:buClrTx/>
              <a:buFontTx/>
              <a:buNone/>
            </a:pPr>
            <a:endParaRPr lang="de-DE" sz="1100" b="1" dirty="0">
              <a:solidFill>
                <a:srgbClr val="990000"/>
              </a:solidFill>
            </a:endParaRPr>
          </a:p>
        </p:txBody>
      </p:sp>
      <p:cxnSp>
        <p:nvCxnSpPr>
          <p:cNvPr id="7" name="cdtMasterTags_CL1 Id7"/>
          <p:cNvCxnSpPr/>
          <p:nvPr userDrawn="1">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 name="cdtMasterTags_CL2 Id9"/>
          <p:cNvCxnSpPr/>
          <p:nvPr userDrawn="1">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cdtMasterTags_CL3 Id11"/>
          <p:cNvCxnSpPr/>
          <p:nvPr userDrawn="1">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cdtMasterTags_CL4 Id12"/>
          <p:cNvCxnSpPr/>
          <p:nvPr userDrawn="1">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cdtMasterTags_CL5 Id13"/>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cdtMasterTags_CL6 Id14"/>
          <p:cNvCxnSpPr/>
          <p:nvPr userDrawn="1">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5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5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5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5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5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5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 id="2147485402" r:id="rId13"/>
    <p:sldLayoutId id="2147485403" r:id="rId14"/>
    <p:sldLayoutId id="2147485404" r:id="rId15"/>
    <p:sldLayoutId id="2147485405" r:id="rId16"/>
    <p:sldLayoutId id="2147485406" r:id="rId17"/>
    <p:sldLayoutId id="2147485407" r:id="rId18"/>
    <p:sldLayoutId id="2147485408" r:id="rId19"/>
    <p:sldLayoutId id="2147485409" r:id="rId20"/>
    <p:sldLayoutId id="2147485410" r:id="rId21"/>
    <p:sldLayoutId id="2147485411" r:id="rId22"/>
    <p:sldLayoutId id="2147485412" r:id="rId23"/>
  </p:sldLayoutIdLst>
  <p:hf sldNum="0" hdr="0" ftr="0" dt="0"/>
  <p:txStyles>
    <p:titleStyle>
      <a:lvl1pPr algn="l" rtl="0" fontAlgn="base">
        <a:spcBef>
          <a:spcPct val="0"/>
        </a:spcBef>
        <a:spcAft>
          <a:spcPct val="0"/>
        </a:spcAft>
        <a:defRPr sz="2000" b="1">
          <a:solidFill>
            <a:schemeClr val="dk2"/>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7"/>
            </p:custDataLst>
            <p:extLst>
              <p:ext uri="{D42A27DB-BD31-4B8C-83A1-F6EECF244321}">
                <p14:modId xmlns:p14="http://schemas.microsoft.com/office/powerpoint/2010/main" val="39634725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8076" name="think-cell Folie" r:id="rId58" imgW="270" imgH="270" progId="TCLayout.ActiveDocument.1">
                  <p:embed/>
                </p:oleObj>
              </mc:Choice>
              <mc:Fallback>
                <p:oleObj name="think-cell Folie" r:id="rId58" imgW="270" imgH="270" progId="TCLayout.ActiveDocument.1">
                  <p:embed/>
                  <p:pic>
                    <p:nvPicPr>
                      <p:cNvPr id="0" name=""/>
                      <p:cNvPicPr/>
                      <p:nvPr/>
                    </p:nvPicPr>
                    <p:blipFill>
                      <a:blip r:embed="rId59"/>
                      <a:stretch>
                        <a:fillRect/>
                      </a:stretch>
                    </p:blipFill>
                    <p:spPr>
                      <a:xfrm>
                        <a:off x="1588" y="1588"/>
                        <a:ext cx="1587" cy="1587"/>
                      </a:xfrm>
                      <a:prstGeom prst="rect">
                        <a:avLst/>
                      </a:prstGeom>
                    </p:spPr>
                  </p:pic>
                </p:oleObj>
              </mc:Fallback>
            </mc:AlternateContent>
          </a:graphicData>
        </a:graphic>
      </p:graphicFrame>
      <p:grpSp>
        <p:nvGrpSpPr>
          <p:cNvPr id="6" name="Gruppieren 5"/>
          <p:cNvGrpSpPr/>
          <p:nvPr/>
        </p:nvGrpSpPr>
        <p:grpSpPr>
          <a:xfrm>
            <a:off x="-216000" y="-216000"/>
            <a:ext cx="12628800" cy="7290000"/>
            <a:chOff x="-216000" y="-216000"/>
            <a:chExt cx="12628800" cy="7290000"/>
          </a:xfrm>
        </p:grpSpPr>
        <p:grpSp>
          <p:nvGrpSpPr>
            <p:cNvPr id="2" name="Gruppieren 1"/>
            <p:cNvGrpSpPr/>
            <p:nvPr userDrawn="1"/>
          </p:nvGrpSpPr>
          <p:grpSpPr>
            <a:xfrm>
              <a:off x="-216000" y="-216000"/>
              <a:ext cx="12628800" cy="7290000"/>
              <a:chOff x="-216000" y="-216000"/>
              <a:chExt cx="12628800" cy="7290000"/>
            </a:xfrm>
          </p:grpSpPr>
          <p:cxnSp>
            <p:nvCxnSpPr>
              <p:cNvPr id="3" name="Gerade Verbindung 2"/>
              <p:cNvCxnSpPr/>
              <p:nvPr userDrawn="1"/>
            </p:nvCxnSpPr>
            <p:spPr bwMode="auto">
              <a:xfrm>
                <a:off x="62706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6" name="Gerade Verbindung 35"/>
              <p:cNvCxnSpPr/>
              <p:nvPr userDrawn="1"/>
            </p:nvCxnSpPr>
            <p:spPr bwMode="auto">
              <a:xfrm>
                <a:off x="6099175"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Gerade Verbindung 36"/>
              <p:cNvCxnSpPr/>
              <p:nvPr userDrawn="1"/>
            </p:nvCxnSpPr>
            <p:spPr bwMode="auto">
              <a:xfrm>
                <a:off x="62420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Gerade Verbindung 37"/>
              <p:cNvCxnSpPr/>
              <p:nvPr userDrawn="1"/>
            </p:nvCxnSpPr>
            <p:spPr bwMode="auto">
              <a:xfrm>
                <a:off x="8835479"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9" name="Gerade Verbindung 38"/>
              <p:cNvCxnSpPr/>
              <p:nvPr userDrawn="1"/>
            </p:nvCxnSpPr>
            <p:spPr bwMode="auto">
              <a:xfrm>
                <a:off x="11715750"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0" name="Gerade Verbindung 39"/>
              <p:cNvCxnSpPr/>
              <p:nvPr userDrawn="1"/>
            </p:nvCxnSpPr>
            <p:spPr bwMode="auto">
              <a:xfrm rot="5400000">
                <a:off x="123228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1" name="Gerade Verbindung 40"/>
              <p:cNvCxnSpPr/>
              <p:nvPr userDrawn="1"/>
            </p:nvCxnSpPr>
            <p:spPr bwMode="auto">
              <a:xfrm rot="5400000">
                <a:off x="123228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Gerade Verbindung 41"/>
              <p:cNvCxnSpPr/>
              <p:nvPr userDrawn="1"/>
            </p:nvCxnSpPr>
            <p:spPr bwMode="auto">
              <a:xfrm rot="5400000">
                <a:off x="123228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Gerade Verbindung 42"/>
              <p:cNvCxnSpPr/>
              <p:nvPr userDrawn="1"/>
            </p:nvCxnSpPr>
            <p:spPr bwMode="auto">
              <a:xfrm rot="5400000">
                <a:off x="123228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4" name="Gerade Verbindung 43"/>
              <p:cNvCxnSpPr/>
              <p:nvPr userDrawn="1"/>
            </p:nvCxnSpPr>
            <p:spPr bwMode="auto">
              <a:xfrm rot="5400000">
                <a:off x="123228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5" name="Gerade Verbindung 44"/>
              <p:cNvCxnSpPr/>
              <p:nvPr userDrawn="1"/>
            </p:nvCxnSpPr>
            <p:spPr bwMode="auto">
              <a:xfrm rot="5400000">
                <a:off x="123228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2" name="Gerade Verbindung 51"/>
              <p:cNvCxnSpPr/>
              <p:nvPr userDrawn="1"/>
            </p:nvCxnSpPr>
            <p:spPr bwMode="auto">
              <a:xfrm>
                <a:off x="62706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Gerade Verbindung 52"/>
              <p:cNvCxnSpPr/>
              <p:nvPr userDrawn="1"/>
            </p:nvCxnSpPr>
            <p:spPr bwMode="auto">
              <a:xfrm>
                <a:off x="6099175"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Gerade Verbindung 53"/>
              <p:cNvCxnSpPr/>
              <p:nvPr userDrawn="1"/>
            </p:nvCxnSpPr>
            <p:spPr bwMode="auto">
              <a:xfrm>
                <a:off x="62420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5" name="Gerade Verbindung 54"/>
              <p:cNvCxnSpPr/>
              <p:nvPr userDrawn="1"/>
            </p:nvCxnSpPr>
            <p:spPr bwMode="auto">
              <a:xfrm>
                <a:off x="8835479"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6" name="Gerade Verbindung 55"/>
              <p:cNvCxnSpPr/>
              <p:nvPr userDrawn="1"/>
            </p:nvCxnSpPr>
            <p:spPr bwMode="auto">
              <a:xfrm>
                <a:off x="11715750"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7" name="Gerade Verbindung 56"/>
              <p:cNvCxnSpPr/>
              <p:nvPr userDrawn="1"/>
            </p:nvCxnSpPr>
            <p:spPr bwMode="auto">
              <a:xfrm rot="5400000">
                <a:off x="-126000" y="242887"/>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8" name="Gerade Verbindung 57"/>
              <p:cNvCxnSpPr/>
              <p:nvPr userDrawn="1"/>
            </p:nvCxnSpPr>
            <p:spPr bwMode="auto">
              <a:xfrm rot="5400000">
                <a:off x="-126000" y="891075"/>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Gerade Verbindung 58"/>
              <p:cNvCxnSpPr/>
              <p:nvPr userDrawn="1"/>
            </p:nvCxnSpPr>
            <p:spPr bwMode="auto">
              <a:xfrm rot="5400000">
                <a:off x="-126000" y="1322776"/>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0" name="Gerade Verbindung 59"/>
              <p:cNvCxnSpPr/>
              <p:nvPr userDrawn="1"/>
            </p:nvCxnSpPr>
            <p:spPr bwMode="auto">
              <a:xfrm rot="5400000">
                <a:off x="-126000" y="36252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1" name="Gerade Verbindung 60"/>
              <p:cNvCxnSpPr/>
              <p:nvPr userDrawn="1"/>
            </p:nvCxnSpPr>
            <p:spPr bwMode="auto">
              <a:xfrm rot="5400000">
                <a:off x="-126000" y="37656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2" name="Gerade Verbindung 61"/>
              <p:cNvCxnSpPr/>
              <p:nvPr userDrawn="1"/>
            </p:nvCxnSpPr>
            <p:spPr bwMode="auto">
              <a:xfrm rot="5400000">
                <a:off x="-126000" y="60768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cxnSp>
          <p:nvCxnSpPr>
            <p:cNvPr id="67" name="Gerade Verbindung 66"/>
            <p:cNvCxnSpPr/>
            <p:nvPr userDrawn="1"/>
          </p:nvCxnSpPr>
          <p:spPr bwMode="auto">
            <a:xfrm>
              <a:off x="42275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8" name="Gerade Verbindung 67"/>
            <p:cNvCxnSpPr/>
            <p:nvPr userDrawn="1"/>
          </p:nvCxnSpPr>
          <p:spPr bwMode="auto">
            <a:xfrm>
              <a:off x="437038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9" name="Gerade Verbindung 68"/>
            <p:cNvCxnSpPr/>
            <p:nvPr userDrawn="1"/>
          </p:nvCxnSpPr>
          <p:spPr bwMode="auto">
            <a:xfrm>
              <a:off x="42275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0" name="Gerade Verbindung 69"/>
            <p:cNvCxnSpPr/>
            <p:nvPr userDrawn="1"/>
          </p:nvCxnSpPr>
          <p:spPr bwMode="auto">
            <a:xfrm>
              <a:off x="437038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Gerade Verbindung 70"/>
            <p:cNvCxnSpPr/>
            <p:nvPr userDrawn="1"/>
          </p:nvCxnSpPr>
          <p:spPr bwMode="auto">
            <a:xfrm>
              <a:off x="7970838"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2" name="Gerade Verbindung 71"/>
            <p:cNvCxnSpPr/>
            <p:nvPr userDrawn="1"/>
          </p:nvCxnSpPr>
          <p:spPr bwMode="auto">
            <a:xfrm>
              <a:off x="8113713" y="-216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6" name="Gerade Verbindung 75"/>
            <p:cNvCxnSpPr/>
            <p:nvPr userDrawn="1"/>
          </p:nvCxnSpPr>
          <p:spPr bwMode="auto">
            <a:xfrm>
              <a:off x="7970838"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7" name="Gerade Verbindung 76"/>
            <p:cNvCxnSpPr/>
            <p:nvPr userDrawn="1"/>
          </p:nvCxnSpPr>
          <p:spPr bwMode="auto">
            <a:xfrm>
              <a:off x="8113713" y="6894000"/>
              <a:ext cx="0" cy="180000"/>
            </a:xfrm>
            <a:prstGeom prst="line">
              <a:avLst/>
            </a:prstGeom>
            <a:solidFill>
              <a:schemeClr val="tx2"/>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78" name="cdtRectangle 115 Id3078"/>
          <p:cNvSpPr>
            <a:spLocks noGrp="1" noChangeArrowheads="1"/>
          </p:cNvSpPr>
          <p:nvPr>
            <p:ph type="title"/>
            <p:custDataLst>
              <p:tags r:id="rId28"/>
            </p:custDataLst>
          </p:nvPr>
        </p:nvSpPr>
        <p:spPr bwMode="auto">
          <a:xfrm>
            <a:off x="627063" y="417600"/>
            <a:ext cx="8207337" cy="853200"/>
          </a:xfrm>
          <a:prstGeom prst="rect">
            <a:avLst/>
          </a:prstGeom>
          <a:noFill/>
          <a:ln w="9525">
            <a:noFill/>
            <a:miter lim="800000"/>
            <a:headEnd/>
            <a:tailEnd/>
          </a:ln>
        </p:spPr>
        <p:txBody>
          <a:bodyPr vert="horz" wrap="square" lIns="0" tIns="0" rIns="0" bIns="234000" numCol="1" anchor="b" anchorCtr="0" compatLnSpc="1">
            <a:prstTxWarp prst="textNoShape">
              <a:avLst/>
            </a:prstTxWarp>
            <a:noAutofit/>
          </a:bodyPr>
          <a:lstStyle/>
          <a:p>
            <a:pPr lvl="0"/>
            <a:r>
              <a:rPr lang="en-US" dirty="0" err="1" smtClean="0"/>
              <a:t>Titelmasterformat</a:t>
            </a:r>
            <a:r>
              <a:rPr lang="en-US" dirty="0" smtClean="0"/>
              <a:t> </a:t>
            </a:r>
            <a:r>
              <a:rPr lang="en-US" dirty="0" err="1" smtClean="0"/>
              <a:t>durch</a:t>
            </a:r>
            <a:r>
              <a:rPr lang="en-US" dirty="0" smtClean="0"/>
              <a:t> </a:t>
            </a:r>
            <a:r>
              <a:rPr lang="en-US" dirty="0" err="1" smtClean="0"/>
              <a:t>Klicken</a:t>
            </a:r>
            <a:r>
              <a:rPr lang="en-US" dirty="0" smtClean="0"/>
              <a:t> </a:t>
            </a:r>
            <a:r>
              <a:rPr lang="en-US" dirty="0" err="1" smtClean="0"/>
              <a:t>bearbeiten</a:t>
            </a:r>
            <a:endParaRPr lang="en-US" dirty="0" smtClean="0"/>
          </a:p>
        </p:txBody>
      </p:sp>
      <p:sp>
        <p:nvSpPr>
          <p:cNvPr id="3079" name="cdtRectangle 116 Id3079"/>
          <p:cNvSpPr>
            <a:spLocks noGrp="1" noChangeArrowheads="1"/>
          </p:cNvSpPr>
          <p:nvPr>
            <p:ph type="body" idx="1"/>
            <p:custDataLst>
              <p:tags r:id="rId29"/>
            </p:custDataLst>
          </p:nvPr>
        </p:nvSpPr>
        <p:spPr bwMode="auto">
          <a:xfrm>
            <a:off x="626400" y="1414800"/>
            <a:ext cx="8208000" cy="4752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smtClean="0"/>
              <a:t>Textmasterformat</a:t>
            </a:r>
            <a:r>
              <a:rPr lang="en-US" dirty="0" smtClean="0"/>
              <a:t> </a:t>
            </a:r>
            <a:r>
              <a:rPr lang="en-US" dirty="0" err="1" smtClean="0"/>
              <a:t>bearbeiten</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3072" name="cdtMasterTags_CL1 Id3072"/>
          <p:cNvCxnSpPr/>
          <p:nvPr>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p:custDataLst>
              <p:tags r:id="rId4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p:custDataLst>
              <p:tags r:id="rId4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p:custDataLst>
              <p:tags r:id="rId4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p:custDataLst>
              <p:tags r:id="rId4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p:custDataLst>
              <p:tags r:id="rId4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p:custDataLst>
              <p:tags r:id="rId4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p:custDataLst>
              <p:tags r:id="rId4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p:custDataLst>
              <p:tags r:id="rId4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p:custDataLst>
              <p:tags r:id="rId4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p:custDataLst>
              <p:tags r:id="rId5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p:custDataLst>
              <p:tags r:id="rId5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p:custDataLst>
              <p:tags r:id="rId5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3" name="cdtText Box 133 Id16"/>
          <p:cNvSpPr txBox="1">
            <a:spLocks noChangeArrowheads="1"/>
          </p:cNvSpPr>
          <p:nvPr>
            <p:custDataLst>
              <p:tags r:id="rId53"/>
            </p:custDataLst>
          </p:nvPr>
        </p:nvSpPr>
        <p:spPr bwMode="auto">
          <a:xfrm>
            <a:off x="0" y="6165850"/>
            <a:ext cx="12198350" cy="431800"/>
          </a:xfrm>
          <a:prstGeom prst="rect">
            <a:avLst/>
          </a:prstGeom>
          <a:noFill/>
          <a:ln w="9525">
            <a:noFill/>
            <a:miter lim="800000"/>
            <a:headEnd/>
            <a:tailEnd/>
          </a:ln>
          <a:effectLst/>
        </p:spPr>
        <p:txBody>
          <a:bodyPr lIns="626400" tIns="144000" rIns="3211200" bIns="0" anchor="ctr"/>
          <a:lstStyle/>
          <a:p>
            <a:r>
              <a:rPr lang="en-US" sz="1000" b="1" dirty="0" smtClean="0">
                <a:solidFill>
                  <a:srgbClr val="879BAA"/>
                </a:solidFill>
              </a:rPr>
              <a:t>Unrestricted © Siemens AG 2017</a:t>
            </a:r>
            <a:endParaRPr lang="en-US" sz="1000" b="1" dirty="0">
              <a:solidFill>
                <a:srgbClr val="879BAA"/>
              </a:solidFill>
            </a:endParaRPr>
          </a:p>
        </p:txBody>
      </p:sp>
      <p:sp>
        <p:nvSpPr>
          <p:cNvPr id="66" name="p4pp footer - cdtTextBox 13 Id19" hidden="1"/>
          <p:cNvSpPr txBox="1"/>
          <p:nvPr>
            <p:custDataLst>
              <p:tags r:id="rId54"/>
            </p:custDataLst>
          </p:nvPr>
        </p:nvSpPr>
        <p:spPr>
          <a:xfrm>
            <a:off x="3787765" y="6597650"/>
            <a:ext cx="8410584" cy="260350"/>
          </a:xfrm>
          <a:prstGeom prst="rect">
            <a:avLst/>
          </a:prstGeom>
          <a:noFill/>
        </p:spPr>
        <p:txBody>
          <a:bodyPr wrap="square" lIns="0" tIns="0" rIns="482400" bIns="115200" rtlCol="0">
            <a:noAutofit/>
          </a:bodyPr>
          <a:lstStyle/>
          <a:p>
            <a:pPr algn="r">
              <a:lnSpc>
                <a:spcPct val="110000"/>
              </a:lnSpc>
              <a:spcBef>
                <a:spcPts val="0"/>
              </a:spcBef>
            </a:pPr>
            <a:r>
              <a:rPr lang="en-US" sz="1000" noProof="0" dirty="0" smtClean="0">
                <a:solidFill>
                  <a:srgbClr val="000000"/>
                </a:solidFill>
              </a:rPr>
              <a:t>Author / Department</a:t>
            </a:r>
          </a:p>
        </p:txBody>
      </p:sp>
      <p:sp>
        <p:nvSpPr>
          <p:cNvPr id="64" name="p4pp date - cdtTextBox 12 Id17" hidden="1"/>
          <p:cNvSpPr txBox="1"/>
          <p:nvPr>
            <p:custDataLst>
              <p:tags r:id="rId55"/>
            </p:custDataLst>
          </p:nvPr>
        </p:nvSpPr>
        <p:spPr>
          <a:xfrm>
            <a:off x="0" y="6597650"/>
            <a:ext cx="3932230" cy="260350"/>
          </a:xfrm>
          <a:prstGeom prst="rect">
            <a:avLst/>
          </a:prstGeom>
          <a:noFill/>
        </p:spPr>
        <p:txBody>
          <a:bodyPr wrap="square" lIns="1908000" tIns="0" rIns="0" bIns="115200" rtlCol="0">
            <a:noAutofit/>
          </a:bodyPr>
          <a:lstStyle/>
          <a:p>
            <a:pPr>
              <a:lnSpc>
                <a:spcPct val="110000"/>
              </a:lnSpc>
              <a:spcBef>
                <a:spcPts val="0"/>
              </a:spcBef>
            </a:pPr>
            <a:r>
              <a:rPr lang="en-US" sz="1000" noProof="0" dirty="0" smtClean="0">
                <a:solidFill>
                  <a:srgbClr val="000000"/>
                </a:solidFill>
              </a:rPr>
              <a:t>XX.XX.20XX</a:t>
            </a:r>
          </a:p>
        </p:txBody>
      </p:sp>
      <p:sp>
        <p:nvSpPr>
          <p:cNvPr id="65" name="p4pp page - cdtTextBox 11 Id18" hidden="1"/>
          <p:cNvSpPr txBox="1"/>
          <p:nvPr>
            <p:custDataLst>
              <p:tags r:id="rId56"/>
            </p:custDataLst>
          </p:nvPr>
        </p:nvSpPr>
        <p:spPr>
          <a:xfrm>
            <a:off x="0" y="6597650"/>
            <a:ext cx="1765285" cy="26035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dirty="0" smtClean="0">
                <a:solidFill>
                  <a:srgbClr val="000000"/>
                </a:solidFill>
              </a:rPr>
              <a:t>Page </a:t>
            </a:r>
            <a:fld id="{91E7552C-A157-4A4F-8E99-698C0325FC94}" type="slidenum">
              <a:rPr lang="en-US" sz="1000" noProof="0" smtClean="0">
                <a:solidFill>
                  <a:srgbClr val="000000"/>
                </a:solidFill>
              </a:rPr>
              <a:pPr>
                <a:lnSpc>
                  <a:spcPct val="110000"/>
                </a:lnSpc>
                <a:spcBef>
                  <a:spcPts val="0"/>
                </a:spcBef>
              </a:pPr>
              <a:t>‹Nr.›</a:t>
            </a:fld>
            <a:endParaRPr lang="en-US" sz="1000" noProof="0" dirty="0" smtClean="0">
              <a:solidFill>
                <a:srgbClr val="000000"/>
              </a:solidFill>
            </a:endParaRPr>
          </a:p>
        </p:txBody>
      </p:sp>
      <p:sp>
        <p:nvSpPr>
          <p:cNvPr id="75" name="footer"/>
          <p:cNvSpPr>
            <a:spLocks noGrp="1"/>
          </p:cNvSpPr>
          <p:nvPr>
            <p:ph type="ftr" sz="quarter" idx="3"/>
          </p:nvPr>
        </p:nvSpPr>
        <p:spPr>
          <a:xfrm>
            <a:off x="3787200" y="6598800"/>
            <a:ext cx="8409600" cy="259200"/>
          </a:xfrm>
          <a:prstGeom prst="rect">
            <a:avLst/>
          </a:prstGeom>
        </p:spPr>
        <p:txBody>
          <a:bodyPr vert="horz" lIns="0" tIns="0" rIns="482400" bIns="115200" rtlCol="0" anchor="ctr"/>
          <a:lstStyle>
            <a:lvl1pPr algn="r">
              <a:defRPr lang="en-US" sz="1000" smtClean="0">
                <a:solidFill>
                  <a:schemeClr val="tx1"/>
                </a:solidFill>
              </a:defRPr>
            </a:lvl1pPr>
          </a:lstStyle>
          <a:p>
            <a:endParaRPr lang="en-US" dirty="0"/>
          </a:p>
        </p:txBody>
      </p:sp>
      <p:sp>
        <p:nvSpPr>
          <p:cNvPr id="74" name="date"/>
          <p:cNvSpPr>
            <a:spLocks noGrp="1"/>
          </p:cNvSpPr>
          <p:nvPr>
            <p:ph type="dt" sz="half" idx="2"/>
          </p:nvPr>
        </p:nvSpPr>
        <p:spPr>
          <a:xfrm>
            <a:off x="0" y="6598800"/>
            <a:ext cx="3931200" cy="259200"/>
          </a:xfrm>
          <a:prstGeom prst="rect">
            <a:avLst/>
          </a:prstGeom>
        </p:spPr>
        <p:txBody>
          <a:bodyPr vert="horz" lIns="1908000" tIns="0" rIns="0" bIns="115200" rtlCol="0" anchor="t" anchorCtr="0"/>
          <a:lstStyle>
            <a:lvl1pPr>
              <a:defRPr lang="de-DE" sz="1000" smtClean="0">
                <a:solidFill>
                  <a:schemeClr val="tx1"/>
                </a:solidFill>
              </a:defRPr>
            </a:lvl1pPr>
          </a:lstStyle>
          <a:p>
            <a:r>
              <a:rPr lang="de-DE" smtClean="0"/>
              <a:t>Date</a:t>
            </a:r>
            <a:endParaRPr lang="en-US" dirty="0"/>
          </a:p>
        </p:txBody>
      </p:sp>
      <p:sp>
        <p:nvSpPr>
          <p:cNvPr id="73" name="page"/>
          <p:cNvSpPr>
            <a:spLocks noGrp="1"/>
          </p:cNvSpPr>
          <p:nvPr>
            <p:ph type="sldNum" sz="quarter" idx="12"/>
          </p:nvPr>
        </p:nvSpPr>
        <p:spPr>
          <a:xfrm>
            <a:off x="0" y="6598800"/>
            <a:ext cx="1764000" cy="259200"/>
          </a:xfrm>
          <a:prstGeom prst="rect">
            <a:avLst/>
          </a:prstGeom>
        </p:spPr>
        <p:txBody>
          <a:bodyPr vert="horz" lIns="626400" tIns="0" rIns="0" bIns="115200" rtlCol="0" anchor="t" anchorCtr="0"/>
          <a:lstStyle>
            <a:lvl1pPr>
              <a:defRPr lang="en-US" sz="1000" b="0" smtClean="0">
                <a:solidFill>
                  <a:schemeClr val="tx1"/>
                </a:solidFill>
              </a:defRPr>
            </a:lvl1pPr>
          </a:lstStyle>
          <a:p>
            <a:r>
              <a:rPr lang="en-US" dirty="0" smtClean="0"/>
              <a:t>Page </a:t>
            </a:r>
            <a:fld id="{99E26495-FA13-4534-B451-FB78AC0E3177}" type="slidenum">
              <a:rPr lang="en-US" smtClean="0"/>
              <a:pPr/>
              <a:t>‹Nr.›</a:t>
            </a:fld>
            <a:endParaRPr lang="en-US" dirty="0"/>
          </a:p>
        </p:txBody>
      </p:sp>
      <p:sp>
        <p:nvSpPr>
          <p:cNvPr id="5" name="empower - DO NOT DELETE!!!" hidden="1"/>
          <p:cNvSpPr/>
          <p:nvPr>
            <p:custDataLst>
              <p:tags r:id="rId57"/>
            </p:custDataLst>
          </p:nvPr>
        </p:nvSpPr>
        <p:spPr bwMode="auto">
          <a:xfrm>
            <a:off x="0" y="0"/>
            <a:ext cx="0" cy="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lvl="0" algn="ctr">
              <a:lnSpc>
                <a:spcPct val="110000"/>
              </a:lnSpc>
              <a:spcBef>
                <a:spcPct val="0"/>
              </a:spcBef>
              <a:buFont typeface="Wingdings" charset="0"/>
              <a:buNone/>
            </a:pPr>
            <a:endParaRPr lang="en-US" sz="1800" dirty="0" smtClean="0">
              <a:solidFill>
                <a:schemeClr val="tx1"/>
              </a:solidFill>
              <a:latin typeface="+mn-lt"/>
              <a:ea typeface="Arial Unicode MS" panose="020B0604020202020204" pitchFamily="34" charset="-128"/>
              <a:cs typeface="Arial Unicode MS" panose="020B0604020202020204" pitchFamily="34" charset="-128"/>
            </a:endParaRPr>
          </a:p>
        </p:txBody>
      </p:sp>
      <p:grpSp>
        <p:nvGrpSpPr>
          <p:cNvPr id="79" name="Group 33"/>
          <p:cNvGrpSpPr>
            <a:grpSpLocks noChangeAspect="1"/>
          </p:cNvGrpSpPr>
          <p:nvPr userDrawn="1"/>
        </p:nvGrpSpPr>
        <p:grpSpPr bwMode="auto">
          <a:xfrm>
            <a:off x="9555163" y="323850"/>
            <a:ext cx="2159000" cy="914400"/>
            <a:chOff x="6019" y="204"/>
            <a:chExt cx="1360" cy="576"/>
          </a:xfrm>
        </p:grpSpPr>
        <p:sp>
          <p:nvSpPr>
            <p:cNvPr id="80" name="AutoShape 32"/>
            <p:cNvSpPr>
              <a:spLocks noChangeAspect="1" noChangeArrowheads="1" noTextEdit="1"/>
            </p:cNvSpPr>
            <p:nvPr userDrawn="1"/>
          </p:nvSpPr>
          <p:spPr bwMode="auto">
            <a:xfrm>
              <a:off x="6019" y="204"/>
              <a:ext cx="1360"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34"/>
            <p:cNvSpPr>
              <a:spLocks noChangeArrowheads="1"/>
            </p:cNvSpPr>
            <p:nvPr userDrawn="1"/>
          </p:nvSpPr>
          <p:spPr bwMode="auto">
            <a:xfrm>
              <a:off x="6019" y="204"/>
              <a:ext cx="1360" cy="5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35"/>
            <p:cNvSpPr>
              <a:spLocks/>
            </p:cNvSpPr>
            <p:nvPr userDrawn="1"/>
          </p:nvSpPr>
          <p:spPr bwMode="auto">
            <a:xfrm>
              <a:off x="6765" y="562"/>
              <a:ext cx="98" cy="156"/>
            </a:xfrm>
            <a:custGeom>
              <a:avLst/>
              <a:gdLst>
                <a:gd name="T0" fmla="*/ 705 w 1179"/>
                <a:gd name="T1" fmla="*/ 998 h 1866"/>
                <a:gd name="T2" fmla="*/ 588 w 1179"/>
                <a:gd name="T3" fmla="*/ 1280 h 1866"/>
                <a:gd name="T4" fmla="*/ 458 w 1179"/>
                <a:gd name="T5" fmla="*/ 1547 h 1866"/>
                <a:gd name="T6" fmla="*/ 277 w 1179"/>
                <a:gd name="T7" fmla="*/ 1824 h 1866"/>
                <a:gd name="T8" fmla="*/ 270 w 1179"/>
                <a:gd name="T9" fmla="*/ 1854 h 1866"/>
                <a:gd name="T10" fmla="*/ 295 w 1179"/>
                <a:gd name="T11" fmla="*/ 1866 h 1866"/>
                <a:gd name="T12" fmla="*/ 363 w 1179"/>
                <a:gd name="T13" fmla="*/ 1834 h 1866"/>
                <a:gd name="T14" fmla="*/ 442 w 1179"/>
                <a:gd name="T15" fmla="*/ 1757 h 1866"/>
                <a:gd name="T16" fmla="*/ 627 w 1179"/>
                <a:gd name="T17" fmla="*/ 1494 h 1866"/>
                <a:gd name="T18" fmla="*/ 832 w 1179"/>
                <a:gd name="T19" fmla="*/ 1110 h 1866"/>
                <a:gd name="T20" fmla="*/ 972 w 1179"/>
                <a:gd name="T21" fmla="*/ 852 h 1866"/>
                <a:gd name="T22" fmla="*/ 1080 w 1179"/>
                <a:gd name="T23" fmla="*/ 704 h 1866"/>
                <a:gd name="T24" fmla="*/ 1172 w 1179"/>
                <a:gd name="T25" fmla="*/ 601 h 1866"/>
                <a:gd name="T26" fmla="*/ 1178 w 1179"/>
                <a:gd name="T27" fmla="*/ 575 h 1866"/>
                <a:gd name="T28" fmla="*/ 1137 w 1179"/>
                <a:gd name="T29" fmla="*/ 537 h 1866"/>
                <a:gd name="T30" fmla="*/ 1056 w 1179"/>
                <a:gd name="T31" fmla="*/ 517 h 1866"/>
                <a:gd name="T32" fmla="*/ 1012 w 1179"/>
                <a:gd name="T33" fmla="*/ 528 h 1866"/>
                <a:gd name="T34" fmla="*/ 948 w 1179"/>
                <a:gd name="T35" fmla="*/ 593 h 1866"/>
                <a:gd name="T36" fmla="*/ 778 w 1179"/>
                <a:gd name="T37" fmla="*/ 756 h 1866"/>
                <a:gd name="T38" fmla="*/ 713 w 1179"/>
                <a:gd name="T39" fmla="*/ 790 h 1866"/>
                <a:gd name="T40" fmla="*/ 676 w 1179"/>
                <a:gd name="T41" fmla="*/ 779 h 1866"/>
                <a:gd name="T42" fmla="*/ 653 w 1179"/>
                <a:gd name="T43" fmla="*/ 730 h 1866"/>
                <a:gd name="T44" fmla="*/ 655 w 1179"/>
                <a:gd name="T45" fmla="*/ 622 h 1866"/>
                <a:gd name="T46" fmla="*/ 650 w 1179"/>
                <a:gd name="T47" fmla="*/ 579 h 1866"/>
                <a:gd name="T48" fmla="*/ 622 w 1179"/>
                <a:gd name="T49" fmla="*/ 552 h 1866"/>
                <a:gd name="T50" fmla="*/ 493 w 1179"/>
                <a:gd name="T51" fmla="*/ 530 h 1866"/>
                <a:gd name="T52" fmla="*/ 272 w 1179"/>
                <a:gd name="T53" fmla="*/ 517 h 1866"/>
                <a:gd name="T54" fmla="*/ 340 w 1179"/>
                <a:gd name="T55" fmla="*/ 248 h 1866"/>
                <a:gd name="T56" fmla="*/ 393 w 1179"/>
                <a:gd name="T57" fmla="*/ 122 h 1866"/>
                <a:gd name="T58" fmla="*/ 426 w 1179"/>
                <a:gd name="T59" fmla="*/ 45 h 1866"/>
                <a:gd name="T60" fmla="*/ 397 w 1179"/>
                <a:gd name="T61" fmla="*/ 16 h 1866"/>
                <a:gd name="T62" fmla="*/ 333 w 1179"/>
                <a:gd name="T63" fmla="*/ 0 h 1866"/>
                <a:gd name="T64" fmla="*/ 279 w 1179"/>
                <a:gd name="T65" fmla="*/ 11 h 1866"/>
                <a:gd name="T66" fmla="*/ 240 w 1179"/>
                <a:gd name="T67" fmla="*/ 61 h 1866"/>
                <a:gd name="T68" fmla="*/ 150 w 1179"/>
                <a:gd name="T69" fmla="*/ 340 h 1866"/>
                <a:gd name="T70" fmla="*/ 89 w 1179"/>
                <a:gd name="T71" fmla="*/ 509 h 1866"/>
                <a:gd name="T72" fmla="*/ 11 w 1179"/>
                <a:gd name="T73" fmla="*/ 514 h 1866"/>
                <a:gd name="T74" fmla="*/ 0 w 1179"/>
                <a:gd name="T75" fmla="*/ 531 h 1866"/>
                <a:gd name="T76" fmla="*/ 25 w 1179"/>
                <a:gd name="T77" fmla="*/ 588 h 1866"/>
                <a:gd name="T78" fmla="*/ 69 w 1179"/>
                <a:gd name="T79" fmla="*/ 627 h 1866"/>
                <a:gd name="T80" fmla="*/ 100 w 1179"/>
                <a:gd name="T81" fmla="*/ 669 h 1866"/>
                <a:gd name="T82" fmla="*/ 102 w 1179"/>
                <a:gd name="T83" fmla="*/ 825 h 1866"/>
                <a:gd name="T84" fmla="*/ 141 w 1179"/>
                <a:gd name="T85" fmla="*/ 948 h 1866"/>
                <a:gd name="T86" fmla="*/ 220 w 1179"/>
                <a:gd name="T87" fmla="*/ 1011 h 1866"/>
                <a:gd name="T88" fmla="*/ 273 w 1179"/>
                <a:gd name="T89" fmla="*/ 1012 h 1866"/>
                <a:gd name="T90" fmla="*/ 282 w 1179"/>
                <a:gd name="T91" fmla="*/ 989 h 1866"/>
                <a:gd name="T92" fmla="*/ 251 w 1179"/>
                <a:gd name="T93" fmla="*/ 888 h 1866"/>
                <a:gd name="T94" fmla="*/ 244 w 1179"/>
                <a:gd name="T95" fmla="*/ 748 h 1866"/>
                <a:gd name="T96" fmla="*/ 282 w 1179"/>
                <a:gd name="T97" fmla="*/ 625 h 1866"/>
                <a:gd name="T98" fmla="*/ 428 w 1179"/>
                <a:gd name="T99" fmla="*/ 608 h 1866"/>
                <a:gd name="T100" fmla="*/ 477 w 1179"/>
                <a:gd name="T101" fmla="*/ 617 h 1866"/>
                <a:gd name="T102" fmla="*/ 483 w 1179"/>
                <a:gd name="T103" fmla="*/ 645 h 1866"/>
                <a:gd name="T104" fmla="*/ 495 w 1179"/>
                <a:gd name="T105" fmla="*/ 741 h 1866"/>
                <a:gd name="T106" fmla="*/ 539 w 1179"/>
                <a:gd name="T107" fmla="*/ 816 h 1866"/>
                <a:gd name="T108" fmla="*/ 600 w 1179"/>
                <a:gd name="T109" fmla="*/ 858 h 1866"/>
                <a:gd name="T110" fmla="*/ 682 w 1179"/>
                <a:gd name="T111" fmla="*/ 882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9" h="1866">
                  <a:moveTo>
                    <a:pt x="756" y="885"/>
                  </a:moveTo>
                  <a:lnTo>
                    <a:pt x="752" y="893"/>
                  </a:lnTo>
                  <a:lnTo>
                    <a:pt x="741" y="919"/>
                  </a:lnTo>
                  <a:lnTo>
                    <a:pt x="729" y="944"/>
                  </a:lnTo>
                  <a:lnTo>
                    <a:pt x="718" y="971"/>
                  </a:lnTo>
                  <a:lnTo>
                    <a:pt x="705" y="998"/>
                  </a:lnTo>
                  <a:lnTo>
                    <a:pt x="694" y="1026"/>
                  </a:lnTo>
                  <a:lnTo>
                    <a:pt x="682" y="1054"/>
                  </a:lnTo>
                  <a:lnTo>
                    <a:pt x="671" y="1083"/>
                  </a:lnTo>
                  <a:lnTo>
                    <a:pt x="659" y="1112"/>
                  </a:lnTo>
                  <a:lnTo>
                    <a:pt x="624" y="1194"/>
                  </a:lnTo>
                  <a:lnTo>
                    <a:pt x="588" y="1280"/>
                  </a:lnTo>
                  <a:lnTo>
                    <a:pt x="569" y="1324"/>
                  </a:lnTo>
                  <a:lnTo>
                    <a:pt x="548" y="1368"/>
                  </a:lnTo>
                  <a:lnTo>
                    <a:pt x="527" y="1412"/>
                  </a:lnTo>
                  <a:lnTo>
                    <a:pt x="506" y="1457"/>
                  </a:lnTo>
                  <a:lnTo>
                    <a:pt x="482" y="1501"/>
                  </a:lnTo>
                  <a:lnTo>
                    <a:pt x="458" y="1547"/>
                  </a:lnTo>
                  <a:lnTo>
                    <a:pt x="432" y="1593"/>
                  </a:lnTo>
                  <a:lnTo>
                    <a:pt x="405" y="1639"/>
                  </a:lnTo>
                  <a:lnTo>
                    <a:pt x="375" y="1685"/>
                  </a:lnTo>
                  <a:lnTo>
                    <a:pt x="344" y="1731"/>
                  </a:lnTo>
                  <a:lnTo>
                    <a:pt x="312" y="1778"/>
                  </a:lnTo>
                  <a:lnTo>
                    <a:pt x="277" y="1824"/>
                  </a:lnTo>
                  <a:lnTo>
                    <a:pt x="272" y="1832"/>
                  </a:lnTo>
                  <a:lnTo>
                    <a:pt x="269" y="1840"/>
                  </a:lnTo>
                  <a:lnTo>
                    <a:pt x="269" y="1844"/>
                  </a:lnTo>
                  <a:lnTo>
                    <a:pt x="268" y="1847"/>
                  </a:lnTo>
                  <a:lnTo>
                    <a:pt x="269" y="1851"/>
                  </a:lnTo>
                  <a:lnTo>
                    <a:pt x="270" y="1854"/>
                  </a:lnTo>
                  <a:lnTo>
                    <a:pt x="272" y="1857"/>
                  </a:lnTo>
                  <a:lnTo>
                    <a:pt x="274" y="1859"/>
                  </a:lnTo>
                  <a:lnTo>
                    <a:pt x="276" y="1861"/>
                  </a:lnTo>
                  <a:lnTo>
                    <a:pt x="279" y="1863"/>
                  </a:lnTo>
                  <a:lnTo>
                    <a:pt x="287" y="1865"/>
                  </a:lnTo>
                  <a:lnTo>
                    <a:pt x="295" y="1866"/>
                  </a:lnTo>
                  <a:lnTo>
                    <a:pt x="306" y="1865"/>
                  </a:lnTo>
                  <a:lnTo>
                    <a:pt x="317" y="1862"/>
                  </a:lnTo>
                  <a:lnTo>
                    <a:pt x="327" y="1858"/>
                  </a:lnTo>
                  <a:lnTo>
                    <a:pt x="338" y="1852"/>
                  </a:lnTo>
                  <a:lnTo>
                    <a:pt x="350" y="1843"/>
                  </a:lnTo>
                  <a:lnTo>
                    <a:pt x="363" y="1834"/>
                  </a:lnTo>
                  <a:lnTo>
                    <a:pt x="375" y="1824"/>
                  </a:lnTo>
                  <a:lnTo>
                    <a:pt x="388" y="1813"/>
                  </a:lnTo>
                  <a:lnTo>
                    <a:pt x="401" y="1801"/>
                  </a:lnTo>
                  <a:lnTo>
                    <a:pt x="415" y="1786"/>
                  </a:lnTo>
                  <a:lnTo>
                    <a:pt x="429" y="1772"/>
                  </a:lnTo>
                  <a:lnTo>
                    <a:pt x="442" y="1757"/>
                  </a:lnTo>
                  <a:lnTo>
                    <a:pt x="471" y="1722"/>
                  </a:lnTo>
                  <a:lnTo>
                    <a:pt x="500" y="1684"/>
                  </a:lnTo>
                  <a:lnTo>
                    <a:pt x="531" y="1642"/>
                  </a:lnTo>
                  <a:lnTo>
                    <a:pt x="563" y="1596"/>
                  </a:lnTo>
                  <a:lnTo>
                    <a:pt x="594" y="1547"/>
                  </a:lnTo>
                  <a:lnTo>
                    <a:pt x="627" y="1494"/>
                  </a:lnTo>
                  <a:lnTo>
                    <a:pt x="661" y="1438"/>
                  </a:lnTo>
                  <a:lnTo>
                    <a:pt x="694" y="1379"/>
                  </a:lnTo>
                  <a:lnTo>
                    <a:pt x="728" y="1317"/>
                  </a:lnTo>
                  <a:lnTo>
                    <a:pt x="763" y="1250"/>
                  </a:lnTo>
                  <a:lnTo>
                    <a:pt x="797" y="1181"/>
                  </a:lnTo>
                  <a:lnTo>
                    <a:pt x="832" y="1110"/>
                  </a:lnTo>
                  <a:lnTo>
                    <a:pt x="858" y="1056"/>
                  </a:lnTo>
                  <a:lnTo>
                    <a:pt x="883" y="1008"/>
                  </a:lnTo>
                  <a:lnTo>
                    <a:pt x="906" y="964"/>
                  </a:lnTo>
                  <a:lnTo>
                    <a:pt x="930" y="923"/>
                  </a:lnTo>
                  <a:lnTo>
                    <a:pt x="951" y="886"/>
                  </a:lnTo>
                  <a:lnTo>
                    <a:pt x="972" y="852"/>
                  </a:lnTo>
                  <a:lnTo>
                    <a:pt x="992" y="822"/>
                  </a:lnTo>
                  <a:lnTo>
                    <a:pt x="1010" y="793"/>
                  </a:lnTo>
                  <a:lnTo>
                    <a:pt x="1029" y="768"/>
                  </a:lnTo>
                  <a:lnTo>
                    <a:pt x="1047" y="745"/>
                  </a:lnTo>
                  <a:lnTo>
                    <a:pt x="1063" y="724"/>
                  </a:lnTo>
                  <a:lnTo>
                    <a:pt x="1080" y="704"/>
                  </a:lnTo>
                  <a:lnTo>
                    <a:pt x="1110" y="670"/>
                  </a:lnTo>
                  <a:lnTo>
                    <a:pt x="1139" y="639"/>
                  </a:lnTo>
                  <a:lnTo>
                    <a:pt x="1152" y="625"/>
                  </a:lnTo>
                  <a:lnTo>
                    <a:pt x="1164" y="610"/>
                  </a:lnTo>
                  <a:lnTo>
                    <a:pt x="1169" y="606"/>
                  </a:lnTo>
                  <a:lnTo>
                    <a:pt x="1172" y="601"/>
                  </a:lnTo>
                  <a:lnTo>
                    <a:pt x="1175" y="597"/>
                  </a:lnTo>
                  <a:lnTo>
                    <a:pt x="1177" y="592"/>
                  </a:lnTo>
                  <a:lnTo>
                    <a:pt x="1178" y="588"/>
                  </a:lnTo>
                  <a:lnTo>
                    <a:pt x="1179" y="584"/>
                  </a:lnTo>
                  <a:lnTo>
                    <a:pt x="1179" y="580"/>
                  </a:lnTo>
                  <a:lnTo>
                    <a:pt x="1178" y="575"/>
                  </a:lnTo>
                  <a:lnTo>
                    <a:pt x="1175" y="569"/>
                  </a:lnTo>
                  <a:lnTo>
                    <a:pt x="1171" y="561"/>
                  </a:lnTo>
                  <a:lnTo>
                    <a:pt x="1164" y="555"/>
                  </a:lnTo>
                  <a:lnTo>
                    <a:pt x="1157" y="549"/>
                  </a:lnTo>
                  <a:lnTo>
                    <a:pt x="1148" y="543"/>
                  </a:lnTo>
                  <a:lnTo>
                    <a:pt x="1137" y="537"/>
                  </a:lnTo>
                  <a:lnTo>
                    <a:pt x="1125" y="532"/>
                  </a:lnTo>
                  <a:lnTo>
                    <a:pt x="1111" y="527"/>
                  </a:lnTo>
                  <a:lnTo>
                    <a:pt x="1092" y="521"/>
                  </a:lnTo>
                  <a:lnTo>
                    <a:pt x="1074" y="518"/>
                  </a:lnTo>
                  <a:lnTo>
                    <a:pt x="1065" y="517"/>
                  </a:lnTo>
                  <a:lnTo>
                    <a:pt x="1056" y="517"/>
                  </a:lnTo>
                  <a:lnTo>
                    <a:pt x="1049" y="517"/>
                  </a:lnTo>
                  <a:lnTo>
                    <a:pt x="1041" y="518"/>
                  </a:lnTo>
                  <a:lnTo>
                    <a:pt x="1034" y="520"/>
                  </a:lnTo>
                  <a:lnTo>
                    <a:pt x="1027" y="522"/>
                  </a:lnTo>
                  <a:lnTo>
                    <a:pt x="1020" y="525"/>
                  </a:lnTo>
                  <a:lnTo>
                    <a:pt x="1012" y="528"/>
                  </a:lnTo>
                  <a:lnTo>
                    <a:pt x="1006" y="532"/>
                  </a:lnTo>
                  <a:lnTo>
                    <a:pt x="1000" y="537"/>
                  </a:lnTo>
                  <a:lnTo>
                    <a:pt x="994" y="542"/>
                  </a:lnTo>
                  <a:lnTo>
                    <a:pt x="989" y="548"/>
                  </a:lnTo>
                  <a:lnTo>
                    <a:pt x="985" y="551"/>
                  </a:lnTo>
                  <a:lnTo>
                    <a:pt x="948" y="593"/>
                  </a:lnTo>
                  <a:lnTo>
                    <a:pt x="909" y="635"/>
                  </a:lnTo>
                  <a:lnTo>
                    <a:pt x="870" y="675"/>
                  </a:lnTo>
                  <a:lnTo>
                    <a:pt x="832" y="711"/>
                  </a:lnTo>
                  <a:lnTo>
                    <a:pt x="813" y="728"/>
                  </a:lnTo>
                  <a:lnTo>
                    <a:pt x="795" y="743"/>
                  </a:lnTo>
                  <a:lnTo>
                    <a:pt x="778" y="756"/>
                  </a:lnTo>
                  <a:lnTo>
                    <a:pt x="762" y="769"/>
                  </a:lnTo>
                  <a:lnTo>
                    <a:pt x="746" y="778"/>
                  </a:lnTo>
                  <a:lnTo>
                    <a:pt x="732" y="784"/>
                  </a:lnTo>
                  <a:lnTo>
                    <a:pt x="725" y="787"/>
                  </a:lnTo>
                  <a:lnTo>
                    <a:pt x="719" y="789"/>
                  </a:lnTo>
                  <a:lnTo>
                    <a:pt x="713" y="790"/>
                  </a:lnTo>
                  <a:lnTo>
                    <a:pt x="707" y="790"/>
                  </a:lnTo>
                  <a:lnTo>
                    <a:pt x="697" y="789"/>
                  </a:lnTo>
                  <a:lnTo>
                    <a:pt x="688" y="786"/>
                  </a:lnTo>
                  <a:lnTo>
                    <a:pt x="684" y="784"/>
                  </a:lnTo>
                  <a:lnTo>
                    <a:pt x="680" y="782"/>
                  </a:lnTo>
                  <a:lnTo>
                    <a:pt x="676" y="779"/>
                  </a:lnTo>
                  <a:lnTo>
                    <a:pt x="673" y="776"/>
                  </a:lnTo>
                  <a:lnTo>
                    <a:pt x="668" y="770"/>
                  </a:lnTo>
                  <a:lnTo>
                    <a:pt x="664" y="762"/>
                  </a:lnTo>
                  <a:lnTo>
                    <a:pt x="661" y="755"/>
                  </a:lnTo>
                  <a:lnTo>
                    <a:pt x="657" y="747"/>
                  </a:lnTo>
                  <a:lnTo>
                    <a:pt x="653" y="730"/>
                  </a:lnTo>
                  <a:lnTo>
                    <a:pt x="651" y="711"/>
                  </a:lnTo>
                  <a:lnTo>
                    <a:pt x="651" y="692"/>
                  </a:lnTo>
                  <a:lnTo>
                    <a:pt x="651" y="672"/>
                  </a:lnTo>
                  <a:lnTo>
                    <a:pt x="653" y="652"/>
                  </a:lnTo>
                  <a:lnTo>
                    <a:pt x="654" y="634"/>
                  </a:lnTo>
                  <a:lnTo>
                    <a:pt x="655" y="622"/>
                  </a:lnTo>
                  <a:lnTo>
                    <a:pt x="656" y="611"/>
                  </a:lnTo>
                  <a:lnTo>
                    <a:pt x="656" y="604"/>
                  </a:lnTo>
                  <a:lnTo>
                    <a:pt x="655" y="597"/>
                  </a:lnTo>
                  <a:lnTo>
                    <a:pt x="654" y="591"/>
                  </a:lnTo>
                  <a:lnTo>
                    <a:pt x="652" y="585"/>
                  </a:lnTo>
                  <a:lnTo>
                    <a:pt x="650" y="579"/>
                  </a:lnTo>
                  <a:lnTo>
                    <a:pt x="647" y="574"/>
                  </a:lnTo>
                  <a:lnTo>
                    <a:pt x="644" y="569"/>
                  </a:lnTo>
                  <a:lnTo>
                    <a:pt x="639" y="564"/>
                  </a:lnTo>
                  <a:lnTo>
                    <a:pt x="634" y="560"/>
                  </a:lnTo>
                  <a:lnTo>
                    <a:pt x="629" y="556"/>
                  </a:lnTo>
                  <a:lnTo>
                    <a:pt x="622" y="552"/>
                  </a:lnTo>
                  <a:lnTo>
                    <a:pt x="615" y="549"/>
                  </a:lnTo>
                  <a:lnTo>
                    <a:pt x="598" y="544"/>
                  </a:lnTo>
                  <a:lnTo>
                    <a:pt x="578" y="539"/>
                  </a:lnTo>
                  <a:lnTo>
                    <a:pt x="558" y="537"/>
                  </a:lnTo>
                  <a:lnTo>
                    <a:pt x="529" y="533"/>
                  </a:lnTo>
                  <a:lnTo>
                    <a:pt x="493" y="530"/>
                  </a:lnTo>
                  <a:lnTo>
                    <a:pt x="453" y="527"/>
                  </a:lnTo>
                  <a:lnTo>
                    <a:pt x="411" y="525"/>
                  </a:lnTo>
                  <a:lnTo>
                    <a:pt x="366" y="522"/>
                  </a:lnTo>
                  <a:lnTo>
                    <a:pt x="322" y="520"/>
                  </a:lnTo>
                  <a:lnTo>
                    <a:pt x="279" y="517"/>
                  </a:lnTo>
                  <a:lnTo>
                    <a:pt x="272" y="517"/>
                  </a:lnTo>
                  <a:lnTo>
                    <a:pt x="273" y="510"/>
                  </a:lnTo>
                  <a:lnTo>
                    <a:pt x="286" y="448"/>
                  </a:lnTo>
                  <a:lnTo>
                    <a:pt x="300" y="387"/>
                  </a:lnTo>
                  <a:lnTo>
                    <a:pt x="316" y="329"/>
                  </a:lnTo>
                  <a:lnTo>
                    <a:pt x="332" y="274"/>
                  </a:lnTo>
                  <a:lnTo>
                    <a:pt x="340" y="248"/>
                  </a:lnTo>
                  <a:lnTo>
                    <a:pt x="349" y="223"/>
                  </a:lnTo>
                  <a:lnTo>
                    <a:pt x="358" y="199"/>
                  </a:lnTo>
                  <a:lnTo>
                    <a:pt x="367" y="178"/>
                  </a:lnTo>
                  <a:lnTo>
                    <a:pt x="376" y="157"/>
                  </a:lnTo>
                  <a:lnTo>
                    <a:pt x="384" y="138"/>
                  </a:lnTo>
                  <a:lnTo>
                    <a:pt x="393" y="122"/>
                  </a:lnTo>
                  <a:lnTo>
                    <a:pt x="401" y="106"/>
                  </a:lnTo>
                  <a:lnTo>
                    <a:pt x="413" y="86"/>
                  </a:lnTo>
                  <a:lnTo>
                    <a:pt x="422" y="67"/>
                  </a:lnTo>
                  <a:lnTo>
                    <a:pt x="425" y="59"/>
                  </a:lnTo>
                  <a:lnTo>
                    <a:pt x="426" y="52"/>
                  </a:lnTo>
                  <a:lnTo>
                    <a:pt x="426" y="45"/>
                  </a:lnTo>
                  <a:lnTo>
                    <a:pt x="424" y="39"/>
                  </a:lnTo>
                  <a:lnTo>
                    <a:pt x="422" y="34"/>
                  </a:lnTo>
                  <a:lnTo>
                    <a:pt x="418" y="30"/>
                  </a:lnTo>
                  <a:lnTo>
                    <a:pt x="413" y="25"/>
                  </a:lnTo>
                  <a:lnTo>
                    <a:pt x="406" y="20"/>
                  </a:lnTo>
                  <a:lnTo>
                    <a:pt x="397" y="16"/>
                  </a:lnTo>
                  <a:lnTo>
                    <a:pt x="387" y="13"/>
                  </a:lnTo>
                  <a:lnTo>
                    <a:pt x="376" y="9"/>
                  </a:lnTo>
                  <a:lnTo>
                    <a:pt x="364" y="6"/>
                  </a:lnTo>
                  <a:lnTo>
                    <a:pt x="353" y="3"/>
                  </a:lnTo>
                  <a:lnTo>
                    <a:pt x="342" y="1"/>
                  </a:lnTo>
                  <a:lnTo>
                    <a:pt x="333" y="0"/>
                  </a:lnTo>
                  <a:lnTo>
                    <a:pt x="323" y="0"/>
                  </a:lnTo>
                  <a:lnTo>
                    <a:pt x="313" y="1"/>
                  </a:lnTo>
                  <a:lnTo>
                    <a:pt x="304" y="2"/>
                  </a:lnTo>
                  <a:lnTo>
                    <a:pt x="294" y="4"/>
                  </a:lnTo>
                  <a:lnTo>
                    <a:pt x="286" y="7"/>
                  </a:lnTo>
                  <a:lnTo>
                    <a:pt x="279" y="11"/>
                  </a:lnTo>
                  <a:lnTo>
                    <a:pt x="273" y="15"/>
                  </a:lnTo>
                  <a:lnTo>
                    <a:pt x="267" y="20"/>
                  </a:lnTo>
                  <a:lnTo>
                    <a:pt x="262" y="26"/>
                  </a:lnTo>
                  <a:lnTo>
                    <a:pt x="253" y="37"/>
                  </a:lnTo>
                  <a:lnTo>
                    <a:pt x="245" y="49"/>
                  </a:lnTo>
                  <a:lnTo>
                    <a:pt x="240" y="61"/>
                  </a:lnTo>
                  <a:lnTo>
                    <a:pt x="235" y="73"/>
                  </a:lnTo>
                  <a:lnTo>
                    <a:pt x="216" y="124"/>
                  </a:lnTo>
                  <a:lnTo>
                    <a:pt x="197" y="177"/>
                  </a:lnTo>
                  <a:lnTo>
                    <a:pt x="180" y="230"/>
                  </a:lnTo>
                  <a:lnTo>
                    <a:pt x="164" y="285"/>
                  </a:lnTo>
                  <a:lnTo>
                    <a:pt x="150" y="340"/>
                  </a:lnTo>
                  <a:lnTo>
                    <a:pt x="137" y="395"/>
                  </a:lnTo>
                  <a:lnTo>
                    <a:pt x="126" y="450"/>
                  </a:lnTo>
                  <a:lnTo>
                    <a:pt x="117" y="505"/>
                  </a:lnTo>
                  <a:lnTo>
                    <a:pt x="116" y="510"/>
                  </a:lnTo>
                  <a:lnTo>
                    <a:pt x="111" y="510"/>
                  </a:lnTo>
                  <a:lnTo>
                    <a:pt x="89" y="509"/>
                  </a:lnTo>
                  <a:lnTo>
                    <a:pt x="71" y="509"/>
                  </a:lnTo>
                  <a:lnTo>
                    <a:pt x="54" y="509"/>
                  </a:lnTo>
                  <a:lnTo>
                    <a:pt x="39" y="509"/>
                  </a:lnTo>
                  <a:lnTo>
                    <a:pt x="26" y="510"/>
                  </a:lnTo>
                  <a:lnTo>
                    <a:pt x="16" y="512"/>
                  </a:lnTo>
                  <a:lnTo>
                    <a:pt x="11" y="514"/>
                  </a:lnTo>
                  <a:lnTo>
                    <a:pt x="8" y="517"/>
                  </a:lnTo>
                  <a:lnTo>
                    <a:pt x="5" y="519"/>
                  </a:lnTo>
                  <a:lnTo>
                    <a:pt x="3" y="522"/>
                  </a:lnTo>
                  <a:lnTo>
                    <a:pt x="2" y="524"/>
                  </a:lnTo>
                  <a:lnTo>
                    <a:pt x="1" y="528"/>
                  </a:lnTo>
                  <a:lnTo>
                    <a:pt x="0" y="531"/>
                  </a:lnTo>
                  <a:lnTo>
                    <a:pt x="0" y="535"/>
                  </a:lnTo>
                  <a:lnTo>
                    <a:pt x="2" y="545"/>
                  </a:lnTo>
                  <a:lnTo>
                    <a:pt x="6" y="555"/>
                  </a:lnTo>
                  <a:lnTo>
                    <a:pt x="11" y="566"/>
                  </a:lnTo>
                  <a:lnTo>
                    <a:pt x="17" y="577"/>
                  </a:lnTo>
                  <a:lnTo>
                    <a:pt x="25" y="588"/>
                  </a:lnTo>
                  <a:lnTo>
                    <a:pt x="34" y="600"/>
                  </a:lnTo>
                  <a:lnTo>
                    <a:pt x="40" y="606"/>
                  </a:lnTo>
                  <a:lnTo>
                    <a:pt x="47" y="611"/>
                  </a:lnTo>
                  <a:lnTo>
                    <a:pt x="54" y="618"/>
                  </a:lnTo>
                  <a:lnTo>
                    <a:pt x="61" y="623"/>
                  </a:lnTo>
                  <a:lnTo>
                    <a:pt x="69" y="627"/>
                  </a:lnTo>
                  <a:lnTo>
                    <a:pt x="77" y="631"/>
                  </a:lnTo>
                  <a:lnTo>
                    <a:pt x="86" y="635"/>
                  </a:lnTo>
                  <a:lnTo>
                    <a:pt x="96" y="638"/>
                  </a:lnTo>
                  <a:lnTo>
                    <a:pt x="102" y="640"/>
                  </a:lnTo>
                  <a:lnTo>
                    <a:pt x="101" y="644"/>
                  </a:lnTo>
                  <a:lnTo>
                    <a:pt x="100" y="669"/>
                  </a:lnTo>
                  <a:lnTo>
                    <a:pt x="99" y="693"/>
                  </a:lnTo>
                  <a:lnTo>
                    <a:pt x="98" y="718"/>
                  </a:lnTo>
                  <a:lnTo>
                    <a:pt x="98" y="741"/>
                  </a:lnTo>
                  <a:lnTo>
                    <a:pt x="98" y="771"/>
                  </a:lnTo>
                  <a:lnTo>
                    <a:pt x="99" y="798"/>
                  </a:lnTo>
                  <a:lnTo>
                    <a:pt x="102" y="825"/>
                  </a:lnTo>
                  <a:lnTo>
                    <a:pt x="106" y="849"/>
                  </a:lnTo>
                  <a:lnTo>
                    <a:pt x="110" y="873"/>
                  </a:lnTo>
                  <a:lnTo>
                    <a:pt x="116" y="894"/>
                  </a:lnTo>
                  <a:lnTo>
                    <a:pt x="123" y="914"/>
                  </a:lnTo>
                  <a:lnTo>
                    <a:pt x="131" y="932"/>
                  </a:lnTo>
                  <a:lnTo>
                    <a:pt x="141" y="948"/>
                  </a:lnTo>
                  <a:lnTo>
                    <a:pt x="152" y="963"/>
                  </a:lnTo>
                  <a:lnTo>
                    <a:pt x="163" y="976"/>
                  </a:lnTo>
                  <a:lnTo>
                    <a:pt x="176" y="987"/>
                  </a:lnTo>
                  <a:lnTo>
                    <a:pt x="189" y="997"/>
                  </a:lnTo>
                  <a:lnTo>
                    <a:pt x="204" y="1004"/>
                  </a:lnTo>
                  <a:lnTo>
                    <a:pt x="220" y="1011"/>
                  </a:lnTo>
                  <a:lnTo>
                    <a:pt x="236" y="1016"/>
                  </a:lnTo>
                  <a:lnTo>
                    <a:pt x="242" y="1017"/>
                  </a:lnTo>
                  <a:lnTo>
                    <a:pt x="248" y="1017"/>
                  </a:lnTo>
                  <a:lnTo>
                    <a:pt x="259" y="1016"/>
                  </a:lnTo>
                  <a:lnTo>
                    <a:pt x="268" y="1014"/>
                  </a:lnTo>
                  <a:lnTo>
                    <a:pt x="273" y="1012"/>
                  </a:lnTo>
                  <a:lnTo>
                    <a:pt x="277" y="1010"/>
                  </a:lnTo>
                  <a:lnTo>
                    <a:pt x="280" y="1007"/>
                  </a:lnTo>
                  <a:lnTo>
                    <a:pt x="282" y="1004"/>
                  </a:lnTo>
                  <a:lnTo>
                    <a:pt x="284" y="999"/>
                  </a:lnTo>
                  <a:lnTo>
                    <a:pt x="284" y="994"/>
                  </a:lnTo>
                  <a:lnTo>
                    <a:pt x="282" y="989"/>
                  </a:lnTo>
                  <a:lnTo>
                    <a:pt x="279" y="982"/>
                  </a:lnTo>
                  <a:lnTo>
                    <a:pt x="271" y="966"/>
                  </a:lnTo>
                  <a:lnTo>
                    <a:pt x="265" y="948"/>
                  </a:lnTo>
                  <a:lnTo>
                    <a:pt x="259" y="929"/>
                  </a:lnTo>
                  <a:lnTo>
                    <a:pt x="254" y="909"/>
                  </a:lnTo>
                  <a:lnTo>
                    <a:pt x="251" y="888"/>
                  </a:lnTo>
                  <a:lnTo>
                    <a:pt x="247" y="866"/>
                  </a:lnTo>
                  <a:lnTo>
                    <a:pt x="245" y="843"/>
                  </a:lnTo>
                  <a:lnTo>
                    <a:pt x="244" y="820"/>
                  </a:lnTo>
                  <a:lnTo>
                    <a:pt x="243" y="796"/>
                  </a:lnTo>
                  <a:lnTo>
                    <a:pt x="243" y="773"/>
                  </a:lnTo>
                  <a:lnTo>
                    <a:pt x="244" y="748"/>
                  </a:lnTo>
                  <a:lnTo>
                    <a:pt x="245" y="725"/>
                  </a:lnTo>
                  <a:lnTo>
                    <a:pt x="249" y="678"/>
                  </a:lnTo>
                  <a:lnTo>
                    <a:pt x="254" y="633"/>
                  </a:lnTo>
                  <a:lnTo>
                    <a:pt x="255" y="629"/>
                  </a:lnTo>
                  <a:lnTo>
                    <a:pt x="259" y="628"/>
                  </a:lnTo>
                  <a:lnTo>
                    <a:pt x="282" y="625"/>
                  </a:lnTo>
                  <a:lnTo>
                    <a:pt x="307" y="622"/>
                  </a:lnTo>
                  <a:lnTo>
                    <a:pt x="332" y="618"/>
                  </a:lnTo>
                  <a:lnTo>
                    <a:pt x="357" y="615"/>
                  </a:lnTo>
                  <a:lnTo>
                    <a:pt x="381" y="612"/>
                  </a:lnTo>
                  <a:lnTo>
                    <a:pt x="406" y="610"/>
                  </a:lnTo>
                  <a:lnTo>
                    <a:pt x="428" y="608"/>
                  </a:lnTo>
                  <a:lnTo>
                    <a:pt x="448" y="607"/>
                  </a:lnTo>
                  <a:lnTo>
                    <a:pt x="450" y="607"/>
                  </a:lnTo>
                  <a:lnTo>
                    <a:pt x="459" y="608"/>
                  </a:lnTo>
                  <a:lnTo>
                    <a:pt x="466" y="610"/>
                  </a:lnTo>
                  <a:lnTo>
                    <a:pt x="472" y="612"/>
                  </a:lnTo>
                  <a:lnTo>
                    <a:pt x="477" y="617"/>
                  </a:lnTo>
                  <a:lnTo>
                    <a:pt x="479" y="620"/>
                  </a:lnTo>
                  <a:lnTo>
                    <a:pt x="481" y="623"/>
                  </a:lnTo>
                  <a:lnTo>
                    <a:pt x="482" y="626"/>
                  </a:lnTo>
                  <a:lnTo>
                    <a:pt x="483" y="630"/>
                  </a:lnTo>
                  <a:lnTo>
                    <a:pt x="483" y="637"/>
                  </a:lnTo>
                  <a:lnTo>
                    <a:pt x="483" y="645"/>
                  </a:lnTo>
                  <a:lnTo>
                    <a:pt x="483" y="657"/>
                  </a:lnTo>
                  <a:lnTo>
                    <a:pt x="483" y="674"/>
                  </a:lnTo>
                  <a:lnTo>
                    <a:pt x="485" y="693"/>
                  </a:lnTo>
                  <a:lnTo>
                    <a:pt x="489" y="717"/>
                  </a:lnTo>
                  <a:lnTo>
                    <a:pt x="492" y="728"/>
                  </a:lnTo>
                  <a:lnTo>
                    <a:pt x="495" y="741"/>
                  </a:lnTo>
                  <a:lnTo>
                    <a:pt x="500" y="753"/>
                  </a:lnTo>
                  <a:lnTo>
                    <a:pt x="506" y="766"/>
                  </a:lnTo>
                  <a:lnTo>
                    <a:pt x="513" y="779"/>
                  </a:lnTo>
                  <a:lnTo>
                    <a:pt x="520" y="791"/>
                  </a:lnTo>
                  <a:lnTo>
                    <a:pt x="529" y="803"/>
                  </a:lnTo>
                  <a:lnTo>
                    <a:pt x="539" y="816"/>
                  </a:lnTo>
                  <a:lnTo>
                    <a:pt x="548" y="824"/>
                  </a:lnTo>
                  <a:lnTo>
                    <a:pt x="558" y="832"/>
                  </a:lnTo>
                  <a:lnTo>
                    <a:pt x="568" y="840"/>
                  </a:lnTo>
                  <a:lnTo>
                    <a:pt x="578" y="846"/>
                  </a:lnTo>
                  <a:lnTo>
                    <a:pt x="589" y="853"/>
                  </a:lnTo>
                  <a:lnTo>
                    <a:pt x="600" y="858"/>
                  </a:lnTo>
                  <a:lnTo>
                    <a:pt x="613" y="865"/>
                  </a:lnTo>
                  <a:lnTo>
                    <a:pt x="626" y="869"/>
                  </a:lnTo>
                  <a:lnTo>
                    <a:pt x="639" y="873"/>
                  </a:lnTo>
                  <a:lnTo>
                    <a:pt x="652" y="877"/>
                  </a:lnTo>
                  <a:lnTo>
                    <a:pt x="668" y="879"/>
                  </a:lnTo>
                  <a:lnTo>
                    <a:pt x="682" y="882"/>
                  </a:lnTo>
                  <a:lnTo>
                    <a:pt x="697" y="883"/>
                  </a:lnTo>
                  <a:lnTo>
                    <a:pt x="714" y="884"/>
                  </a:lnTo>
                  <a:lnTo>
                    <a:pt x="730" y="885"/>
                  </a:lnTo>
                  <a:lnTo>
                    <a:pt x="747" y="885"/>
                  </a:lnTo>
                  <a:lnTo>
                    <a:pt x="756" y="8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6"/>
            <p:cNvSpPr>
              <a:spLocks/>
            </p:cNvSpPr>
            <p:nvPr userDrawn="1"/>
          </p:nvSpPr>
          <p:spPr bwMode="auto">
            <a:xfrm>
              <a:off x="6460" y="648"/>
              <a:ext cx="42" cy="70"/>
            </a:xfrm>
            <a:custGeom>
              <a:avLst/>
              <a:gdLst>
                <a:gd name="T0" fmla="*/ 395 w 504"/>
                <a:gd name="T1" fmla="*/ 126 h 840"/>
                <a:gd name="T2" fmla="*/ 353 w 504"/>
                <a:gd name="T3" fmla="*/ 165 h 840"/>
                <a:gd name="T4" fmla="*/ 314 w 504"/>
                <a:gd name="T5" fmla="*/ 203 h 840"/>
                <a:gd name="T6" fmla="*/ 279 w 504"/>
                <a:gd name="T7" fmla="*/ 243 h 840"/>
                <a:gd name="T8" fmla="*/ 248 w 504"/>
                <a:gd name="T9" fmla="*/ 283 h 840"/>
                <a:gd name="T10" fmla="*/ 219 w 504"/>
                <a:gd name="T11" fmla="*/ 323 h 840"/>
                <a:gd name="T12" fmla="*/ 195 w 504"/>
                <a:gd name="T13" fmla="*/ 365 h 840"/>
                <a:gd name="T14" fmla="*/ 174 w 504"/>
                <a:gd name="T15" fmla="*/ 407 h 840"/>
                <a:gd name="T16" fmla="*/ 156 w 504"/>
                <a:gd name="T17" fmla="*/ 451 h 840"/>
                <a:gd name="T18" fmla="*/ 135 w 504"/>
                <a:gd name="T19" fmla="*/ 514 h 840"/>
                <a:gd name="T20" fmla="*/ 122 w 504"/>
                <a:gd name="T21" fmla="*/ 567 h 840"/>
                <a:gd name="T22" fmla="*/ 115 w 504"/>
                <a:gd name="T23" fmla="*/ 613 h 840"/>
                <a:gd name="T24" fmla="*/ 114 w 504"/>
                <a:gd name="T25" fmla="*/ 650 h 840"/>
                <a:gd name="T26" fmla="*/ 116 w 504"/>
                <a:gd name="T27" fmla="*/ 681 h 840"/>
                <a:gd name="T28" fmla="*/ 121 w 504"/>
                <a:gd name="T29" fmla="*/ 704 h 840"/>
                <a:gd name="T30" fmla="*/ 127 w 504"/>
                <a:gd name="T31" fmla="*/ 723 h 840"/>
                <a:gd name="T32" fmla="*/ 135 w 504"/>
                <a:gd name="T33" fmla="*/ 736 h 840"/>
                <a:gd name="T34" fmla="*/ 146 w 504"/>
                <a:gd name="T35" fmla="*/ 748 h 840"/>
                <a:gd name="T36" fmla="*/ 159 w 504"/>
                <a:gd name="T37" fmla="*/ 757 h 840"/>
                <a:gd name="T38" fmla="*/ 173 w 504"/>
                <a:gd name="T39" fmla="*/ 762 h 840"/>
                <a:gd name="T40" fmla="*/ 188 w 504"/>
                <a:gd name="T41" fmla="*/ 764 h 840"/>
                <a:gd name="T42" fmla="*/ 208 w 504"/>
                <a:gd name="T43" fmla="*/ 840 h 840"/>
                <a:gd name="T44" fmla="*/ 182 w 504"/>
                <a:gd name="T45" fmla="*/ 839 h 840"/>
                <a:gd name="T46" fmla="*/ 159 w 504"/>
                <a:gd name="T47" fmla="*/ 835 h 840"/>
                <a:gd name="T48" fmla="*/ 136 w 504"/>
                <a:gd name="T49" fmla="*/ 829 h 840"/>
                <a:gd name="T50" fmla="*/ 115 w 504"/>
                <a:gd name="T51" fmla="*/ 821 h 840"/>
                <a:gd name="T52" fmla="*/ 96 w 504"/>
                <a:gd name="T53" fmla="*/ 809 h 840"/>
                <a:gd name="T54" fmla="*/ 77 w 504"/>
                <a:gd name="T55" fmla="*/ 795 h 840"/>
                <a:gd name="T56" fmla="*/ 61 w 504"/>
                <a:gd name="T57" fmla="*/ 780 h 840"/>
                <a:gd name="T58" fmla="*/ 47 w 504"/>
                <a:gd name="T59" fmla="*/ 761 h 840"/>
                <a:gd name="T60" fmla="*/ 28 w 504"/>
                <a:gd name="T61" fmla="*/ 731 h 840"/>
                <a:gd name="T62" fmla="*/ 14 w 504"/>
                <a:gd name="T63" fmla="*/ 696 h 840"/>
                <a:gd name="T64" fmla="*/ 5 w 504"/>
                <a:gd name="T65" fmla="*/ 658 h 840"/>
                <a:gd name="T66" fmla="*/ 1 w 504"/>
                <a:gd name="T67" fmla="*/ 618 h 840"/>
                <a:gd name="T68" fmla="*/ 1 w 504"/>
                <a:gd name="T69" fmla="*/ 576 h 840"/>
                <a:gd name="T70" fmla="*/ 5 w 504"/>
                <a:gd name="T71" fmla="*/ 532 h 840"/>
                <a:gd name="T72" fmla="*/ 14 w 504"/>
                <a:gd name="T73" fmla="*/ 486 h 840"/>
                <a:gd name="T74" fmla="*/ 27 w 504"/>
                <a:gd name="T75" fmla="*/ 439 h 840"/>
                <a:gd name="T76" fmla="*/ 51 w 504"/>
                <a:gd name="T77" fmla="*/ 380 h 840"/>
                <a:gd name="T78" fmla="*/ 81 w 504"/>
                <a:gd name="T79" fmla="*/ 321 h 840"/>
                <a:gd name="T80" fmla="*/ 118 w 504"/>
                <a:gd name="T81" fmla="*/ 264 h 840"/>
                <a:gd name="T82" fmla="*/ 162 w 504"/>
                <a:gd name="T83" fmla="*/ 209 h 840"/>
                <a:gd name="T84" fmla="*/ 212 w 504"/>
                <a:gd name="T85" fmla="*/ 156 h 840"/>
                <a:gd name="T86" fmla="*/ 269 w 504"/>
                <a:gd name="T87" fmla="*/ 103 h 840"/>
                <a:gd name="T88" fmla="*/ 332 w 504"/>
                <a:gd name="T89" fmla="*/ 52 h 840"/>
                <a:gd name="T90" fmla="*/ 403 w 504"/>
                <a:gd name="T91" fmla="*/ 2 h 840"/>
                <a:gd name="T92" fmla="*/ 504 w 504"/>
                <a:gd name="T93" fmla="*/ 2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4" h="840">
                  <a:moveTo>
                    <a:pt x="406" y="118"/>
                  </a:moveTo>
                  <a:lnTo>
                    <a:pt x="395" y="126"/>
                  </a:lnTo>
                  <a:lnTo>
                    <a:pt x="374" y="146"/>
                  </a:lnTo>
                  <a:lnTo>
                    <a:pt x="353" y="165"/>
                  </a:lnTo>
                  <a:lnTo>
                    <a:pt x="333" y="184"/>
                  </a:lnTo>
                  <a:lnTo>
                    <a:pt x="314" y="203"/>
                  </a:lnTo>
                  <a:lnTo>
                    <a:pt x="295" y="223"/>
                  </a:lnTo>
                  <a:lnTo>
                    <a:pt x="279" y="243"/>
                  </a:lnTo>
                  <a:lnTo>
                    <a:pt x="263" y="262"/>
                  </a:lnTo>
                  <a:lnTo>
                    <a:pt x="248" y="283"/>
                  </a:lnTo>
                  <a:lnTo>
                    <a:pt x="233" y="303"/>
                  </a:lnTo>
                  <a:lnTo>
                    <a:pt x="219" y="323"/>
                  </a:lnTo>
                  <a:lnTo>
                    <a:pt x="207" y="344"/>
                  </a:lnTo>
                  <a:lnTo>
                    <a:pt x="195" y="365"/>
                  </a:lnTo>
                  <a:lnTo>
                    <a:pt x="184" y="386"/>
                  </a:lnTo>
                  <a:lnTo>
                    <a:pt x="174" y="407"/>
                  </a:lnTo>
                  <a:lnTo>
                    <a:pt x="165" y="430"/>
                  </a:lnTo>
                  <a:lnTo>
                    <a:pt x="156" y="451"/>
                  </a:lnTo>
                  <a:lnTo>
                    <a:pt x="145" y="484"/>
                  </a:lnTo>
                  <a:lnTo>
                    <a:pt x="135" y="514"/>
                  </a:lnTo>
                  <a:lnTo>
                    <a:pt x="128" y="542"/>
                  </a:lnTo>
                  <a:lnTo>
                    <a:pt x="122" y="567"/>
                  </a:lnTo>
                  <a:lnTo>
                    <a:pt x="118" y="591"/>
                  </a:lnTo>
                  <a:lnTo>
                    <a:pt x="115" y="613"/>
                  </a:lnTo>
                  <a:lnTo>
                    <a:pt x="114" y="633"/>
                  </a:lnTo>
                  <a:lnTo>
                    <a:pt x="114" y="650"/>
                  </a:lnTo>
                  <a:lnTo>
                    <a:pt x="114" y="666"/>
                  </a:lnTo>
                  <a:lnTo>
                    <a:pt x="116" y="681"/>
                  </a:lnTo>
                  <a:lnTo>
                    <a:pt x="118" y="693"/>
                  </a:lnTo>
                  <a:lnTo>
                    <a:pt x="121" y="704"/>
                  </a:lnTo>
                  <a:lnTo>
                    <a:pt x="124" y="714"/>
                  </a:lnTo>
                  <a:lnTo>
                    <a:pt x="127" y="723"/>
                  </a:lnTo>
                  <a:lnTo>
                    <a:pt x="131" y="730"/>
                  </a:lnTo>
                  <a:lnTo>
                    <a:pt x="135" y="736"/>
                  </a:lnTo>
                  <a:lnTo>
                    <a:pt x="140" y="742"/>
                  </a:lnTo>
                  <a:lnTo>
                    <a:pt x="146" y="748"/>
                  </a:lnTo>
                  <a:lnTo>
                    <a:pt x="152" y="753"/>
                  </a:lnTo>
                  <a:lnTo>
                    <a:pt x="159" y="757"/>
                  </a:lnTo>
                  <a:lnTo>
                    <a:pt x="166" y="760"/>
                  </a:lnTo>
                  <a:lnTo>
                    <a:pt x="173" y="762"/>
                  </a:lnTo>
                  <a:lnTo>
                    <a:pt x="180" y="763"/>
                  </a:lnTo>
                  <a:lnTo>
                    <a:pt x="188" y="764"/>
                  </a:lnTo>
                  <a:lnTo>
                    <a:pt x="230" y="801"/>
                  </a:lnTo>
                  <a:lnTo>
                    <a:pt x="208" y="840"/>
                  </a:lnTo>
                  <a:lnTo>
                    <a:pt x="195" y="840"/>
                  </a:lnTo>
                  <a:lnTo>
                    <a:pt x="182" y="839"/>
                  </a:lnTo>
                  <a:lnTo>
                    <a:pt x="170" y="838"/>
                  </a:lnTo>
                  <a:lnTo>
                    <a:pt x="159" y="835"/>
                  </a:lnTo>
                  <a:lnTo>
                    <a:pt x="148" y="833"/>
                  </a:lnTo>
                  <a:lnTo>
                    <a:pt x="136" y="829"/>
                  </a:lnTo>
                  <a:lnTo>
                    <a:pt x="125" y="825"/>
                  </a:lnTo>
                  <a:lnTo>
                    <a:pt x="115" y="821"/>
                  </a:lnTo>
                  <a:lnTo>
                    <a:pt x="105" y="814"/>
                  </a:lnTo>
                  <a:lnTo>
                    <a:pt x="96" y="809"/>
                  </a:lnTo>
                  <a:lnTo>
                    <a:pt x="86" y="802"/>
                  </a:lnTo>
                  <a:lnTo>
                    <a:pt x="77" y="795"/>
                  </a:lnTo>
                  <a:lnTo>
                    <a:pt x="69" y="788"/>
                  </a:lnTo>
                  <a:lnTo>
                    <a:pt x="61" y="780"/>
                  </a:lnTo>
                  <a:lnTo>
                    <a:pt x="54" y="771"/>
                  </a:lnTo>
                  <a:lnTo>
                    <a:pt x="47" y="761"/>
                  </a:lnTo>
                  <a:lnTo>
                    <a:pt x="36" y="746"/>
                  </a:lnTo>
                  <a:lnTo>
                    <a:pt x="28" y="731"/>
                  </a:lnTo>
                  <a:lnTo>
                    <a:pt x="21" y="713"/>
                  </a:lnTo>
                  <a:lnTo>
                    <a:pt x="14" y="696"/>
                  </a:lnTo>
                  <a:lnTo>
                    <a:pt x="9" y="678"/>
                  </a:lnTo>
                  <a:lnTo>
                    <a:pt x="5" y="658"/>
                  </a:lnTo>
                  <a:lnTo>
                    <a:pt x="2" y="639"/>
                  </a:lnTo>
                  <a:lnTo>
                    <a:pt x="1" y="618"/>
                  </a:lnTo>
                  <a:lnTo>
                    <a:pt x="0" y="597"/>
                  </a:lnTo>
                  <a:lnTo>
                    <a:pt x="1" y="576"/>
                  </a:lnTo>
                  <a:lnTo>
                    <a:pt x="2" y="554"/>
                  </a:lnTo>
                  <a:lnTo>
                    <a:pt x="5" y="532"/>
                  </a:lnTo>
                  <a:lnTo>
                    <a:pt x="9" y="509"/>
                  </a:lnTo>
                  <a:lnTo>
                    <a:pt x="14" y="486"/>
                  </a:lnTo>
                  <a:lnTo>
                    <a:pt x="20" y="462"/>
                  </a:lnTo>
                  <a:lnTo>
                    <a:pt x="27" y="439"/>
                  </a:lnTo>
                  <a:lnTo>
                    <a:pt x="38" y="409"/>
                  </a:lnTo>
                  <a:lnTo>
                    <a:pt x="51" y="380"/>
                  </a:lnTo>
                  <a:lnTo>
                    <a:pt x="66" y="350"/>
                  </a:lnTo>
                  <a:lnTo>
                    <a:pt x="81" y="321"/>
                  </a:lnTo>
                  <a:lnTo>
                    <a:pt x="99" y="293"/>
                  </a:lnTo>
                  <a:lnTo>
                    <a:pt x="118" y="264"/>
                  </a:lnTo>
                  <a:lnTo>
                    <a:pt x="139" y="237"/>
                  </a:lnTo>
                  <a:lnTo>
                    <a:pt x="162" y="209"/>
                  </a:lnTo>
                  <a:lnTo>
                    <a:pt x="185" y="183"/>
                  </a:lnTo>
                  <a:lnTo>
                    <a:pt x="212" y="156"/>
                  </a:lnTo>
                  <a:lnTo>
                    <a:pt x="239" y="130"/>
                  </a:lnTo>
                  <a:lnTo>
                    <a:pt x="269" y="103"/>
                  </a:lnTo>
                  <a:lnTo>
                    <a:pt x="300" y="77"/>
                  </a:lnTo>
                  <a:lnTo>
                    <a:pt x="332" y="52"/>
                  </a:lnTo>
                  <a:lnTo>
                    <a:pt x="367" y="26"/>
                  </a:lnTo>
                  <a:lnTo>
                    <a:pt x="403" y="2"/>
                  </a:lnTo>
                  <a:lnTo>
                    <a:pt x="406" y="0"/>
                  </a:lnTo>
                  <a:lnTo>
                    <a:pt x="504" y="26"/>
                  </a:lnTo>
                  <a:lnTo>
                    <a:pt x="406" y="1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7"/>
            <p:cNvSpPr>
              <a:spLocks/>
            </p:cNvSpPr>
            <p:nvPr userDrawn="1"/>
          </p:nvSpPr>
          <p:spPr bwMode="auto">
            <a:xfrm>
              <a:off x="7081" y="570"/>
              <a:ext cx="66" cy="83"/>
            </a:xfrm>
            <a:custGeom>
              <a:avLst/>
              <a:gdLst>
                <a:gd name="T0" fmla="*/ 575 w 783"/>
                <a:gd name="T1" fmla="*/ 794 h 1004"/>
                <a:gd name="T2" fmla="*/ 584 w 783"/>
                <a:gd name="T3" fmla="*/ 863 h 1004"/>
                <a:gd name="T4" fmla="*/ 607 w 783"/>
                <a:gd name="T5" fmla="*/ 922 h 1004"/>
                <a:gd name="T6" fmla="*/ 643 w 783"/>
                <a:gd name="T7" fmla="*/ 967 h 1004"/>
                <a:gd name="T8" fmla="*/ 692 w 783"/>
                <a:gd name="T9" fmla="*/ 1000 h 1004"/>
                <a:gd name="T10" fmla="*/ 718 w 783"/>
                <a:gd name="T11" fmla="*/ 1004 h 1004"/>
                <a:gd name="T12" fmla="*/ 738 w 783"/>
                <a:gd name="T13" fmla="*/ 997 h 1004"/>
                <a:gd name="T14" fmla="*/ 741 w 783"/>
                <a:gd name="T15" fmla="*/ 978 h 1004"/>
                <a:gd name="T16" fmla="*/ 727 w 783"/>
                <a:gd name="T17" fmla="*/ 902 h 1004"/>
                <a:gd name="T18" fmla="*/ 728 w 783"/>
                <a:gd name="T19" fmla="*/ 819 h 1004"/>
                <a:gd name="T20" fmla="*/ 742 w 783"/>
                <a:gd name="T21" fmla="*/ 732 h 1004"/>
                <a:gd name="T22" fmla="*/ 767 w 783"/>
                <a:gd name="T23" fmla="*/ 642 h 1004"/>
                <a:gd name="T24" fmla="*/ 783 w 783"/>
                <a:gd name="T25" fmla="*/ 583 h 1004"/>
                <a:gd name="T26" fmla="*/ 779 w 783"/>
                <a:gd name="T27" fmla="*/ 550 h 1004"/>
                <a:gd name="T28" fmla="*/ 756 w 783"/>
                <a:gd name="T29" fmla="*/ 522 h 1004"/>
                <a:gd name="T30" fmla="*/ 702 w 783"/>
                <a:gd name="T31" fmla="*/ 494 h 1004"/>
                <a:gd name="T32" fmla="*/ 674 w 783"/>
                <a:gd name="T33" fmla="*/ 489 h 1004"/>
                <a:gd name="T34" fmla="*/ 651 w 783"/>
                <a:gd name="T35" fmla="*/ 493 h 1004"/>
                <a:gd name="T36" fmla="*/ 633 w 783"/>
                <a:gd name="T37" fmla="*/ 508 h 1004"/>
                <a:gd name="T38" fmla="*/ 603 w 783"/>
                <a:gd name="T39" fmla="*/ 553 h 1004"/>
                <a:gd name="T40" fmla="*/ 506 w 783"/>
                <a:gd name="T41" fmla="*/ 676 h 1004"/>
                <a:gd name="T42" fmla="*/ 401 w 783"/>
                <a:gd name="T43" fmla="*/ 783 h 1004"/>
                <a:gd name="T44" fmla="*/ 336 w 783"/>
                <a:gd name="T45" fmla="*/ 834 h 1004"/>
                <a:gd name="T46" fmla="*/ 286 w 783"/>
                <a:gd name="T47" fmla="*/ 860 h 1004"/>
                <a:gd name="T48" fmla="*/ 240 w 783"/>
                <a:gd name="T49" fmla="*/ 873 h 1004"/>
                <a:gd name="T50" fmla="*/ 209 w 783"/>
                <a:gd name="T51" fmla="*/ 871 h 1004"/>
                <a:gd name="T52" fmla="*/ 188 w 783"/>
                <a:gd name="T53" fmla="*/ 858 h 1004"/>
                <a:gd name="T54" fmla="*/ 170 w 783"/>
                <a:gd name="T55" fmla="*/ 836 h 1004"/>
                <a:gd name="T56" fmla="*/ 155 w 783"/>
                <a:gd name="T57" fmla="*/ 776 h 1004"/>
                <a:gd name="T58" fmla="*/ 159 w 783"/>
                <a:gd name="T59" fmla="*/ 665 h 1004"/>
                <a:gd name="T60" fmla="*/ 188 w 783"/>
                <a:gd name="T61" fmla="*/ 507 h 1004"/>
                <a:gd name="T62" fmla="*/ 234 w 783"/>
                <a:gd name="T63" fmla="*/ 341 h 1004"/>
                <a:gd name="T64" fmla="*/ 291 w 783"/>
                <a:gd name="T65" fmla="*/ 188 h 1004"/>
                <a:gd name="T66" fmla="*/ 345 w 783"/>
                <a:gd name="T67" fmla="*/ 81 h 1004"/>
                <a:gd name="T68" fmla="*/ 360 w 783"/>
                <a:gd name="T69" fmla="*/ 40 h 1004"/>
                <a:gd name="T70" fmla="*/ 354 w 783"/>
                <a:gd name="T71" fmla="*/ 15 h 1004"/>
                <a:gd name="T72" fmla="*/ 327 w 783"/>
                <a:gd name="T73" fmla="*/ 3 h 1004"/>
                <a:gd name="T74" fmla="*/ 291 w 783"/>
                <a:gd name="T75" fmla="*/ 0 h 1004"/>
                <a:gd name="T76" fmla="*/ 240 w 783"/>
                <a:gd name="T77" fmla="*/ 7 h 1004"/>
                <a:gd name="T78" fmla="*/ 203 w 783"/>
                <a:gd name="T79" fmla="*/ 25 h 1004"/>
                <a:gd name="T80" fmla="*/ 178 w 783"/>
                <a:gd name="T81" fmla="*/ 52 h 1004"/>
                <a:gd name="T82" fmla="*/ 135 w 783"/>
                <a:gd name="T83" fmla="*/ 146 h 1004"/>
                <a:gd name="T84" fmla="*/ 81 w 783"/>
                <a:gd name="T85" fmla="*/ 292 h 1004"/>
                <a:gd name="T86" fmla="*/ 34 w 783"/>
                <a:gd name="T87" fmla="*/ 458 h 1004"/>
                <a:gd name="T88" fmla="*/ 5 w 783"/>
                <a:gd name="T89" fmla="*/ 639 h 1004"/>
                <a:gd name="T90" fmla="*/ 1 w 783"/>
                <a:gd name="T91" fmla="*/ 756 h 1004"/>
                <a:gd name="T92" fmla="*/ 8 w 783"/>
                <a:gd name="T93" fmla="*/ 802 h 1004"/>
                <a:gd name="T94" fmla="*/ 25 w 783"/>
                <a:gd name="T95" fmla="*/ 845 h 1004"/>
                <a:gd name="T96" fmla="*/ 51 w 783"/>
                <a:gd name="T97" fmla="*/ 884 h 1004"/>
                <a:gd name="T98" fmla="*/ 91 w 783"/>
                <a:gd name="T99" fmla="*/ 923 h 1004"/>
                <a:gd name="T100" fmla="*/ 141 w 783"/>
                <a:gd name="T101" fmla="*/ 955 h 1004"/>
                <a:gd name="T102" fmla="*/ 189 w 783"/>
                <a:gd name="T103" fmla="*/ 975 h 1004"/>
                <a:gd name="T104" fmla="*/ 248 w 783"/>
                <a:gd name="T105" fmla="*/ 986 h 1004"/>
                <a:gd name="T106" fmla="*/ 294 w 783"/>
                <a:gd name="T107" fmla="*/ 979 h 1004"/>
                <a:gd name="T108" fmla="*/ 339 w 783"/>
                <a:gd name="T109" fmla="*/ 961 h 1004"/>
                <a:gd name="T110" fmla="*/ 426 w 783"/>
                <a:gd name="T111" fmla="*/ 901 h 1004"/>
                <a:gd name="T112" fmla="*/ 504 w 783"/>
                <a:gd name="T113" fmla="*/ 825 h 1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3" h="1004">
                  <a:moveTo>
                    <a:pt x="576" y="737"/>
                  </a:moveTo>
                  <a:lnTo>
                    <a:pt x="575" y="755"/>
                  </a:lnTo>
                  <a:lnTo>
                    <a:pt x="575" y="775"/>
                  </a:lnTo>
                  <a:lnTo>
                    <a:pt x="575" y="794"/>
                  </a:lnTo>
                  <a:lnTo>
                    <a:pt x="576" y="812"/>
                  </a:lnTo>
                  <a:lnTo>
                    <a:pt x="578" y="831"/>
                  </a:lnTo>
                  <a:lnTo>
                    <a:pt x="581" y="847"/>
                  </a:lnTo>
                  <a:lnTo>
                    <a:pt x="584" y="863"/>
                  </a:lnTo>
                  <a:lnTo>
                    <a:pt x="590" y="879"/>
                  </a:lnTo>
                  <a:lnTo>
                    <a:pt x="595" y="894"/>
                  </a:lnTo>
                  <a:lnTo>
                    <a:pt x="601" y="908"/>
                  </a:lnTo>
                  <a:lnTo>
                    <a:pt x="607" y="922"/>
                  </a:lnTo>
                  <a:lnTo>
                    <a:pt x="615" y="934"/>
                  </a:lnTo>
                  <a:lnTo>
                    <a:pt x="623" y="946"/>
                  </a:lnTo>
                  <a:lnTo>
                    <a:pt x="632" y="956"/>
                  </a:lnTo>
                  <a:lnTo>
                    <a:pt x="643" y="967"/>
                  </a:lnTo>
                  <a:lnTo>
                    <a:pt x="654" y="977"/>
                  </a:lnTo>
                  <a:lnTo>
                    <a:pt x="666" y="986"/>
                  </a:lnTo>
                  <a:lnTo>
                    <a:pt x="678" y="994"/>
                  </a:lnTo>
                  <a:lnTo>
                    <a:pt x="692" y="1000"/>
                  </a:lnTo>
                  <a:lnTo>
                    <a:pt x="699" y="1002"/>
                  </a:lnTo>
                  <a:lnTo>
                    <a:pt x="705" y="1003"/>
                  </a:lnTo>
                  <a:lnTo>
                    <a:pt x="712" y="1004"/>
                  </a:lnTo>
                  <a:lnTo>
                    <a:pt x="718" y="1004"/>
                  </a:lnTo>
                  <a:lnTo>
                    <a:pt x="724" y="1004"/>
                  </a:lnTo>
                  <a:lnTo>
                    <a:pt x="730" y="1003"/>
                  </a:lnTo>
                  <a:lnTo>
                    <a:pt x="735" y="1000"/>
                  </a:lnTo>
                  <a:lnTo>
                    <a:pt x="738" y="997"/>
                  </a:lnTo>
                  <a:lnTo>
                    <a:pt x="741" y="993"/>
                  </a:lnTo>
                  <a:lnTo>
                    <a:pt x="742" y="989"/>
                  </a:lnTo>
                  <a:lnTo>
                    <a:pt x="742" y="984"/>
                  </a:lnTo>
                  <a:lnTo>
                    <a:pt x="741" y="978"/>
                  </a:lnTo>
                  <a:lnTo>
                    <a:pt x="735" y="959"/>
                  </a:lnTo>
                  <a:lnTo>
                    <a:pt x="732" y="941"/>
                  </a:lnTo>
                  <a:lnTo>
                    <a:pt x="729" y="922"/>
                  </a:lnTo>
                  <a:lnTo>
                    <a:pt x="727" y="902"/>
                  </a:lnTo>
                  <a:lnTo>
                    <a:pt x="726" y="883"/>
                  </a:lnTo>
                  <a:lnTo>
                    <a:pt x="726" y="861"/>
                  </a:lnTo>
                  <a:lnTo>
                    <a:pt x="726" y="841"/>
                  </a:lnTo>
                  <a:lnTo>
                    <a:pt x="728" y="819"/>
                  </a:lnTo>
                  <a:lnTo>
                    <a:pt x="730" y="798"/>
                  </a:lnTo>
                  <a:lnTo>
                    <a:pt x="733" y="776"/>
                  </a:lnTo>
                  <a:lnTo>
                    <a:pt x="736" y="754"/>
                  </a:lnTo>
                  <a:lnTo>
                    <a:pt x="742" y="732"/>
                  </a:lnTo>
                  <a:lnTo>
                    <a:pt x="747" y="709"/>
                  </a:lnTo>
                  <a:lnTo>
                    <a:pt x="753" y="687"/>
                  </a:lnTo>
                  <a:lnTo>
                    <a:pt x="760" y="664"/>
                  </a:lnTo>
                  <a:lnTo>
                    <a:pt x="767" y="642"/>
                  </a:lnTo>
                  <a:lnTo>
                    <a:pt x="775" y="620"/>
                  </a:lnTo>
                  <a:lnTo>
                    <a:pt x="780" y="600"/>
                  </a:lnTo>
                  <a:lnTo>
                    <a:pt x="782" y="591"/>
                  </a:lnTo>
                  <a:lnTo>
                    <a:pt x="783" y="583"/>
                  </a:lnTo>
                  <a:lnTo>
                    <a:pt x="783" y="573"/>
                  </a:lnTo>
                  <a:lnTo>
                    <a:pt x="783" y="565"/>
                  </a:lnTo>
                  <a:lnTo>
                    <a:pt x="781" y="558"/>
                  </a:lnTo>
                  <a:lnTo>
                    <a:pt x="779" y="550"/>
                  </a:lnTo>
                  <a:lnTo>
                    <a:pt x="775" y="543"/>
                  </a:lnTo>
                  <a:lnTo>
                    <a:pt x="770" y="536"/>
                  </a:lnTo>
                  <a:lnTo>
                    <a:pt x="764" y="530"/>
                  </a:lnTo>
                  <a:lnTo>
                    <a:pt x="756" y="522"/>
                  </a:lnTo>
                  <a:lnTo>
                    <a:pt x="747" y="515"/>
                  </a:lnTo>
                  <a:lnTo>
                    <a:pt x="735" y="509"/>
                  </a:lnTo>
                  <a:lnTo>
                    <a:pt x="718" y="500"/>
                  </a:lnTo>
                  <a:lnTo>
                    <a:pt x="702" y="494"/>
                  </a:lnTo>
                  <a:lnTo>
                    <a:pt x="695" y="492"/>
                  </a:lnTo>
                  <a:lnTo>
                    <a:pt x="687" y="490"/>
                  </a:lnTo>
                  <a:lnTo>
                    <a:pt x="680" y="489"/>
                  </a:lnTo>
                  <a:lnTo>
                    <a:pt x="674" y="489"/>
                  </a:lnTo>
                  <a:lnTo>
                    <a:pt x="667" y="489"/>
                  </a:lnTo>
                  <a:lnTo>
                    <a:pt x="662" y="490"/>
                  </a:lnTo>
                  <a:lnTo>
                    <a:pt x="656" y="491"/>
                  </a:lnTo>
                  <a:lnTo>
                    <a:pt x="651" y="493"/>
                  </a:lnTo>
                  <a:lnTo>
                    <a:pt x="646" y="496"/>
                  </a:lnTo>
                  <a:lnTo>
                    <a:pt x="642" y="499"/>
                  </a:lnTo>
                  <a:lnTo>
                    <a:pt x="637" y="503"/>
                  </a:lnTo>
                  <a:lnTo>
                    <a:pt x="633" y="508"/>
                  </a:lnTo>
                  <a:lnTo>
                    <a:pt x="630" y="512"/>
                  </a:lnTo>
                  <a:lnTo>
                    <a:pt x="627" y="516"/>
                  </a:lnTo>
                  <a:lnTo>
                    <a:pt x="624" y="522"/>
                  </a:lnTo>
                  <a:lnTo>
                    <a:pt x="603" y="553"/>
                  </a:lnTo>
                  <a:lnTo>
                    <a:pt x="579" y="584"/>
                  </a:lnTo>
                  <a:lnTo>
                    <a:pt x="556" y="615"/>
                  </a:lnTo>
                  <a:lnTo>
                    <a:pt x="531" y="646"/>
                  </a:lnTo>
                  <a:lnTo>
                    <a:pt x="506" y="676"/>
                  </a:lnTo>
                  <a:lnTo>
                    <a:pt x="480" y="704"/>
                  </a:lnTo>
                  <a:lnTo>
                    <a:pt x="454" y="733"/>
                  </a:lnTo>
                  <a:lnTo>
                    <a:pt x="427" y="758"/>
                  </a:lnTo>
                  <a:lnTo>
                    <a:pt x="401" y="783"/>
                  </a:lnTo>
                  <a:lnTo>
                    <a:pt x="374" y="805"/>
                  </a:lnTo>
                  <a:lnTo>
                    <a:pt x="362" y="815"/>
                  </a:lnTo>
                  <a:lnTo>
                    <a:pt x="349" y="825"/>
                  </a:lnTo>
                  <a:lnTo>
                    <a:pt x="336" y="834"/>
                  </a:lnTo>
                  <a:lnTo>
                    <a:pt x="323" y="841"/>
                  </a:lnTo>
                  <a:lnTo>
                    <a:pt x="310" y="848"/>
                  </a:lnTo>
                  <a:lnTo>
                    <a:pt x="298" y="855"/>
                  </a:lnTo>
                  <a:lnTo>
                    <a:pt x="286" y="860"/>
                  </a:lnTo>
                  <a:lnTo>
                    <a:pt x="273" y="865"/>
                  </a:lnTo>
                  <a:lnTo>
                    <a:pt x="262" y="868"/>
                  </a:lnTo>
                  <a:lnTo>
                    <a:pt x="251" y="872"/>
                  </a:lnTo>
                  <a:lnTo>
                    <a:pt x="240" y="873"/>
                  </a:lnTo>
                  <a:lnTo>
                    <a:pt x="228" y="874"/>
                  </a:lnTo>
                  <a:lnTo>
                    <a:pt x="221" y="874"/>
                  </a:lnTo>
                  <a:lnTo>
                    <a:pt x="215" y="873"/>
                  </a:lnTo>
                  <a:lnTo>
                    <a:pt x="209" y="871"/>
                  </a:lnTo>
                  <a:lnTo>
                    <a:pt x="203" y="868"/>
                  </a:lnTo>
                  <a:lnTo>
                    <a:pt x="198" y="865"/>
                  </a:lnTo>
                  <a:lnTo>
                    <a:pt x="193" y="862"/>
                  </a:lnTo>
                  <a:lnTo>
                    <a:pt x="188" y="858"/>
                  </a:lnTo>
                  <a:lnTo>
                    <a:pt x="183" y="853"/>
                  </a:lnTo>
                  <a:lnTo>
                    <a:pt x="178" y="848"/>
                  </a:lnTo>
                  <a:lnTo>
                    <a:pt x="174" y="843"/>
                  </a:lnTo>
                  <a:lnTo>
                    <a:pt x="170" y="836"/>
                  </a:lnTo>
                  <a:lnTo>
                    <a:pt x="167" y="830"/>
                  </a:lnTo>
                  <a:lnTo>
                    <a:pt x="162" y="813"/>
                  </a:lnTo>
                  <a:lnTo>
                    <a:pt x="158" y="796"/>
                  </a:lnTo>
                  <a:lnTo>
                    <a:pt x="155" y="776"/>
                  </a:lnTo>
                  <a:lnTo>
                    <a:pt x="154" y="753"/>
                  </a:lnTo>
                  <a:lnTo>
                    <a:pt x="154" y="729"/>
                  </a:lnTo>
                  <a:lnTo>
                    <a:pt x="155" y="702"/>
                  </a:lnTo>
                  <a:lnTo>
                    <a:pt x="159" y="665"/>
                  </a:lnTo>
                  <a:lnTo>
                    <a:pt x="164" y="628"/>
                  </a:lnTo>
                  <a:lnTo>
                    <a:pt x="170" y="589"/>
                  </a:lnTo>
                  <a:lnTo>
                    <a:pt x="178" y="548"/>
                  </a:lnTo>
                  <a:lnTo>
                    <a:pt x="188" y="507"/>
                  </a:lnTo>
                  <a:lnTo>
                    <a:pt x="197" y="465"/>
                  </a:lnTo>
                  <a:lnTo>
                    <a:pt x="208" y="423"/>
                  </a:lnTo>
                  <a:lnTo>
                    <a:pt x="220" y="382"/>
                  </a:lnTo>
                  <a:lnTo>
                    <a:pt x="234" y="341"/>
                  </a:lnTo>
                  <a:lnTo>
                    <a:pt x="247" y="301"/>
                  </a:lnTo>
                  <a:lnTo>
                    <a:pt x="261" y="261"/>
                  </a:lnTo>
                  <a:lnTo>
                    <a:pt x="275" y="223"/>
                  </a:lnTo>
                  <a:lnTo>
                    <a:pt x="291" y="188"/>
                  </a:lnTo>
                  <a:lnTo>
                    <a:pt x="306" y="154"/>
                  </a:lnTo>
                  <a:lnTo>
                    <a:pt x="322" y="122"/>
                  </a:lnTo>
                  <a:lnTo>
                    <a:pt x="338" y="94"/>
                  </a:lnTo>
                  <a:lnTo>
                    <a:pt x="345" y="81"/>
                  </a:lnTo>
                  <a:lnTo>
                    <a:pt x="351" y="68"/>
                  </a:lnTo>
                  <a:lnTo>
                    <a:pt x="356" y="58"/>
                  </a:lnTo>
                  <a:lnTo>
                    <a:pt x="359" y="48"/>
                  </a:lnTo>
                  <a:lnTo>
                    <a:pt x="360" y="40"/>
                  </a:lnTo>
                  <a:lnTo>
                    <a:pt x="361" y="33"/>
                  </a:lnTo>
                  <a:lnTo>
                    <a:pt x="360" y="25"/>
                  </a:lnTo>
                  <a:lnTo>
                    <a:pt x="357" y="20"/>
                  </a:lnTo>
                  <a:lnTo>
                    <a:pt x="354" y="15"/>
                  </a:lnTo>
                  <a:lnTo>
                    <a:pt x="350" y="11"/>
                  </a:lnTo>
                  <a:lnTo>
                    <a:pt x="344" y="8"/>
                  </a:lnTo>
                  <a:lnTo>
                    <a:pt x="337" y="5"/>
                  </a:lnTo>
                  <a:lnTo>
                    <a:pt x="327" y="3"/>
                  </a:lnTo>
                  <a:lnTo>
                    <a:pt x="318" y="1"/>
                  </a:lnTo>
                  <a:lnTo>
                    <a:pt x="307" y="0"/>
                  </a:lnTo>
                  <a:lnTo>
                    <a:pt x="295" y="0"/>
                  </a:lnTo>
                  <a:lnTo>
                    <a:pt x="291" y="0"/>
                  </a:lnTo>
                  <a:lnTo>
                    <a:pt x="276" y="0"/>
                  </a:lnTo>
                  <a:lnTo>
                    <a:pt x="263" y="2"/>
                  </a:lnTo>
                  <a:lnTo>
                    <a:pt x="251" y="4"/>
                  </a:lnTo>
                  <a:lnTo>
                    <a:pt x="240" y="7"/>
                  </a:lnTo>
                  <a:lnTo>
                    <a:pt x="229" y="11"/>
                  </a:lnTo>
                  <a:lnTo>
                    <a:pt x="219" y="15"/>
                  </a:lnTo>
                  <a:lnTo>
                    <a:pt x="211" y="20"/>
                  </a:lnTo>
                  <a:lnTo>
                    <a:pt x="203" y="25"/>
                  </a:lnTo>
                  <a:lnTo>
                    <a:pt x="196" y="32"/>
                  </a:lnTo>
                  <a:lnTo>
                    <a:pt x="190" y="39"/>
                  </a:lnTo>
                  <a:lnTo>
                    <a:pt x="184" y="45"/>
                  </a:lnTo>
                  <a:lnTo>
                    <a:pt x="178" y="52"/>
                  </a:lnTo>
                  <a:lnTo>
                    <a:pt x="169" y="67"/>
                  </a:lnTo>
                  <a:lnTo>
                    <a:pt x="162" y="83"/>
                  </a:lnTo>
                  <a:lnTo>
                    <a:pt x="148" y="113"/>
                  </a:lnTo>
                  <a:lnTo>
                    <a:pt x="135" y="146"/>
                  </a:lnTo>
                  <a:lnTo>
                    <a:pt x="120" y="180"/>
                  </a:lnTo>
                  <a:lnTo>
                    <a:pt x="107" y="215"/>
                  </a:lnTo>
                  <a:lnTo>
                    <a:pt x="94" y="253"/>
                  </a:lnTo>
                  <a:lnTo>
                    <a:pt x="81" y="292"/>
                  </a:lnTo>
                  <a:lnTo>
                    <a:pt x="67" y="332"/>
                  </a:lnTo>
                  <a:lnTo>
                    <a:pt x="56" y="372"/>
                  </a:lnTo>
                  <a:lnTo>
                    <a:pt x="45" y="414"/>
                  </a:lnTo>
                  <a:lnTo>
                    <a:pt x="34" y="458"/>
                  </a:lnTo>
                  <a:lnTo>
                    <a:pt x="24" y="502"/>
                  </a:lnTo>
                  <a:lnTo>
                    <a:pt x="17" y="547"/>
                  </a:lnTo>
                  <a:lnTo>
                    <a:pt x="10" y="593"/>
                  </a:lnTo>
                  <a:lnTo>
                    <a:pt x="5" y="639"/>
                  </a:lnTo>
                  <a:lnTo>
                    <a:pt x="2" y="685"/>
                  </a:lnTo>
                  <a:lnTo>
                    <a:pt x="0" y="732"/>
                  </a:lnTo>
                  <a:lnTo>
                    <a:pt x="0" y="744"/>
                  </a:lnTo>
                  <a:lnTo>
                    <a:pt x="1" y="756"/>
                  </a:lnTo>
                  <a:lnTo>
                    <a:pt x="2" y="768"/>
                  </a:lnTo>
                  <a:lnTo>
                    <a:pt x="3" y="780"/>
                  </a:lnTo>
                  <a:lnTo>
                    <a:pt x="6" y="791"/>
                  </a:lnTo>
                  <a:lnTo>
                    <a:pt x="8" y="802"/>
                  </a:lnTo>
                  <a:lnTo>
                    <a:pt x="12" y="813"/>
                  </a:lnTo>
                  <a:lnTo>
                    <a:pt x="16" y="825"/>
                  </a:lnTo>
                  <a:lnTo>
                    <a:pt x="20" y="835"/>
                  </a:lnTo>
                  <a:lnTo>
                    <a:pt x="25" y="845"/>
                  </a:lnTo>
                  <a:lnTo>
                    <a:pt x="31" y="855"/>
                  </a:lnTo>
                  <a:lnTo>
                    <a:pt x="37" y="864"/>
                  </a:lnTo>
                  <a:lnTo>
                    <a:pt x="44" y="875"/>
                  </a:lnTo>
                  <a:lnTo>
                    <a:pt x="51" y="884"/>
                  </a:lnTo>
                  <a:lnTo>
                    <a:pt x="58" y="893"/>
                  </a:lnTo>
                  <a:lnTo>
                    <a:pt x="66" y="901"/>
                  </a:lnTo>
                  <a:lnTo>
                    <a:pt x="79" y="912"/>
                  </a:lnTo>
                  <a:lnTo>
                    <a:pt x="91" y="923"/>
                  </a:lnTo>
                  <a:lnTo>
                    <a:pt x="103" y="932"/>
                  </a:lnTo>
                  <a:lnTo>
                    <a:pt x="115" y="941"/>
                  </a:lnTo>
                  <a:lnTo>
                    <a:pt x="127" y="948"/>
                  </a:lnTo>
                  <a:lnTo>
                    <a:pt x="141" y="955"/>
                  </a:lnTo>
                  <a:lnTo>
                    <a:pt x="153" y="961"/>
                  </a:lnTo>
                  <a:lnTo>
                    <a:pt x="165" y="966"/>
                  </a:lnTo>
                  <a:lnTo>
                    <a:pt x="177" y="972"/>
                  </a:lnTo>
                  <a:lnTo>
                    <a:pt x="189" y="975"/>
                  </a:lnTo>
                  <a:lnTo>
                    <a:pt x="201" y="979"/>
                  </a:lnTo>
                  <a:lnTo>
                    <a:pt x="211" y="981"/>
                  </a:lnTo>
                  <a:lnTo>
                    <a:pt x="232" y="985"/>
                  </a:lnTo>
                  <a:lnTo>
                    <a:pt x="248" y="986"/>
                  </a:lnTo>
                  <a:lnTo>
                    <a:pt x="259" y="985"/>
                  </a:lnTo>
                  <a:lnTo>
                    <a:pt x="270" y="984"/>
                  </a:lnTo>
                  <a:lnTo>
                    <a:pt x="282" y="982"/>
                  </a:lnTo>
                  <a:lnTo>
                    <a:pt x="294" y="979"/>
                  </a:lnTo>
                  <a:lnTo>
                    <a:pt x="305" y="976"/>
                  </a:lnTo>
                  <a:lnTo>
                    <a:pt x="316" y="972"/>
                  </a:lnTo>
                  <a:lnTo>
                    <a:pt x="327" y="966"/>
                  </a:lnTo>
                  <a:lnTo>
                    <a:pt x="339" y="961"/>
                  </a:lnTo>
                  <a:lnTo>
                    <a:pt x="361" y="949"/>
                  </a:lnTo>
                  <a:lnTo>
                    <a:pt x="384" y="935"/>
                  </a:lnTo>
                  <a:lnTo>
                    <a:pt x="405" y="918"/>
                  </a:lnTo>
                  <a:lnTo>
                    <a:pt x="426" y="901"/>
                  </a:lnTo>
                  <a:lnTo>
                    <a:pt x="448" y="883"/>
                  </a:lnTo>
                  <a:lnTo>
                    <a:pt x="467" y="863"/>
                  </a:lnTo>
                  <a:lnTo>
                    <a:pt x="487" y="844"/>
                  </a:lnTo>
                  <a:lnTo>
                    <a:pt x="504" y="825"/>
                  </a:lnTo>
                  <a:lnTo>
                    <a:pt x="538" y="786"/>
                  </a:lnTo>
                  <a:lnTo>
                    <a:pt x="565" y="751"/>
                  </a:lnTo>
                  <a:lnTo>
                    <a:pt x="576" y="7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8"/>
            <p:cNvSpPr>
              <a:spLocks/>
            </p:cNvSpPr>
            <p:nvPr userDrawn="1"/>
          </p:nvSpPr>
          <p:spPr bwMode="auto">
            <a:xfrm>
              <a:off x="6357" y="558"/>
              <a:ext cx="28" cy="94"/>
            </a:xfrm>
            <a:custGeom>
              <a:avLst/>
              <a:gdLst>
                <a:gd name="T0" fmla="*/ 211 w 340"/>
                <a:gd name="T1" fmla="*/ 0 h 1127"/>
                <a:gd name="T2" fmla="*/ 198 w 340"/>
                <a:gd name="T3" fmla="*/ 2 h 1127"/>
                <a:gd name="T4" fmla="*/ 187 w 340"/>
                <a:gd name="T5" fmla="*/ 6 h 1127"/>
                <a:gd name="T6" fmla="*/ 178 w 340"/>
                <a:gd name="T7" fmla="*/ 12 h 1127"/>
                <a:gd name="T8" fmla="*/ 167 w 340"/>
                <a:gd name="T9" fmla="*/ 24 h 1127"/>
                <a:gd name="T10" fmla="*/ 158 w 340"/>
                <a:gd name="T11" fmla="*/ 41 h 1127"/>
                <a:gd name="T12" fmla="*/ 151 w 340"/>
                <a:gd name="T13" fmla="*/ 66 h 1127"/>
                <a:gd name="T14" fmla="*/ 144 w 340"/>
                <a:gd name="T15" fmla="*/ 103 h 1127"/>
                <a:gd name="T16" fmla="*/ 134 w 340"/>
                <a:gd name="T17" fmla="*/ 147 h 1127"/>
                <a:gd name="T18" fmla="*/ 123 w 340"/>
                <a:gd name="T19" fmla="*/ 195 h 1127"/>
                <a:gd name="T20" fmla="*/ 101 w 340"/>
                <a:gd name="T21" fmla="*/ 292 h 1127"/>
                <a:gd name="T22" fmla="*/ 67 w 340"/>
                <a:gd name="T23" fmla="*/ 447 h 1127"/>
                <a:gd name="T24" fmla="*/ 35 w 340"/>
                <a:gd name="T25" fmla="*/ 608 h 1127"/>
                <a:gd name="T26" fmla="*/ 16 w 340"/>
                <a:gd name="T27" fmla="*/ 725 h 1127"/>
                <a:gd name="T28" fmla="*/ 7 w 340"/>
                <a:gd name="T29" fmla="*/ 797 h 1127"/>
                <a:gd name="T30" fmla="*/ 1 w 340"/>
                <a:gd name="T31" fmla="*/ 872 h 1127"/>
                <a:gd name="T32" fmla="*/ 0 w 340"/>
                <a:gd name="T33" fmla="*/ 941 h 1127"/>
                <a:gd name="T34" fmla="*/ 5 w 340"/>
                <a:gd name="T35" fmla="*/ 996 h 1127"/>
                <a:gd name="T36" fmla="*/ 14 w 340"/>
                <a:gd name="T37" fmla="*/ 1039 h 1127"/>
                <a:gd name="T38" fmla="*/ 27 w 340"/>
                <a:gd name="T39" fmla="*/ 1071 h 1127"/>
                <a:gd name="T40" fmla="*/ 43 w 340"/>
                <a:gd name="T41" fmla="*/ 1094 h 1127"/>
                <a:gd name="T42" fmla="*/ 62 w 340"/>
                <a:gd name="T43" fmla="*/ 1111 h 1127"/>
                <a:gd name="T44" fmla="*/ 82 w 340"/>
                <a:gd name="T45" fmla="*/ 1121 h 1127"/>
                <a:gd name="T46" fmla="*/ 102 w 340"/>
                <a:gd name="T47" fmla="*/ 1127 h 1127"/>
                <a:gd name="T48" fmla="*/ 116 w 340"/>
                <a:gd name="T49" fmla="*/ 1127 h 1127"/>
                <a:gd name="T50" fmla="*/ 122 w 340"/>
                <a:gd name="T51" fmla="*/ 1124 h 1127"/>
                <a:gd name="T52" fmla="*/ 129 w 340"/>
                <a:gd name="T53" fmla="*/ 1116 h 1127"/>
                <a:gd name="T54" fmla="*/ 134 w 340"/>
                <a:gd name="T55" fmla="*/ 1099 h 1127"/>
                <a:gd name="T56" fmla="*/ 134 w 340"/>
                <a:gd name="T57" fmla="*/ 1070 h 1127"/>
                <a:gd name="T58" fmla="*/ 137 w 340"/>
                <a:gd name="T59" fmla="*/ 1026 h 1127"/>
                <a:gd name="T60" fmla="*/ 145 w 340"/>
                <a:gd name="T61" fmla="*/ 948 h 1127"/>
                <a:gd name="T62" fmla="*/ 165 w 340"/>
                <a:gd name="T63" fmla="*/ 829 h 1127"/>
                <a:gd name="T64" fmla="*/ 191 w 340"/>
                <a:gd name="T65" fmla="*/ 696 h 1127"/>
                <a:gd name="T66" fmla="*/ 222 w 340"/>
                <a:gd name="T67" fmla="*/ 559 h 1127"/>
                <a:gd name="T68" fmla="*/ 253 w 340"/>
                <a:gd name="T69" fmla="*/ 425 h 1127"/>
                <a:gd name="T70" fmla="*/ 286 w 340"/>
                <a:gd name="T71" fmla="*/ 301 h 1127"/>
                <a:gd name="T72" fmla="*/ 316 w 340"/>
                <a:gd name="T73" fmla="*/ 195 h 1127"/>
                <a:gd name="T74" fmla="*/ 333 w 340"/>
                <a:gd name="T75" fmla="*/ 136 h 1127"/>
                <a:gd name="T76" fmla="*/ 338 w 340"/>
                <a:gd name="T77" fmla="*/ 110 h 1127"/>
                <a:gd name="T78" fmla="*/ 340 w 340"/>
                <a:gd name="T79" fmla="*/ 88 h 1127"/>
                <a:gd name="T80" fmla="*/ 337 w 340"/>
                <a:gd name="T81" fmla="*/ 70 h 1127"/>
                <a:gd name="T82" fmla="*/ 331 w 340"/>
                <a:gd name="T83" fmla="*/ 55 h 1127"/>
                <a:gd name="T84" fmla="*/ 321 w 340"/>
                <a:gd name="T85" fmla="*/ 42 h 1127"/>
                <a:gd name="T86" fmla="*/ 307 w 340"/>
                <a:gd name="T87" fmla="*/ 31 h 1127"/>
                <a:gd name="T88" fmla="*/ 292 w 340"/>
                <a:gd name="T89" fmla="*/ 22 h 1127"/>
                <a:gd name="T90" fmla="*/ 266 w 340"/>
                <a:gd name="T91" fmla="*/ 9 h 1127"/>
                <a:gd name="T92" fmla="*/ 233 w 340"/>
                <a:gd name="T93" fmla="*/ 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0" h="1127">
                  <a:moveTo>
                    <a:pt x="218" y="0"/>
                  </a:moveTo>
                  <a:lnTo>
                    <a:pt x="211" y="0"/>
                  </a:lnTo>
                  <a:lnTo>
                    <a:pt x="204" y="1"/>
                  </a:lnTo>
                  <a:lnTo>
                    <a:pt x="198" y="2"/>
                  </a:lnTo>
                  <a:lnTo>
                    <a:pt x="192" y="4"/>
                  </a:lnTo>
                  <a:lnTo>
                    <a:pt x="187" y="6"/>
                  </a:lnTo>
                  <a:lnTo>
                    <a:pt x="182" y="9"/>
                  </a:lnTo>
                  <a:lnTo>
                    <a:pt x="178" y="12"/>
                  </a:lnTo>
                  <a:lnTo>
                    <a:pt x="174" y="16"/>
                  </a:lnTo>
                  <a:lnTo>
                    <a:pt x="167" y="24"/>
                  </a:lnTo>
                  <a:lnTo>
                    <a:pt x="162" y="33"/>
                  </a:lnTo>
                  <a:lnTo>
                    <a:pt x="158" y="41"/>
                  </a:lnTo>
                  <a:lnTo>
                    <a:pt x="154" y="51"/>
                  </a:lnTo>
                  <a:lnTo>
                    <a:pt x="151" y="66"/>
                  </a:lnTo>
                  <a:lnTo>
                    <a:pt x="148" y="84"/>
                  </a:lnTo>
                  <a:lnTo>
                    <a:pt x="144" y="103"/>
                  </a:lnTo>
                  <a:lnTo>
                    <a:pt x="139" y="125"/>
                  </a:lnTo>
                  <a:lnTo>
                    <a:pt x="134" y="147"/>
                  </a:lnTo>
                  <a:lnTo>
                    <a:pt x="129" y="171"/>
                  </a:lnTo>
                  <a:lnTo>
                    <a:pt x="123" y="195"/>
                  </a:lnTo>
                  <a:lnTo>
                    <a:pt x="118" y="222"/>
                  </a:lnTo>
                  <a:lnTo>
                    <a:pt x="101" y="292"/>
                  </a:lnTo>
                  <a:lnTo>
                    <a:pt x="84" y="369"/>
                  </a:lnTo>
                  <a:lnTo>
                    <a:pt x="67" y="447"/>
                  </a:lnTo>
                  <a:lnTo>
                    <a:pt x="50" y="528"/>
                  </a:lnTo>
                  <a:lnTo>
                    <a:pt x="35" y="608"/>
                  </a:lnTo>
                  <a:lnTo>
                    <a:pt x="22" y="687"/>
                  </a:lnTo>
                  <a:lnTo>
                    <a:pt x="16" y="725"/>
                  </a:lnTo>
                  <a:lnTo>
                    <a:pt x="11" y="762"/>
                  </a:lnTo>
                  <a:lnTo>
                    <a:pt x="7" y="797"/>
                  </a:lnTo>
                  <a:lnTo>
                    <a:pt x="3" y="832"/>
                  </a:lnTo>
                  <a:lnTo>
                    <a:pt x="1" y="872"/>
                  </a:lnTo>
                  <a:lnTo>
                    <a:pt x="0" y="909"/>
                  </a:lnTo>
                  <a:lnTo>
                    <a:pt x="0" y="941"/>
                  </a:lnTo>
                  <a:lnTo>
                    <a:pt x="1" y="971"/>
                  </a:lnTo>
                  <a:lnTo>
                    <a:pt x="5" y="996"/>
                  </a:lnTo>
                  <a:lnTo>
                    <a:pt x="9" y="1019"/>
                  </a:lnTo>
                  <a:lnTo>
                    <a:pt x="14" y="1039"/>
                  </a:lnTo>
                  <a:lnTo>
                    <a:pt x="20" y="1057"/>
                  </a:lnTo>
                  <a:lnTo>
                    <a:pt x="27" y="1071"/>
                  </a:lnTo>
                  <a:lnTo>
                    <a:pt x="35" y="1084"/>
                  </a:lnTo>
                  <a:lnTo>
                    <a:pt x="43" y="1094"/>
                  </a:lnTo>
                  <a:lnTo>
                    <a:pt x="52" y="1103"/>
                  </a:lnTo>
                  <a:lnTo>
                    <a:pt x="62" y="1111"/>
                  </a:lnTo>
                  <a:lnTo>
                    <a:pt x="72" y="1117"/>
                  </a:lnTo>
                  <a:lnTo>
                    <a:pt x="82" y="1121"/>
                  </a:lnTo>
                  <a:lnTo>
                    <a:pt x="93" y="1125"/>
                  </a:lnTo>
                  <a:lnTo>
                    <a:pt x="102" y="1127"/>
                  </a:lnTo>
                  <a:lnTo>
                    <a:pt x="112" y="1127"/>
                  </a:lnTo>
                  <a:lnTo>
                    <a:pt x="116" y="1127"/>
                  </a:lnTo>
                  <a:lnTo>
                    <a:pt x="119" y="1125"/>
                  </a:lnTo>
                  <a:lnTo>
                    <a:pt x="122" y="1124"/>
                  </a:lnTo>
                  <a:lnTo>
                    <a:pt x="125" y="1121"/>
                  </a:lnTo>
                  <a:lnTo>
                    <a:pt x="129" y="1116"/>
                  </a:lnTo>
                  <a:lnTo>
                    <a:pt x="132" y="1109"/>
                  </a:lnTo>
                  <a:lnTo>
                    <a:pt x="134" y="1099"/>
                  </a:lnTo>
                  <a:lnTo>
                    <a:pt x="134" y="1089"/>
                  </a:lnTo>
                  <a:lnTo>
                    <a:pt x="134" y="1070"/>
                  </a:lnTo>
                  <a:lnTo>
                    <a:pt x="135" y="1048"/>
                  </a:lnTo>
                  <a:lnTo>
                    <a:pt x="137" y="1026"/>
                  </a:lnTo>
                  <a:lnTo>
                    <a:pt x="139" y="1001"/>
                  </a:lnTo>
                  <a:lnTo>
                    <a:pt x="145" y="948"/>
                  </a:lnTo>
                  <a:lnTo>
                    <a:pt x="154" y="891"/>
                  </a:lnTo>
                  <a:lnTo>
                    <a:pt x="165" y="829"/>
                  </a:lnTo>
                  <a:lnTo>
                    <a:pt x="177" y="764"/>
                  </a:lnTo>
                  <a:lnTo>
                    <a:pt x="191" y="696"/>
                  </a:lnTo>
                  <a:lnTo>
                    <a:pt x="205" y="628"/>
                  </a:lnTo>
                  <a:lnTo>
                    <a:pt x="222" y="559"/>
                  </a:lnTo>
                  <a:lnTo>
                    <a:pt x="237" y="492"/>
                  </a:lnTo>
                  <a:lnTo>
                    <a:pt x="253" y="425"/>
                  </a:lnTo>
                  <a:lnTo>
                    <a:pt x="270" y="361"/>
                  </a:lnTo>
                  <a:lnTo>
                    <a:pt x="286" y="301"/>
                  </a:lnTo>
                  <a:lnTo>
                    <a:pt x="301" y="245"/>
                  </a:lnTo>
                  <a:lnTo>
                    <a:pt x="316" y="195"/>
                  </a:lnTo>
                  <a:lnTo>
                    <a:pt x="329" y="150"/>
                  </a:lnTo>
                  <a:lnTo>
                    <a:pt x="333" y="136"/>
                  </a:lnTo>
                  <a:lnTo>
                    <a:pt x="336" y="123"/>
                  </a:lnTo>
                  <a:lnTo>
                    <a:pt x="338" y="110"/>
                  </a:lnTo>
                  <a:lnTo>
                    <a:pt x="339" y="98"/>
                  </a:lnTo>
                  <a:lnTo>
                    <a:pt x="340" y="88"/>
                  </a:lnTo>
                  <a:lnTo>
                    <a:pt x="339" y="79"/>
                  </a:lnTo>
                  <a:lnTo>
                    <a:pt x="337" y="70"/>
                  </a:lnTo>
                  <a:lnTo>
                    <a:pt x="334" y="62"/>
                  </a:lnTo>
                  <a:lnTo>
                    <a:pt x="331" y="55"/>
                  </a:lnTo>
                  <a:lnTo>
                    <a:pt x="326" y="48"/>
                  </a:lnTo>
                  <a:lnTo>
                    <a:pt x="321" y="42"/>
                  </a:lnTo>
                  <a:lnTo>
                    <a:pt x="315" y="37"/>
                  </a:lnTo>
                  <a:lnTo>
                    <a:pt x="307" y="31"/>
                  </a:lnTo>
                  <a:lnTo>
                    <a:pt x="300" y="27"/>
                  </a:lnTo>
                  <a:lnTo>
                    <a:pt x="292" y="22"/>
                  </a:lnTo>
                  <a:lnTo>
                    <a:pt x="283" y="17"/>
                  </a:lnTo>
                  <a:lnTo>
                    <a:pt x="266" y="9"/>
                  </a:lnTo>
                  <a:lnTo>
                    <a:pt x="248" y="4"/>
                  </a:lnTo>
                  <a:lnTo>
                    <a:pt x="233" y="1"/>
                  </a:lnTo>
                  <a:lnTo>
                    <a:pt x="2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9"/>
            <p:cNvSpPr>
              <a:spLocks/>
            </p:cNvSpPr>
            <p:nvPr userDrawn="1"/>
          </p:nvSpPr>
          <p:spPr bwMode="auto">
            <a:xfrm>
              <a:off x="7003" y="607"/>
              <a:ext cx="58" cy="42"/>
            </a:xfrm>
            <a:custGeom>
              <a:avLst/>
              <a:gdLst>
                <a:gd name="T0" fmla="*/ 50 w 695"/>
                <a:gd name="T1" fmla="*/ 38 h 503"/>
                <a:gd name="T2" fmla="*/ 37 w 695"/>
                <a:gd name="T3" fmla="*/ 44 h 503"/>
                <a:gd name="T4" fmla="*/ 31 w 695"/>
                <a:gd name="T5" fmla="*/ 54 h 503"/>
                <a:gd name="T6" fmla="*/ 30 w 695"/>
                <a:gd name="T7" fmla="*/ 70 h 503"/>
                <a:gd name="T8" fmla="*/ 37 w 695"/>
                <a:gd name="T9" fmla="*/ 108 h 503"/>
                <a:gd name="T10" fmla="*/ 39 w 695"/>
                <a:gd name="T11" fmla="*/ 159 h 503"/>
                <a:gd name="T12" fmla="*/ 35 w 695"/>
                <a:gd name="T13" fmla="*/ 214 h 503"/>
                <a:gd name="T14" fmla="*/ 17 w 695"/>
                <a:gd name="T15" fmla="*/ 323 h 503"/>
                <a:gd name="T16" fmla="*/ 4 w 695"/>
                <a:gd name="T17" fmla="*/ 384 h 503"/>
                <a:gd name="T18" fmla="*/ 0 w 695"/>
                <a:gd name="T19" fmla="*/ 414 h 503"/>
                <a:gd name="T20" fmla="*/ 6 w 695"/>
                <a:gd name="T21" fmla="*/ 438 h 503"/>
                <a:gd name="T22" fmla="*/ 17 w 695"/>
                <a:gd name="T23" fmla="*/ 455 h 503"/>
                <a:gd name="T24" fmla="*/ 32 w 695"/>
                <a:gd name="T25" fmla="*/ 470 h 503"/>
                <a:gd name="T26" fmla="*/ 74 w 695"/>
                <a:gd name="T27" fmla="*/ 494 h 503"/>
                <a:gd name="T28" fmla="*/ 114 w 695"/>
                <a:gd name="T29" fmla="*/ 503 h 503"/>
                <a:gd name="T30" fmla="*/ 134 w 695"/>
                <a:gd name="T31" fmla="*/ 500 h 503"/>
                <a:gd name="T32" fmla="*/ 152 w 695"/>
                <a:gd name="T33" fmla="*/ 486 h 503"/>
                <a:gd name="T34" fmla="*/ 171 w 695"/>
                <a:gd name="T35" fmla="*/ 441 h 503"/>
                <a:gd name="T36" fmla="*/ 212 w 695"/>
                <a:gd name="T37" fmla="*/ 349 h 503"/>
                <a:gd name="T38" fmla="*/ 241 w 695"/>
                <a:gd name="T39" fmla="*/ 301 h 503"/>
                <a:gd name="T40" fmla="*/ 278 w 695"/>
                <a:gd name="T41" fmla="*/ 253 h 503"/>
                <a:gd name="T42" fmla="*/ 322 w 695"/>
                <a:gd name="T43" fmla="*/ 208 h 503"/>
                <a:gd name="T44" fmla="*/ 374 w 695"/>
                <a:gd name="T45" fmla="*/ 167 h 503"/>
                <a:gd name="T46" fmla="*/ 435 w 695"/>
                <a:gd name="T47" fmla="*/ 131 h 503"/>
                <a:gd name="T48" fmla="*/ 505 w 695"/>
                <a:gd name="T49" fmla="*/ 102 h 503"/>
                <a:gd name="T50" fmla="*/ 585 w 695"/>
                <a:gd name="T51" fmla="*/ 82 h 503"/>
                <a:gd name="T52" fmla="*/ 677 w 695"/>
                <a:gd name="T53" fmla="*/ 72 h 503"/>
                <a:gd name="T54" fmla="*/ 686 w 695"/>
                <a:gd name="T55" fmla="*/ 69 h 503"/>
                <a:gd name="T56" fmla="*/ 692 w 695"/>
                <a:gd name="T57" fmla="*/ 62 h 503"/>
                <a:gd name="T58" fmla="*/ 695 w 695"/>
                <a:gd name="T59" fmla="*/ 51 h 503"/>
                <a:gd name="T60" fmla="*/ 690 w 695"/>
                <a:gd name="T61" fmla="*/ 34 h 503"/>
                <a:gd name="T62" fmla="*/ 674 w 695"/>
                <a:gd name="T63" fmla="*/ 18 h 503"/>
                <a:gd name="T64" fmla="*/ 648 w 695"/>
                <a:gd name="T65" fmla="*/ 8 h 503"/>
                <a:gd name="T66" fmla="*/ 604 w 695"/>
                <a:gd name="T67" fmla="*/ 1 h 503"/>
                <a:gd name="T68" fmla="*/ 536 w 695"/>
                <a:gd name="T69" fmla="*/ 2 h 503"/>
                <a:gd name="T70" fmla="*/ 469 w 695"/>
                <a:gd name="T71" fmla="*/ 13 h 503"/>
                <a:gd name="T72" fmla="*/ 397 w 695"/>
                <a:gd name="T73" fmla="*/ 33 h 503"/>
                <a:gd name="T74" fmla="*/ 328 w 695"/>
                <a:gd name="T75" fmla="*/ 60 h 503"/>
                <a:gd name="T76" fmla="*/ 262 w 695"/>
                <a:gd name="T77" fmla="*/ 94 h 503"/>
                <a:gd name="T78" fmla="*/ 214 w 695"/>
                <a:gd name="T79" fmla="*/ 124 h 503"/>
                <a:gd name="T80" fmla="*/ 200 w 695"/>
                <a:gd name="T81" fmla="*/ 101 h 503"/>
                <a:gd name="T82" fmla="*/ 160 w 695"/>
                <a:gd name="T83" fmla="*/ 66 h 503"/>
                <a:gd name="T84" fmla="*/ 124 w 695"/>
                <a:gd name="T85" fmla="*/ 46 h 503"/>
                <a:gd name="T86" fmla="*/ 96 w 695"/>
                <a:gd name="T87" fmla="*/ 38 h 503"/>
                <a:gd name="T88" fmla="*/ 71 w 695"/>
                <a:gd name="T89" fmla="*/ 3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5" h="503">
                  <a:moveTo>
                    <a:pt x="71" y="35"/>
                  </a:moveTo>
                  <a:lnTo>
                    <a:pt x="61" y="36"/>
                  </a:lnTo>
                  <a:lnTo>
                    <a:pt x="50" y="38"/>
                  </a:lnTo>
                  <a:lnTo>
                    <a:pt x="45" y="39"/>
                  </a:lnTo>
                  <a:lnTo>
                    <a:pt x="41" y="42"/>
                  </a:lnTo>
                  <a:lnTo>
                    <a:pt x="37" y="44"/>
                  </a:lnTo>
                  <a:lnTo>
                    <a:pt x="34" y="48"/>
                  </a:lnTo>
                  <a:lnTo>
                    <a:pt x="32" y="51"/>
                  </a:lnTo>
                  <a:lnTo>
                    <a:pt x="31" y="54"/>
                  </a:lnTo>
                  <a:lnTo>
                    <a:pt x="30" y="58"/>
                  </a:lnTo>
                  <a:lnTo>
                    <a:pt x="29" y="61"/>
                  </a:lnTo>
                  <a:lnTo>
                    <a:pt x="30" y="70"/>
                  </a:lnTo>
                  <a:lnTo>
                    <a:pt x="32" y="81"/>
                  </a:lnTo>
                  <a:lnTo>
                    <a:pt x="35" y="94"/>
                  </a:lnTo>
                  <a:lnTo>
                    <a:pt x="37" y="108"/>
                  </a:lnTo>
                  <a:lnTo>
                    <a:pt x="39" y="125"/>
                  </a:lnTo>
                  <a:lnTo>
                    <a:pt x="39" y="141"/>
                  </a:lnTo>
                  <a:lnTo>
                    <a:pt x="39" y="159"/>
                  </a:lnTo>
                  <a:lnTo>
                    <a:pt x="38" y="177"/>
                  </a:lnTo>
                  <a:lnTo>
                    <a:pt x="37" y="195"/>
                  </a:lnTo>
                  <a:lnTo>
                    <a:pt x="35" y="214"/>
                  </a:lnTo>
                  <a:lnTo>
                    <a:pt x="29" y="252"/>
                  </a:lnTo>
                  <a:lnTo>
                    <a:pt x="23" y="288"/>
                  </a:lnTo>
                  <a:lnTo>
                    <a:pt x="17" y="323"/>
                  </a:lnTo>
                  <a:lnTo>
                    <a:pt x="10" y="353"/>
                  </a:lnTo>
                  <a:lnTo>
                    <a:pt x="7" y="370"/>
                  </a:lnTo>
                  <a:lnTo>
                    <a:pt x="4" y="384"/>
                  </a:lnTo>
                  <a:lnTo>
                    <a:pt x="1" y="395"/>
                  </a:lnTo>
                  <a:lnTo>
                    <a:pt x="0" y="405"/>
                  </a:lnTo>
                  <a:lnTo>
                    <a:pt x="0" y="414"/>
                  </a:lnTo>
                  <a:lnTo>
                    <a:pt x="1" y="424"/>
                  </a:lnTo>
                  <a:lnTo>
                    <a:pt x="4" y="431"/>
                  </a:lnTo>
                  <a:lnTo>
                    <a:pt x="6" y="438"/>
                  </a:lnTo>
                  <a:lnTo>
                    <a:pt x="9" y="444"/>
                  </a:lnTo>
                  <a:lnTo>
                    <a:pt x="13" y="450"/>
                  </a:lnTo>
                  <a:lnTo>
                    <a:pt x="17" y="455"/>
                  </a:lnTo>
                  <a:lnTo>
                    <a:pt x="22" y="460"/>
                  </a:lnTo>
                  <a:lnTo>
                    <a:pt x="27" y="464"/>
                  </a:lnTo>
                  <a:lnTo>
                    <a:pt x="32" y="470"/>
                  </a:lnTo>
                  <a:lnTo>
                    <a:pt x="45" y="478"/>
                  </a:lnTo>
                  <a:lnTo>
                    <a:pt x="60" y="486"/>
                  </a:lnTo>
                  <a:lnTo>
                    <a:pt x="74" y="494"/>
                  </a:lnTo>
                  <a:lnTo>
                    <a:pt x="87" y="499"/>
                  </a:lnTo>
                  <a:lnTo>
                    <a:pt x="101" y="502"/>
                  </a:lnTo>
                  <a:lnTo>
                    <a:pt x="114" y="503"/>
                  </a:lnTo>
                  <a:lnTo>
                    <a:pt x="121" y="503"/>
                  </a:lnTo>
                  <a:lnTo>
                    <a:pt x="127" y="502"/>
                  </a:lnTo>
                  <a:lnTo>
                    <a:pt x="134" y="500"/>
                  </a:lnTo>
                  <a:lnTo>
                    <a:pt x="140" y="496"/>
                  </a:lnTo>
                  <a:lnTo>
                    <a:pt x="146" y="492"/>
                  </a:lnTo>
                  <a:lnTo>
                    <a:pt x="152" y="486"/>
                  </a:lnTo>
                  <a:lnTo>
                    <a:pt x="158" y="478"/>
                  </a:lnTo>
                  <a:lnTo>
                    <a:pt x="161" y="469"/>
                  </a:lnTo>
                  <a:lnTo>
                    <a:pt x="171" y="441"/>
                  </a:lnTo>
                  <a:lnTo>
                    <a:pt x="182" y="411"/>
                  </a:lnTo>
                  <a:lnTo>
                    <a:pt x="195" y="381"/>
                  </a:lnTo>
                  <a:lnTo>
                    <a:pt x="212" y="349"/>
                  </a:lnTo>
                  <a:lnTo>
                    <a:pt x="221" y="333"/>
                  </a:lnTo>
                  <a:lnTo>
                    <a:pt x="231" y="316"/>
                  </a:lnTo>
                  <a:lnTo>
                    <a:pt x="241" y="301"/>
                  </a:lnTo>
                  <a:lnTo>
                    <a:pt x="253" y="285"/>
                  </a:lnTo>
                  <a:lnTo>
                    <a:pt x="265" y="270"/>
                  </a:lnTo>
                  <a:lnTo>
                    <a:pt x="278" y="253"/>
                  </a:lnTo>
                  <a:lnTo>
                    <a:pt x="292" y="238"/>
                  </a:lnTo>
                  <a:lnTo>
                    <a:pt x="306" y="223"/>
                  </a:lnTo>
                  <a:lnTo>
                    <a:pt x="322" y="208"/>
                  </a:lnTo>
                  <a:lnTo>
                    <a:pt x="338" y="194"/>
                  </a:lnTo>
                  <a:lnTo>
                    <a:pt x="355" y="181"/>
                  </a:lnTo>
                  <a:lnTo>
                    <a:pt x="374" y="167"/>
                  </a:lnTo>
                  <a:lnTo>
                    <a:pt x="393" y="154"/>
                  </a:lnTo>
                  <a:lnTo>
                    <a:pt x="414" y="142"/>
                  </a:lnTo>
                  <a:lnTo>
                    <a:pt x="435" y="131"/>
                  </a:lnTo>
                  <a:lnTo>
                    <a:pt x="457" y="120"/>
                  </a:lnTo>
                  <a:lnTo>
                    <a:pt x="480" y="111"/>
                  </a:lnTo>
                  <a:lnTo>
                    <a:pt x="505" y="102"/>
                  </a:lnTo>
                  <a:lnTo>
                    <a:pt x="531" y="94"/>
                  </a:lnTo>
                  <a:lnTo>
                    <a:pt x="557" y="88"/>
                  </a:lnTo>
                  <a:lnTo>
                    <a:pt x="585" y="82"/>
                  </a:lnTo>
                  <a:lnTo>
                    <a:pt x="614" y="78"/>
                  </a:lnTo>
                  <a:lnTo>
                    <a:pt x="645" y="75"/>
                  </a:lnTo>
                  <a:lnTo>
                    <a:pt x="677" y="72"/>
                  </a:lnTo>
                  <a:lnTo>
                    <a:pt x="680" y="72"/>
                  </a:lnTo>
                  <a:lnTo>
                    <a:pt x="683" y="70"/>
                  </a:lnTo>
                  <a:lnTo>
                    <a:pt x="686" y="69"/>
                  </a:lnTo>
                  <a:lnTo>
                    <a:pt x="688" y="67"/>
                  </a:lnTo>
                  <a:lnTo>
                    <a:pt x="691" y="65"/>
                  </a:lnTo>
                  <a:lnTo>
                    <a:pt x="692" y="62"/>
                  </a:lnTo>
                  <a:lnTo>
                    <a:pt x="694" y="59"/>
                  </a:lnTo>
                  <a:lnTo>
                    <a:pt x="694" y="56"/>
                  </a:lnTo>
                  <a:lnTo>
                    <a:pt x="695" y="51"/>
                  </a:lnTo>
                  <a:lnTo>
                    <a:pt x="694" y="45"/>
                  </a:lnTo>
                  <a:lnTo>
                    <a:pt x="693" y="40"/>
                  </a:lnTo>
                  <a:lnTo>
                    <a:pt x="690" y="34"/>
                  </a:lnTo>
                  <a:lnTo>
                    <a:pt x="686" y="29"/>
                  </a:lnTo>
                  <a:lnTo>
                    <a:pt x="681" y="24"/>
                  </a:lnTo>
                  <a:lnTo>
                    <a:pt x="674" y="18"/>
                  </a:lnTo>
                  <a:lnTo>
                    <a:pt x="667" y="14"/>
                  </a:lnTo>
                  <a:lnTo>
                    <a:pt x="657" y="11"/>
                  </a:lnTo>
                  <a:lnTo>
                    <a:pt x="648" y="8"/>
                  </a:lnTo>
                  <a:lnTo>
                    <a:pt x="638" y="6"/>
                  </a:lnTo>
                  <a:lnTo>
                    <a:pt x="628" y="4"/>
                  </a:lnTo>
                  <a:lnTo>
                    <a:pt x="604" y="1"/>
                  </a:lnTo>
                  <a:lnTo>
                    <a:pt x="579" y="0"/>
                  </a:lnTo>
                  <a:lnTo>
                    <a:pt x="558" y="0"/>
                  </a:lnTo>
                  <a:lnTo>
                    <a:pt x="536" y="2"/>
                  </a:lnTo>
                  <a:lnTo>
                    <a:pt x="515" y="5"/>
                  </a:lnTo>
                  <a:lnTo>
                    <a:pt x="491" y="8"/>
                  </a:lnTo>
                  <a:lnTo>
                    <a:pt x="469" y="13"/>
                  </a:lnTo>
                  <a:lnTo>
                    <a:pt x="445" y="19"/>
                  </a:lnTo>
                  <a:lnTo>
                    <a:pt x="422" y="26"/>
                  </a:lnTo>
                  <a:lnTo>
                    <a:pt x="397" y="33"/>
                  </a:lnTo>
                  <a:lnTo>
                    <a:pt x="374" y="41"/>
                  </a:lnTo>
                  <a:lnTo>
                    <a:pt x="350" y="50"/>
                  </a:lnTo>
                  <a:lnTo>
                    <a:pt x="328" y="60"/>
                  </a:lnTo>
                  <a:lnTo>
                    <a:pt x="305" y="70"/>
                  </a:lnTo>
                  <a:lnTo>
                    <a:pt x="283" y="82"/>
                  </a:lnTo>
                  <a:lnTo>
                    <a:pt x="262" y="94"/>
                  </a:lnTo>
                  <a:lnTo>
                    <a:pt x="240" y="106"/>
                  </a:lnTo>
                  <a:lnTo>
                    <a:pt x="221" y="119"/>
                  </a:lnTo>
                  <a:lnTo>
                    <a:pt x="214" y="124"/>
                  </a:lnTo>
                  <a:lnTo>
                    <a:pt x="212" y="116"/>
                  </a:lnTo>
                  <a:lnTo>
                    <a:pt x="209" y="110"/>
                  </a:lnTo>
                  <a:lnTo>
                    <a:pt x="200" y="101"/>
                  </a:lnTo>
                  <a:lnTo>
                    <a:pt x="190" y="91"/>
                  </a:lnTo>
                  <a:lnTo>
                    <a:pt x="176" y="79"/>
                  </a:lnTo>
                  <a:lnTo>
                    <a:pt x="160" y="66"/>
                  </a:lnTo>
                  <a:lnTo>
                    <a:pt x="142" y="55"/>
                  </a:lnTo>
                  <a:lnTo>
                    <a:pt x="133" y="50"/>
                  </a:lnTo>
                  <a:lnTo>
                    <a:pt x="124" y="46"/>
                  </a:lnTo>
                  <a:lnTo>
                    <a:pt x="114" y="42"/>
                  </a:lnTo>
                  <a:lnTo>
                    <a:pt x="104" y="40"/>
                  </a:lnTo>
                  <a:lnTo>
                    <a:pt x="96" y="38"/>
                  </a:lnTo>
                  <a:lnTo>
                    <a:pt x="87" y="36"/>
                  </a:lnTo>
                  <a:lnTo>
                    <a:pt x="79" y="36"/>
                  </a:lnTo>
                  <a:lnTo>
                    <a:pt x="7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40"/>
            <p:cNvSpPr>
              <a:spLocks/>
            </p:cNvSpPr>
            <p:nvPr userDrawn="1"/>
          </p:nvSpPr>
          <p:spPr bwMode="auto">
            <a:xfrm>
              <a:off x="6388" y="599"/>
              <a:ext cx="74" cy="49"/>
            </a:xfrm>
            <a:custGeom>
              <a:avLst/>
              <a:gdLst>
                <a:gd name="T0" fmla="*/ 144 w 883"/>
                <a:gd name="T1" fmla="*/ 3 h 595"/>
                <a:gd name="T2" fmla="*/ 125 w 883"/>
                <a:gd name="T3" fmla="*/ 13 h 595"/>
                <a:gd name="T4" fmla="*/ 100 w 883"/>
                <a:gd name="T5" fmla="*/ 49 h 595"/>
                <a:gd name="T6" fmla="*/ 55 w 883"/>
                <a:gd name="T7" fmla="*/ 183 h 595"/>
                <a:gd name="T8" fmla="*/ 10 w 883"/>
                <a:gd name="T9" fmla="*/ 382 h 595"/>
                <a:gd name="T10" fmla="*/ 0 w 883"/>
                <a:gd name="T11" fmla="*/ 465 h 595"/>
                <a:gd name="T12" fmla="*/ 7 w 883"/>
                <a:gd name="T13" fmla="*/ 503 h 595"/>
                <a:gd name="T14" fmla="*/ 25 w 883"/>
                <a:gd name="T15" fmla="*/ 532 h 595"/>
                <a:gd name="T16" fmla="*/ 77 w 883"/>
                <a:gd name="T17" fmla="*/ 571 h 595"/>
                <a:gd name="T18" fmla="*/ 122 w 883"/>
                <a:gd name="T19" fmla="*/ 590 h 595"/>
                <a:gd name="T20" fmla="*/ 164 w 883"/>
                <a:gd name="T21" fmla="*/ 595 h 595"/>
                <a:gd name="T22" fmla="*/ 201 w 883"/>
                <a:gd name="T23" fmla="*/ 585 h 595"/>
                <a:gd name="T24" fmla="*/ 234 w 883"/>
                <a:gd name="T25" fmla="*/ 555 h 595"/>
                <a:gd name="T26" fmla="*/ 295 w 883"/>
                <a:gd name="T27" fmla="*/ 487 h 595"/>
                <a:gd name="T28" fmla="*/ 404 w 883"/>
                <a:gd name="T29" fmla="*/ 369 h 595"/>
                <a:gd name="T30" fmla="*/ 491 w 883"/>
                <a:gd name="T31" fmla="*/ 296 h 595"/>
                <a:gd name="T32" fmla="*/ 514 w 883"/>
                <a:gd name="T33" fmla="*/ 299 h 595"/>
                <a:gd name="T34" fmla="*/ 534 w 883"/>
                <a:gd name="T35" fmla="*/ 336 h 595"/>
                <a:gd name="T36" fmla="*/ 568 w 883"/>
                <a:gd name="T37" fmla="*/ 405 h 595"/>
                <a:gd name="T38" fmla="*/ 605 w 883"/>
                <a:gd name="T39" fmla="*/ 459 h 595"/>
                <a:gd name="T40" fmla="*/ 644 w 883"/>
                <a:gd name="T41" fmla="*/ 500 h 595"/>
                <a:gd name="T42" fmla="*/ 693 w 883"/>
                <a:gd name="T43" fmla="*/ 535 h 595"/>
                <a:gd name="T44" fmla="*/ 767 w 883"/>
                <a:gd name="T45" fmla="*/ 561 h 595"/>
                <a:gd name="T46" fmla="*/ 828 w 883"/>
                <a:gd name="T47" fmla="*/ 565 h 595"/>
                <a:gd name="T48" fmla="*/ 868 w 883"/>
                <a:gd name="T49" fmla="*/ 555 h 595"/>
                <a:gd name="T50" fmla="*/ 883 w 883"/>
                <a:gd name="T51" fmla="*/ 533 h 595"/>
                <a:gd name="T52" fmla="*/ 880 w 883"/>
                <a:gd name="T53" fmla="*/ 518 h 595"/>
                <a:gd name="T54" fmla="*/ 868 w 883"/>
                <a:gd name="T55" fmla="*/ 512 h 595"/>
                <a:gd name="T56" fmla="*/ 840 w 883"/>
                <a:gd name="T57" fmla="*/ 510 h 595"/>
                <a:gd name="T58" fmla="*/ 808 w 883"/>
                <a:gd name="T59" fmla="*/ 501 h 595"/>
                <a:gd name="T60" fmla="*/ 781 w 883"/>
                <a:gd name="T61" fmla="*/ 483 h 595"/>
                <a:gd name="T62" fmla="*/ 751 w 883"/>
                <a:gd name="T63" fmla="*/ 440 h 595"/>
                <a:gd name="T64" fmla="*/ 722 w 883"/>
                <a:gd name="T65" fmla="*/ 358 h 595"/>
                <a:gd name="T66" fmla="*/ 694 w 883"/>
                <a:gd name="T67" fmla="*/ 231 h 595"/>
                <a:gd name="T68" fmla="*/ 679 w 883"/>
                <a:gd name="T69" fmla="*/ 197 h 595"/>
                <a:gd name="T70" fmla="*/ 655 w 883"/>
                <a:gd name="T71" fmla="*/ 168 h 595"/>
                <a:gd name="T72" fmla="*/ 622 w 883"/>
                <a:gd name="T73" fmla="*/ 145 h 595"/>
                <a:gd name="T74" fmla="*/ 580 w 883"/>
                <a:gd name="T75" fmla="*/ 127 h 595"/>
                <a:gd name="T76" fmla="*/ 537 w 883"/>
                <a:gd name="T77" fmla="*/ 122 h 595"/>
                <a:gd name="T78" fmla="*/ 494 w 883"/>
                <a:gd name="T79" fmla="*/ 140 h 595"/>
                <a:gd name="T80" fmla="*/ 409 w 883"/>
                <a:gd name="T81" fmla="*/ 209 h 595"/>
                <a:gd name="T82" fmla="*/ 308 w 883"/>
                <a:gd name="T83" fmla="*/ 309 h 595"/>
                <a:gd name="T84" fmla="*/ 207 w 883"/>
                <a:gd name="T85" fmla="*/ 410 h 595"/>
                <a:gd name="T86" fmla="*/ 179 w 883"/>
                <a:gd name="T87" fmla="*/ 427 h 595"/>
                <a:gd name="T88" fmla="*/ 201 w 883"/>
                <a:gd name="T89" fmla="*/ 322 h 595"/>
                <a:gd name="T90" fmla="*/ 255 w 883"/>
                <a:gd name="T91" fmla="*/ 149 h 595"/>
                <a:gd name="T92" fmla="*/ 277 w 883"/>
                <a:gd name="T93" fmla="*/ 89 h 595"/>
                <a:gd name="T94" fmla="*/ 276 w 883"/>
                <a:gd name="T95" fmla="*/ 67 h 595"/>
                <a:gd name="T96" fmla="*/ 261 w 883"/>
                <a:gd name="T97" fmla="*/ 42 h 595"/>
                <a:gd name="T98" fmla="*/ 226 w 883"/>
                <a:gd name="T99" fmla="*/ 18 h 595"/>
                <a:gd name="T100" fmla="*/ 174 w 883"/>
                <a:gd name="T101" fmla="*/ 1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3" h="595">
                  <a:moveTo>
                    <a:pt x="162" y="0"/>
                  </a:moveTo>
                  <a:lnTo>
                    <a:pt x="156" y="0"/>
                  </a:lnTo>
                  <a:lnTo>
                    <a:pt x="150" y="1"/>
                  </a:lnTo>
                  <a:lnTo>
                    <a:pt x="144" y="3"/>
                  </a:lnTo>
                  <a:lnTo>
                    <a:pt x="139" y="4"/>
                  </a:lnTo>
                  <a:lnTo>
                    <a:pt x="134" y="7"/>
                  </a:lnTo>
                  <a:lnTo>
                    <a:pt x="129" y="10"/>
                  </a:lnTo>
                  <a:lnTo>
                    <a:pt x="125" y="13"/>
                  </a:lnTo>
                  <a:lnTo>
                    <a:pt x="121" y="17"/>
                  </a:lnTo>
                  <a:lnTo>
                    <a:pt x="113" y="26"/>
                  </a:lnTo>
                  <a:lnTo>
                    <a:pt x="106" y="37"/>
                  </a:lnTo>
                  <a:lnTo>
                    <a:pt x="100" y="49"/>
                  </a:lnTo>
                  <a:lnTo>
                    <a:pt x="94" y="63"/>
                  </a:lnTo>
                  <a:lnTo>
                    <a:pt x="82" y="97"/>
                  </a:lnTo>
                  <a:lnTo>
                    <a:pt x="68" y="137"/>
                  </a:lnTo>
                  <a:lnTo>
                    <a:pt x="55" y="183"/>
                  </a:lnTo>
                  <a:lnTo>
                    <a:pt x="43" y="232"/>
                  </a:lnTo>
                  <a:lnTo>
                    <a:pt x="31" y="282"/>
                  </a:lnTo>
                  <a:lnTo>
                    <a:pt x="19" y="333"/>
                  </a:lnTo>
                  <a:lnTo>
                    <a:pt x="10" y="382"/>
                  </a:lnTo>
                  <a:lnTo>
                    <a:pt x="3" y="429"/>
                  </a:lnTo>
                  <a:lnTo>
                    <a:pt x="1" y="442"/>
                  </a:lnTo>
                  <a:lnTo>
                    <a:pt x="0" y="454"/>
                  </a:lnTo>
                  <a:lnTo>
                    <a:pt x="0" y="465"/>
                  </a:lnTo>
                  <a:lnTo>
                    <a:pt x="1" y="477"/>
                  </a:lnTo>
                  <a:lnTo>
                    <a:pt x="2" y="486"/>
                  </a:lnTo>
                  <a:lnTo>
                    <a:pt x="4" y="495"/>
                  </a:lnTo>
                  <a:lnTo>
                    <a:pt x="7" y="503"/>
                  </a:lnTo>
                  <a:lnTo>
                    <a:pt x="10" y="511"/>
                  </a:lnTo>
                  <a:lnTo>
                    <a:pt x="14" y="518"/>
                  </a:lnTo>
                  <a:lnTo>
                    <a:pt x="19" y="526"/>
                  </a:lnTo>
                  <a:lnTo>
                    <a:pt x="25" y="532"/>
                  </a:lnTo>
                  <a:lnTo>
                    <a:pt x="32" y="539"/>
                  </a:lnTo>
                  <a:lnTo>
                    <a:pt x="47" y="551"/>
                  </a:lnTo>
                  <a:lnTo>
                    <a:pt x="65" y="564"/>
                  </a:lnTo>
                  <a:lnTo>
                    <a:pt x="77" y="571"/>
                  </a:lnTo>
                  <a:lnTo>
                    <a:pt x="89" y="577"/>
                  </a:lnTo>
                  <a:lnTo>
                    <a:pt x="100" y="582"/>
                  </a:lnTo>
                  <a:lnTo>
                    <a:pt x="111" y="587"/>
                  </a:lnTo>
                  <a:lnTo>
                    <a:pt x="122" y="590"/>
                  </a:lnTo>
                  <a:lnTo>
                    <a:pt x="133" y="592"/>
                  </a:lnTo>
                  <a:lnTo>
                    <a:pt x="144" y="594"/>
                  </a:lnTo>
                  <a:lnTo>
                    <a:pt x="154" y="595"/>
                  </a:lnTo>
                  <a:lnTo>
                    <a:pt x="164" y="595"/>
                  </a:lnTo>
                  <a:lnTo>
                    <a:pt x="174" y="593"/>
                  </a:lnTo>
                  <a:lnTo>
                    <a:pt x="184" y="591"/>
                  </a:lnTo>
                  <a:lnTo>
                    <a:pt x="192" y="589"/>
                  </a:lnTo>
                  <a:lnTo>
                    <a:pt x="201" y="585"/>
                  </a:lnTo>
                  <a:lnTo>
                    <a:pt x="208" y="580"/>
                  </a:lnTo>
                  <a:lnTo>
                    <a:pt x="216" y="575"/>
                  </a:lnTo>
                  <a:lnTo>
                    <a:pt x="222" y="567"/>
                  </a:lnTo>
                  <a:lnTo>
                    <a:pt x="234" y="555"/>
                  </a:lnTo>
                  <a:lnTo>
                    <a:pt x="245" y="542"/>
                  </a:lnTo>
                  <a:lnTo>
                    <a:pt x="257" y="530"/>
                  </a:lnTo>
                  <a:lnTo>
                    <a:pt x="268" y="516"/>
                  </a:lnTo>
                  <a:lnTo>
                    <a:pt x="295" y="487"/>
                  </a:lnTo>
                  <a:lnTo>
                    <a:pt x="321" y="456"/>
                  </a:lnTo>
                  <a:lnTo>
                    <a:pt x="349" y="427"/>
                  </a:lnTo>
                  <a:lnTo>
                    <a:pt x="376" y="397"/>
                  </a:lnTo>
                  <a:lnTo>
                    <a:pt x="404" y="369"/>
                  </a:lnTo>
                  <a:lnTo>
                    <a:pt x="431" y="343"/>
                  </a:lnTo>
                  <a:lnTo>
                    <a:pt x="458" y="320"/>
                  </a:lnTo>
                  <a:lnTo>
                    <a:pt x="484" y="300"/>
                  </a:lnTo>
                  <a:lnTo>
                    <a:pt x="491" y="296"/>
                  </a:lnTo>
                  <a:lnTo>
                    <a:pt x="497" y="295"/>
                  </a:lnTo>
                  <a:lnTo>
                    <a:pt x="503" y="295"/>
                  </a:lnTo>
                  <a:lnTo>
                    <a:pt x="509" y="296"/>
                  </a:lnTo>
                  <a:lnTo>
                    <a:pt x="514" y="299"/>
                  </a:lnTo>
                  <a:lnTo>
                    <a:pt x="519" y="303"/>
                  </a:lnTo>
                  <a:lnTo>
                    <a:pt x="523" y="309"/>
                  </a:lnTo>
                  <a:lnTo>
                    <a:pt x="527" y="316"/>
                  </a:lnTo>
                  <a:lnTo>
                    <a:pt x="534" y="336"/>
                  </a:lnTo>
                  <a:lnTo>
                    <a:pt x="543" y="355"/>
                  </a:lnTo>
                  <a:lnTo>
                    <a:pt x="551" y="372"/>
                  </a:lnTo>
                  <a:lnTo>
                    <a:pt x="560" y="390"/>
                  </a:lnTo>
                  <a:lnTo>
                    <a:pt x="568" y="405"/>
                  </a:lnTo>
                  <a:lnTo>
                    <a:pt x="577" y="420"/>
                  </a:lnTo>
                  <a:lnTo>
                    <a:pt x="586" y="434"/>
                  </a:lnTo>
                  <a:lnTo>
                    <a:pt x="596" y="447"/>
                  </a:lnTo>
                  <a:lnTo>
                    <a:pt x="605" y="459"/>
                  </a:lnTo>
                  <a:lnTo>
                    <a:pt x="615" y="470"/>
                  </a:lnTo>
                  <a:lnTo>
                    <a:pt x="624" y="481"/>
                  </a:lnTo>
                  <a:lnTo>
                    <a:pt x="634" y="491"/>
                  </a:lnTo>
                  <a:lnTo>
                    <a:pt x="644" y="500"/>
                  </a:lnTo>
                  <a:lnTo>
                    <a:pt x="654" y="508"/>
                  </a:lnTo>
                  <a:lnTo>
                    <a:pt x="663" y="515"/>
                  </a:lnTo>
                  <a:lnTo>
                    <a:pt x="673" y="523"/>
                  </a:lnTo>
                  <a:lnTo>
                    <a:pt x="693" y="535"/>
                  </a:lnTo>
                  <a:lnTo>
                    <a:pt x="712" y="545"/>
                  </a:lnTo>
                  <a:lnTo>
                    <a:pt x="731" y="552"/>
                  </a:lnTo>
                  <a:lnTo>
                    <a:pt x="749" y="558"/>
                  </a:lnTo>
                  <a:lnTo>
                    <a:pt x="767" y="561"/>
                  </a:lnTo>
                  <a:lnTo>
                    <a:pt x="783" y="564"/>
                  </a:lnTo>
                  <a:lnTo>
                    <a:pt x="799" y="565"/>
                  </a:lnTo>
                  <a:lnTo>
                    <a:pt x="813" y="566"/>
                  </a:lnTo>
                  <a:lnTo>
                    <a:pt x="828" y="565"/>
                  </a:lnTo>
                  <a:lnTo>
                    <a:pt x="843" y="564"/>
                  </a:lnTo>
                  <a:lnTo>
                    <a:pt x="853" y="562"/>
                  </a:lnTo>
                  <a:lnTo>
                    <a:pt x="861" y="559"/>
                  </a:lnTo>
                  <a:lnTo>
                    <a:pt x="868" y="555"/>
                  </a:lnTo>
                  <a:lnTo>
                    <a:pt x="874" y="550"/>
                  </a:lnTo>
                  <a:lnTo>
                    <a:pt x="878" y="545"/>
                  </a:lnTo>
                  <a:lnTo>
                    <a:pt x="881" y="539"/>
                  </a:lnTo>
                  <a:lnTo>
                    <a:pt x="883" y="533"/>
                  </a:lnTo>
                  <a:lnTo>
                    <a:pt x="883" y="528"/>
                  </a:lnTo>
                  <a:lnTo>
                    <a:pt x="883" y="524"/>
                  </a:lnTo>
                  <a:lnTo>
                    <a:pt x="882" y="520"/>
                  </a:lnTo>
                  <a:lnTo>
                    <a:pt x="880" y="518"/>
                  </a:lnTo>
                  <a:lnTo>
                    <a:pt x="878" y="515"/>
                  </a:lnTo>
                  <a:lnTo>
                    <a:pt x="875" y="514"/>
                  </a:lnTo>
                  <a:lnTo>
                    <a:pt x="872" y="512"/>
                  </a:lnTo>
                  <a:lnTo>
                    <a:pt x="868" y="512"/>
                  </a:lnTo>
                  <a:lnTo>
                    <a:pt x="864" y="511"/>
                  </a:lnTo>
                  <a:lnTo>
                    <a:pt x="860" y="511"/>
                  </a:lnTo>
                  <a:lnTo>
                    <a:pt x="851" y="511"/>
                  </a:lnTo>
                  <a:lnTo>
                    <a:pt x="840" y="510"/>
                  </a:lnTo>
                  <a:lnTo>
                    <a:pt x="832" y="509"/>
                  </a:lnTo>
                  <a:lnTo>
                    <a:pt x="823" y="507"/>
                  </a:lnTo>
                  <a:lnTo>
                    <a:pt x="815" y="504"/>
                  </a:lnTo>
                  <a:lnTo>
                    <a:pt x="808" y="501"/>
                  </a:lnTo>
                  <a:lnTo>
                    <a:pt x="801" y="497"/>
                  </a:lnTo>
                  <a:lnTo>
                    <a:pt x="794" y="493"/>
                  </a:lnTo>
                  <a:lnTo>
                    <a:pt x="787" y="488"/>
                  </a:lnTo>
                  <a:lnTo>
                    <a:pt x="781" y="483"/>
                  </a:lnTo>
                  <a:lnTo>
                    <a:pt x="775" y="477"/>
                  </a:lnTo>
                  <a:lnTo>
                    <a:pt x="770" y="469"/>
                  </a:lnTo>
                  <a:lnTo>
                    <a:pt x="760" y="455"/>
                  </a:lnTo>
                  <a:lnTo>
                    <a:pt x="751" y="440"/>
                  </a:lnTo>
                  <a:lnTo>
                    <a:pt x="743" y="421"/>
                  </a:lnTo>
                  <a:lnTo>
                    <a:pt x="735" y="402"/>
                  </a:lnTo>
                  <a:lnTo>
                    <a:pt x="728" y="381"/>
                  </a:lnTo>
                  <a:lnTo>
                    <a:pt x="722" y="358"/>
                  </a:lnTo>
                  <a:lnTo>
                    <a:pt x="711" y="309"/>
                  </a:lnTo>
                  <a:lnTo>
                    <a:pt x="700" y="255"/>
                  </a:lnTo>
                  <a:lnTo>
                    <a:pt x="697" y="240"/>
                  </a:lnTo>
                  <a:lnTo>
                    <a:pt x="694" y="231"/>
                  </a:lnTo>
                  <a:lnTo>
                    <a:pt x="692" y="222"/>
                  </a:lnTo>
                  <a:lnTo>
                    <a:pt x="687" y="213"/>
                  </a:lnTo>
                  <a:lnTo>
                    <a:pt x="683" y="205"/>
                  </a:lnTo>
                  <a:lnTo>
                    <a:pt x="679" y="197"/>
                  </a:lnTo>
                  <a:lnTo>
                    <a:pt x="674" y="189"/>
                  </a:lnTo>
                  <a:lnTo>
                    <a:pt x="668" y="182"/>
                  </a:lnTo>
                  <a:lnTo>
                    <a:pt x="662" y="174"/>
                  </a:lnTo>
                  <a:lnTo>
                    <a:pt x="655" y="168"/>
                  </a:lnTo>
                  <a:lnTo>
                    <a:pt x="648" y="161"/>
                  </a:lnTo>
                  <a:lnTo>
                    <a:pt x="639" y="155"/>
                  </a:lnTo>
                  <a:lnTo>
                    <a:pt x="631" y="150"/>
                  </a:lnTo>
                  <a:lnTo>
                    <a:pt x="622" y="145"/>
                  </a:lnTo>
                  <a:lnTo>
                    <a:pt x="613" y="140"/>
                  </a:lnTo>
                  <a:lnTo>
                    <a:pt x="603" y="135"/>
                  </a:lnTo>
                  <a:lnTo>
                    <a:pt x="592" y="131"/>
                  </a:lnTo>
                  <a:lnTo>
                    <a:pt x="580" y="127"/>
                  </a:lnTo>
                  <a:lnTo>
                    <a:pt x="569" y="124"/>
                  </a:lnTo>
                  <a:lnTo>
                    <a:pt x="559" y="122"/>
                  </a:lnTo>
                  <a:lnTo>
                    <a:pt x="549" y="121"/>
                  </a:lnTo>
                  <a:lnTo>
                    <a:pt x="537" y="122"/>
                  </a:lnTo>
                  <a:lnTo>
                    <a:pt x="527" y="124"/>
                  </a:lnTo>
                  <a:lnTo>
                    <a:pt x="518" y="128"/>
                  </a:lnTo>
                  <a:lnTo>
                    <a:pt x="510" y="131"/>
                  </a:lnTo>
                  <a:lnTo>
                    <a:pt x="494" y="140"/>
                  </a:lnTo>
                  <a:lnTo>
                    <a:pt x="478" y="150"/>
                  </a:lnTo>
                  <a:lnTo>
                    <a:pt x="457" y="167"/>
                  </a:lnTo>
                  <a:lnTo>
                    <a:pt x="433" y="187"/>
                  </a:lnTo>
                  <a:lnTo>
                    <a:pt x="409" y="209"/>
                  </a:lnTo>
                  <a:lnTo>
                    <a:pt x="383" y="233"/>
                  </a:lnTo>
                  <a:lnTo>
                    <a:pt x="358" y="258"/>
                  </a:lnTo>
                  <a:lnTo>
                    <a:pt x="332" y="284"/>
                  </a:lnTo>
                  <a:lnTo>
                    <a:pt x="308" y="309"/>
                  </a:lnTo>
                  <a:lnTo>
                    <a:pt x="284" y="334"/>
                  </a:lnTo>
                  <a:lnTo>
                    <a:pt x="246" y="372"/>
                  </a:lnTo>
                  <a:lnTo>
                    <a:pt x="218" y="400"/>
                  </a:lnTo>
                  <a:lnTo>
                    <a:pt x="207" y="410"/>
                  </a:lnTo>
                  <a:lnTo>
                    <a:pt x="199" y="417"/>
                  </a:lnTo>
                  <a:lnTo>
                    <a:pt x="192" y="423"/>
                  </a:lnTo>
                  <a:lnTo>
                    <a:pt x="188" y="425"/>
                  </a:lnTo>
                  <a:lnTo>
                    <a:pt x="179" y="427"/>
                  </a:lnTo>
                  <a:lnTo>
                    <a:pt x="180" y="417"/>
                  </a:lnTo>
                  <a:lnTo>
                    <a:pt x="185" y="392"/>
                  </a:lnTo>
                  <a:lnTo>
                    <a:pt x="192" y="360"/>
                  </a:lnTo>
                  <a:lnTo>
                    <a:pt x="201" y="322"/>
                  </a:lnTo>
                  <a:lnTo>
                    <a:pt x="211" y="283"/>
                  </a:lnTo>
                  <a:lnTo>
                    <a:pt x="224" y="239"/>
                  </a:lnTo>
                  <a:lnTo>
                    <a:pt x="239" y="194"/>
                  </a:lnTo>
                  <a:lnTo>
                    <a:pt x="255" y="149"/>
                  </a:lnTo>
                  <a:lnTo>
                    <a:pt x="272" y="105"/>
                  </a:lnTo>
                  <a:lnTo>
                    <a:pt x="275" y="100"/>
                  </a:lnTo>
                  <a:lnTo>
                    <a:pt x="276" y="94"/>
                  </a:lnTo>
                  <a:lnTo>
                    <a:pt x="277" y="89"/>
                  </a:lnTo>
                  <a:lnTo>
                    <a:pt x="278" y="84"/>
                  </a:lnTo>
                  <a:lnTo>
                    <a:pt x="278" y="78"/>
                  </a:lnTo>
                  <a:lnTo>
                    <a:pt x="277" y="72"/>
                  </a:lnTo>
                  <a:lnTo>
                    <a:pt x="276" y="67"/>
                  </a:lnTo>
                  <a:lnTo>
                    <a:pt x="274" y="62"/>
                  </a:lnTo>
                  <a:lnTo>
                    <a:pt x="271" y="55"/>
                  </a:lnTo>
                  <a:lnTo>
                    <a:pt x="266" y="48"/>
                  </a:lnTo>
                  <a:lnTo>
                    <a:pt x="261" y="42"/>
                  </a:lnTo>
                  <a:lnTo>
                    <a:pt x="254" y="36"/>
                  </a:lnTo>
                  <a:lnTo>
                    <a:pt x="246" y="30"/>
                  </a:lnTo>
                  <a:lnTo>
                    <a:pt x="237" y="23"/>
                  </a:lnTo>
                  <a:lnTo>
                    <a:pt x="226" y="18"/>
                  </a:lnTo>
                  <a:lnTo>
                    <a:pt x="215" y="13"/>
                  </a:lnTo>
                  <a:lnTo>
                    <a:pt x="201" y="7"/>
                  </a:lnTo>
                  <a:lnTo>
                    <a:pt x="187" y="3"/>
                  </a:lnTo>
                  <a:lnTo>
                    <a:pt x="174" y="1"/>
                  </a:lnTo>
                  <a:lnTo>
                    <a:pt x="1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1"/>
            <p:cNvSpPr>
              <a:spLocks/>
            </p:cNvSpPr>
            <p:nvPr userDrawn="1"/>
          </p:nvSpPr>
          <p:spPr bwMode="auto">
            <a:xfrm>
              <a:off x="6666" y="603"/>
              <a:ext cx="60" cy="44"/>
            </a:xfrm>
            <a:custGeom>
              <a:avLst/>
              <a:gdLst>
                <a:gd name="T0" fmla="*/ 518 w 721"/>
                <a:gd name="T1" fmla="*/ 321 h 522"/>
                <a:gd name="T2" fmla="*/ 536 w 721"/>
                <a:gd name="T3" fmla="*/ 387 h 522"/>
                <a:gd name="T4" fmla="*/ 575 w 721"/>
                <a:gd name="T5" fmla="*/ 455 h 522"/>
                <a:gd name="T6" fmla="*/ 622 w 721"/>
                <a:gd name="T7" fmla="*/ 498 h 522"/>
                <a:gd name="T8" fmla="*/ 664 w 721"/>
                <a:gd name="T9" fmla="*/ 519 h 522"/>
                <a:gd name="T10" fmla="*/ 699 w 721"/>
                <a:gd name="T11" fmla="*/ 522 h 522"/>
                <a:gd name="T12" fmla="*/ 719 w 721"/>
                <a:gd name="T13" fmla="*/ 510 h 522"/>
                <a:gd name="T14" fmla="*/ 717 w 721"/>
                <a:gd name="T15" fmla="*/ 488 h 522"/>
                <a:gd name="T16" fmla="*/ 698 w 721"/>
                <a:gd name="T17" fmla="*/ 444 h 522"/>
                <a:gd name="T18" fmla="*/ 682 w 721"/>
                <a:gd name="T19" fmla="*/ 342 h 522"/>
                <a:gd name="T20" fmla="*/ 685 w 721"/>
                <a:gd name="T21" fmla="*/ 242 h 522"/>
                <a:gd name="T22" fmla="*/ 697 w 721"/>
                <a:gd name="T23" fmla="*/ 155 h 522"/>
                <a:gd name="T24" fmla="*/ 699 w 721"/>
                <a:gd name="T25" fmla="*/ 112 h 522"/>
                <a:gd name="T26" fmla="*/ 687 w 721"/>
                <a:gd name="T27" fmla="*/ 82 h 522"/>
                <a:gd name="T28" fmla="*/ 664 w 721"/>
                <a:gd name="T29" fmla="*/ 59 h 522"/>
                <a:gd name="T30" fmla="*/ 622 w 721"/>
                <a:gd name="T31" fmla="*/ 34 h 522"/>
                <a:gd name="T32" fmla="*/ 574 w 721"/>
                <a:gd name="T33" fmla="*/ 25 h 522"/>
                <a:gd name="T34" fmla="*/ 553 w 721"/>
                <a:gd name="T35" fmla="*/ 38 h 522"/>
                <a:gd name="T36" fmla="*/ 510 w 721"/>
                <a:gd name="T37" fmla="*/ 116 h 522"/>
                <a:gd name="T38" fmla="*/ 432 w 721"/>
                <a:gd name="T39" fmla="*/ 216 h 522"/>
                <a:gd name="T40" fmla="*/ 343 w 721"/>
                <a:gd name="T41" fmla="*/ 300 h 522"/>
                <a:gd name="T42" fmla="*/ 291 w 721"/>
                <a:gd name="T43" fmla="*/ 334 h 522"/>
                <a:gd name="T44" fmla="*/ 254 w 721"/>
                <a:gd name="T45" fmla="*/ 345 h 522"/>
                <a:gd name="T46" fmla="*/ 222 w 721"/>
                <a:gd name="T47" fmla="*/ 342 h 522"/>
                <a:gd name="T48" fmla="*/ 197 w 721"/>
                <a:gd name="T49" fmla="*/ 326 h 522"/>
                <a:gd name="T50" fmla="*/ 183 w 721"/>
                <a:gd name="T51" fmla="*/ 290 h 522"/>
                <a:gd name="T52" fmla="*/ 183 w 721"/>
                <a:gd name="T53" fmla="*/ 242 h 522"/>
                <a:gd name="T54" fmla="*/ 195 w 721"/>
                <a:gd name="T55" fmla="*/ 187 h 522"/>
                <a:gd name="T56" fmla="*/ 225 w 721"/>
                <a:gd name="T57" fmla="*/ 111 h 522"/>
                <a:gd name="T58" fmla="*/ 231 w 721"/>
                <a:gd name="T59" fmla="*/ 83 h 522"/>
                <a:gd name="T60" fmla="*/ 225 w 721"/>
                <a:gd name="T61" fmla="*/ 58 h 522"/>
                <a:gd name="T62" fmla="*/ 205 w 721"/>
                <a:gd name="T63" fmla="*/ 36 h 522"/>
                <a:gd name="T64" fmla="*/ 163 w 721"/>
                <a:gd name="T65" fmla="*/ 12 h 522"/>
                <a:gd name="T66" fmla="*/ 123 w 721"/>
                <a:gd name="T67" fmla="*/ 1 h 522"/>
                <a:gd name="T68" fmla="*/ 91 w 721"/>
                <a:gd name="T69" fmla="*/ 5 h 522"/>
                <a:gd name="T70" fmla="*/ 68 w 721"/>
                <a:gd name="T71" fmla="*/ 26 h 522"/>
                <a:gd name="T72" fmla="*/ 42 w 721"/>
                <a:gd name="T73" fmla="*/ 90 h 522"/>
                <a:gd name="T74" fmla="*/ 9 w 721"/>
                <a:gd name="T75" fmla="*/ 214 h 522"/>
                <a:gd name="T76" fmla="*/ 0 w 721"/>
                <a:gd name="T77" fmla="*/ 279 h 522"/>
                <a:gd name="T78" fmla="*/ 5 w 721"/>
                <a:gd name="T79" fmla="*/ 313 h 522"/>
                <a:gd name="T80" fmla="*/ 34 w 721"/>
                <a:gd name="T81" fmla="*/ 375 h 522"/>
                <a:gd name="T82" fmla="*/ 73 w 721"/>
                <a:gd name="T83" fmla="*/ 418 h 522"/>
                <a:gd name="T84" fmla="*/ 112 w 721"/>
                <a:gd name="T85" fmla="*/ 446 h 522"/>
                <a:gd name="T86" fmla="*/ 155 w 721"/>
                <a:gd name="T87" fmla="*/ 466 h 522"/>
                <a:gd name="T88" fmla="*/ 198 w 721"/>
                <a:gd name="T89" fmla="*/ 475 h 522"/>
                <a:gd name="T90" fmla="*/ 251 w 721"/>
                <a:gd name="T91" fmla="*/ 469 h 522"/>
                <a:gd name="T92" fmla="*/ 316 w 721"/>
                <a:gd name="T93" fmla="*/ 440 h 522"/>
                <a:gd name="T94" fmla="*/ 394 w 721"/>
                <a:gd name="T95" fmla="*/ 388 h 522"/>
                <a:gd name="T96" fmla="*/ 483 w 721"/>
                <a:gd name="T97" fmla="*/ 313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1" h="522">
                  <a:moveTo>
                    <a:pt x="515" y="282"/>
                  </a:moveTo>
                  <a:lnTo>
                    <a:pt x="516" y="294"/>
                  </a:lnTo>
                  <a:lnTo>
                    <a:pt x="516" y="307"/>
                  </a:lnTo>
                  <a:lnTo>
                    <a:pt x="518" y="321"/>
                  </a:lnTo>
                  <a:lnTo>
                    <a:pt x="520" y="332"/>
                  </a:lnTo>
                  <a:lnTo>
                    <a:pt x="522" y="344"/>
                  </a:lnTo>
                  <a:lnTo>
                    <a:pt x="528" y="367"/>
                  </a:lnTo>
                  <a:lnTo>
                    <a:pt x="536" y="387"/>
                  </a:lnTo>
                  <a:lnTo>
                    <a:pt x="544" y="406"/>
                  </a:lnTo>
                  <a:lnTo>
                    <a:pt x="553" y="424"/>
                  </a:lnTo>
                  <a:lnTo>
                    <a:pt x="564" y="440"/>
                  </a:lnTo>
                  <a:lnTo>
                    <a:pt x="575" y="455"/>
                  </a:lnTo>
                  <a:lnTo>
                    <a:pt x="587" y="468"/>
                  </a:lnTo>
                  <a:lnTo>
                    <a:pt x="599" y="480"/>
                  </a:lnTo>
                  <a:lnTo>
                    <a:pt x="610" y="490"/>
                  </a:lnTo>
                  <a:lnTo>
                    <a:pt x="622" y="498"/>
                  </a:lnTo>
                  <a:lnTo>
                    <a:pt x="634" y="505"/>
                  </a:lnTo>
                  <a:lnTo>
                    <a:pt x="645" y="511"/>
                  </a:lnTo>
                  <a:lnTo>
                    <a:pt x="655" y="516"/>
                  </a:lnTo>
                  <a:lnTo>
                    <a:pt x="664" y="519"/>
                  </a:lnTo>
                  <a:lnTo>
                    <a:pt x="673" y="521"/>
                  </a:lnTo>
                  <a:lnTo>
                    <a:pt x="683" y="522"/>
                  </a:lnTo>
                  <a:lnTo>
                    <a:pt x="692" y="522"/>
                  </a:lnTo>
                  <a:lnTo>
                    <a:pt x="699" y="522"/>
                  </a:lnTo>
                  <a:lnTo>
                    <a:pt x="706" y="520"/>
                  </a:lnTo>
                  <a:lnTo>
                    <a:pt x="712" y="518"/>
                  </a:lnTo>
                  <a:lnTo>
                    <a:pt x="716" y="515"/>
                  </a:lnTo>
                  <a:lnTo>
                    <a:pt x="719" y="510"/>
                  </a:lnTo>
                  <a:lnTo>
                    <a:pt x="721" y="505"/>
                  </a:lnTo>
                  <a:lnTo>
                    <a:pt x="721" y="500"/>
                  </a:lnTo>
                  <a:lnTo>
                    <a:pt x="720" y="494"/>
                  </a:lnTo>
                  <a:lnTo>
                    <a:pt x="717" y="488"/>
                  </a:lnTo>
                  <a:lnTo>
                    <a:pt x="711" y="478"/>
                  </a:lnTo>
                  <a:lnTo>
                    <a:pt x="706" y="467"/>
                  </a:lnTo>
                  <a:lnTo>
                    <a:pt x="702" y="455"/>
                  </a:lnTo>
                  <a:lnTo>
                    <a:pt x="698" y="444"/>
                  </a:lnTo>
                  <a:lnTo>
                    <a:pt x="692" y="420"/>
                  </a:lnTo>
                  <a:lnTo>
                    <a:pt x="687" y="394"/>
                  </a:lnTo>
                  <a:lnTo>
                    <a:pt x="684" y="368"/>
                  </a:lnTo>
                  <a:lnTo>
                    <a:pt x="682" y="342"/>
                  </a:lnTo>
                  <a:lnTo>
                    <a:pt x="682" y="315"/>
                  </a:lnTo>
                  <a:lnTo>
                    <a:pt x="682" y="290"/>
                  </a:lnTo>
                  <a:lnTo>
                    <a:pt x="683" y="265"/>
                  </a:lnTo>
                  <a:lnTo>
                    <a:pt x="685" y="242"/>
                  </a:lnTo>
                  <a:lnTo>
                    <a:pt x="687" y="221"/>
                  </a:lnTo>
                  <a:lnTo>
                    <a:pt x="690" y="202"/>
                  </a:lnTo>
                  <a:lnTo>
                    <a:pt x="694" y="172"/>
                  </a:lnTo>
                  <a:lnTo>
                    <a:pt x="697" y="155"/>
                  </a:lnTo>
                  <a:lnTo>
                    <a:pt x="699" y="143"/>
                  </a:lnTo>
                  <a:lnTo>
                    <a:pt x="700" y="132"/>
                  </a:lnTo>
                  <a:lnTo>
                    <a:pt x="700" y="122"/>
                  </a:lnTo>
                  <a:lnTo>
                    <a:pt x="699" y="112"/>
                  </a:lnTo>
                  <a:lnTo>
                    <a:pt x="697" y="103"/>
                  </a:lnTo>
                  <a:lnTo>
                    <a:pt x="695" y="96"/>
                  </a:lnTo>
                  <a:lnTo>
                    <a:pt x="691" y="89"/>
                  </a:lnTo>
                  <a:lnTo>
                    <a:pt x="687" y="82"/>
                  </a:lnTo>
                  <a:lnTo>
                    <a:pt x="682" y="76"/>
                  </a:lnTo>
                  <a:lnTo>
                    <a:pt x="676" y="69"/>
                  </a:lnTo>
                  <a:lnTo>
                    <a:pt x="671" y="64"/>
                  </a:lnTo>
                  <a:lnTo>
                    <a:pt x="664" y="59"/>
                  </a:lnTo>
                  <a:lnTo>
                    <a:pt x="651" y="50"/>
                  </a:lnTo>
                  <a:lnTo>
                    <a:pt x="638" y="42"/>
                  </a:lnTo>
                  <a:lnTo>
                    <a:pt x="636" y="41"/>
                  </a:lnTo>
                  <a:lnTo>
                    <a:pt x="622" y="34"/>
                  </a:lnTo>
                  <a:lnTo>
                    <a:pt x="609" y="29"/>
                  </a:lnTo>
                  <a:lnTo>
                    <a:pt x="596" y="26"/>
                  </a:lnTo>
                  <a:lnTo>
                    <a:pt x="584" y="24"/>
                  </a:lnTo>
                  <a:lnTo>
                    <a:pt x="574" y="25"/>
                  </a:lnTo>
                  <a:lnTo>
                    <a:pt x="565" y="28"/>
                  </a:lnTo>
                  <a:lnTo>
                    <a:pt x="561" y="30"/>
                  </a:lnTo>
                  <a:lnTo>
                    <a:pt x="557" y="34"/>
                  </a:lnTo>
                  <a:lnTo>
                    <a:pt x="553" y="38"/>
                  </a:lnTo>
                  <a:lnTo>
                    <a:pt x="551" y="43"/>
                  </a:lnTo>
                  <a:lnTo>
                    <a:pt x="540" y="66"/>
                  </a:lnTo>
                  <a:lnTo>
                    <a:pt x="526" y="91"/>
                  </a:lnTo>
                  <a:lnTo>
                    <a:pt x="510" y="116"/>
                  </a:lnTo>
                  <a:lnTo>
                    <a:pt x="493" y="142"/>
                  </a:lnTo>
                  <a:lnTo>
                    <a:pt x="473" y="167"/>
                  </a:lnTo>
                  <a:lnTo>
                    <a:pt x="453" y="192"/>
                  </a:lnTo>
                  <a:lnTo>
                    <a:pt x="432" y="216"/>
                  </a:lnTo>
                  <a:lnTo>
                    <a:pt x="409" y="240"/>
                  </a:lnTo>
                  <a:lnTo>
                    <a:pt x="388" y="262"/>
                  </a:lnTo>
                  <a:lnTo>
                    <a:pt x="365" y="282"/>
                  </a:lnTo>
                  <a:lnTo>
                    <a:pt x="343" y="300"/>
                  </a:lnTo>
                  <a:lnTo>
                    <a:pt x="322" y="315"/>
                  </a:lnTo>
                  <a:lnTo>
                    <a:pt x="310" y="323"/>
                  </a:lnTo>
                  <a:lnTo>
                    <a:pt x="300" y="329"/>
                  </a:lnTo>
                  <a:lnTo>
                    <a:pt x="291" y="334"/>
                  </a:lnTo>
                  <a:lnTo>
                    <a:pt x="281" y="338"/>
                  </a:lnTo>
                  <a:lnTo>
                    <a:pt x="272" y="341"/>
                  </a:lnTo>
                  <a:lnTo>
                    <a:pt x="262" y="344"/>
                  </a:lnTo>
                  <a:lnTo>
                    <a:pt x="254" y="345"/>
                  </a:lnTo>
                  <a:lnTo>
                    <a:pt x="246" y="346"/>
                  </a:lnTo>
                  <a:lnTo>
                    <a:pt x="238" y="345"/>
                  </a:lnTo>
                  <a:lnTo>
                    <a:pt x="230" y="344"/>
                  </a:lnTo>
                  <a:lnTo>
                    <a:pt x="222" y="342"/>
                  </a:lnTo>
                  <a:lnTo>
                    <a:pt x="214" y="339"/>
                  </a:lnTo>
                  <a:lnTo>
                    <a:pt x="208" y="336"/>
                  </a:lnTo>
                  <a:lnTo>
                    <a:pt x="202" y="331"/>
                  </a:lnTo>
                  <a:lnTo>
                    <a:pt x="197" y="326"/>
                  </a:lnTo>
                  <a:lnTo>
                    <a:pt x="193" y="320"/>
                  </a:lnTo>
                  <a:lnTo>
                    <a:pt x="188" y="310"/>
                  </a:lnTo>
                  <a:lnTo>
                    <a:pt x="185" y="301"/>
                  </a:lnTo>
                  <a:lnTo>
                    <a:pt x="183" y="290"/>
                  </a:lnTo>
                  <a:lnTo>
                    <a:pt x="181" y="279"/>
                  </a:lnTo>
                  <a:lnTo>
                    <a:pt x="181" y="267"/>
                  </a:lnTo>
                  <a:lnTo>
                    <a:pt x="181" y="255"/>
                  </a:lnTo>
                  <a:lnTo>
                    <a:pt x="183" y="242"/>
                  </a:lnTo>
                  <a:lnTo>
                    <a:pt x="185" y="229"/>
                  </a:lnTo>
                  <a:lnTo>
                    <a:pt x="187" y="214"/>
                  </a:lnTo>
                  <a:lnTo>
                    <a:pt x="191" y="201"/>
                  </a:lnTo>
                  <a:lnTo>
                    <a:pt x="195" y="187"/>
                  </a:lnTo>
                  <a:lnTo>
                    <a:pt x="199" y="174"/>
                  </a:lnTo>
                  <a:lnTo>
                    <a:pt x="209" y="146"/>
                  </a:lnTo>
                  <a:lnTo>
                    <a:pt x="221" y="120"/>
                  </a:lnTo>
                  <a:lnTo>
                    <a:pt x="225" y="111"/>
                  </a:lnTo>
                  <a:lnTo>
                    <a:pt x="227" y="104"/>
                  </a:lnTo>
                  <a:lnTo>
                    <a:pt x="229" y="97"/>
                  </a:lnTo>
                  <a:lnTo>
                    <a:pt x="231" y="90"/>
                  </a:lnTo>
                  <a:lnTo>
                    <a:pt x="231" y="83"/>
                  </a:lnTo>
                  <a:lnTo>
                    <a:pt x="231" y="77"/>
                  </a:lnTo>
                  <a:lnTo>
                    <a:pt x="229" y="71"/>
                  </a:lnTo>
                  <a:lnTo>
                    <a:pt x="228" y="64"/>
                  </a:lnTo>
                  <a:lnTo>
                    <a:pt x="225" y="58"/>
                  </a:lnTo>
                  <a:lnTo>
                    <a:pt x="221" y="52"/>
                  </a:lnTo>
                  <a:lnTo>
                    <a:pt x="216" y="47"/>
                  </a:lnTo>
                  <a:lnTo>
                    <a:pt x="211" y="42"/>
                  </a:lnTo>
                  <a:lnTo>
                    <a:pt x="205" y="36"/>
                  </a:lnTo>
                  <a:lnTo>
                    <a:pt x="198" y="31"/>
                  </a:lnTo>
                  <a:lnTo>
                    <a:pt x="190" y="26"/>
                  </a:lnTo>
                  <a:lnTo>
                    <a:pt x="181" y="20"/>
                  </a:lnTo>
                  <a:lnTo>
                    <a:pt x="163" y="12"/>
                  </a:lnTo>
                  <a:lnTo>
                    <a:pt x="146" y="5"/>
                  </a:lnTo>
                  <a:lnTo>
                    <a:pt x="138" y="3"/>
                  </a:lnTo>
                  <a:lnTo>
                    <a:pt x="130" y="2"/>
                  </a:lnTo>
                  <a:lnTo>
                    <a:pt x="123" y="1"/>
                  </a:lnTo>
                  <a:lnTo>
                    <a:pt x="115" y="0"/>
                  </a:lnTo>
                  <a:lnTo>
                    <a:pt x="106" y="1"/>
                  </a:lnTo>
                  <a:lnTo>
                    <a:pt x="98" y="2"/>
                  </a:lnTo>
                  <a:lnTo>
                    <a:pt x="91" y="5"/>
                  </a:lnTo>
                  <a:lnTo>
                    <a:pt x="84" y="8"/>
                  </a:lnTo>
                  <a:lnTo>
                    <a:pt x="78" y="13"/>
                  </a:lnTo>
                  <a:lnTo>
                    <a:pt x="73" y="18"/>
                  </a:lnTo>
                  <a:lnTo>
                    <a:pt x="68" y="26"/>
                  </a:lnTo>
                  <a:lnTo>
                    <a:pt x="63" y="33"/>
                  </a:lnTo>
                  <a:lnTo>
                    <a:pt x="57" y="48"/>
                  </a:lnTo>
                  <a:lnTo>
                    <a:pt x="50" y="66"/>
                  </a:lnTo>
                  <a:lnTo>
                    <a:pt x="42" y="90"/>
                  </a:lnTo>
                  <a:lnTo>
                    <a:pt x="34" y="116"/>
                  </a:lnTo>
                  <a:lnTo>
                    <a:pt x="25" y="146"/>
                  </a:lnTo>
                  <a:lnTo>
                    <a:pt x="17" y="179"/>
                  </a:lnTo>
                  <a:lnTo>
                    <a:pt x="9" y="214"/>
                  </a:lnTo>
                  <a:lnTo>
                    <a:pt x="2" y="252"/>
                  </a:lnTo>
                  <a:lnTo>
                    <a:pt x="1" y="260"/>
                  </a:lnTo>
                  <a:lnTo>
                    <a:pt x="0" y="270"/>
                  </a:lnTo>
                  <a:lnTo>
                    <a:pt x="0" y="279"/>
                  </a:lnTo>
                  <a:lnTo>
                    <a:pt x="1" y="287"/>
                  </a:lnTo>
                  <a:lnTo>
                    <a:pt x="2" y="296"/>
                  </a:lnTo>
                  <a:lnTo>
                    <a:pt x="3" y="305"/>
                  </a:lnTo>
                  <a:lnTo>
                    <a:pt x="5" y="313"/>
                  </a:lnTo>
                  <a:lnTo>
                    <a:pt x="8" y="323"/>
                  </a:lnTo>
                  <a:lnTo>
                    <a:pt x="14" y="340"/>
                  </a:lnTo>
                  <a:lnTo>
                    <a:pt x="24" y="357"/>
                  </a:lnTo>
                  <a:lnTo>
                    <a:pt x="34" y="375"/>
                  </a:lnTo>
                  <a:lnTo>
                    <a:pt x="46" y="391"/>
                  </a:lnTo>
                  <a:lnTo>
                    <a:pt x="55" y="400"/>
                  </a:lnTo>
                  <a:lnTo>
                    <a:pt x="63" y="408"/>
                  </a:lnTo>
                  <a:lnTo>
                    <a:pt x="73" y="418"/>
                  </a:lnTo>
                  <a:lnTo>
                    <a:pt x="83" y="425"/>
                  </a:lnTo>
                  <a:lnTo>
                    <a:pt x="92" y="433"/>
                  </a:lnTo>
                  <a:lnTo>
                    <a:pt x="102" y="440"/>
                  </a:lnTo>
                  <a:lnTo>
                    <a:pt x="112" y="446"/>
                  </a:lnTo>
                  <a:lnTo>
                    <a:pt x="124" y="452"/>
                  </a:lnTo>
                  <a:lnTo>
                    <a:pt x="134" y="457"/>
                  </a:lnTo>
                  <a:lnTo>
                    <a:pt x="145" y="461"/>
                  </a:lnTo>
                  <a:lnTo>
                    <a:pt x="155" y="466"/>
                  </a:lnTo>
                  <a:lnTo>
                    <a:pt x="166" y="469"/>
                  </a:lnTo>
                  <a:lnTo>
                    <a:pt x="177" y="472"/>
                  </a:lnTo>
                  <a:lnTo>
                    <a:pt x="188" y="474"/>
                  </a:lnTo>
                  <a:lnTo>
                    <a:pt x="198" y="475"/>
                  </a:lnTo>
                  <a:lnTo>
                    <a:pt x="208" y="475"/>
                  </a:lnTo>
                  <a:lnTo>
                    <a:pt x="222" y="475"/>
                  </a:lnTo>
                  <a:lnTo>
                    <a:pt x="236" y="473"/>
                  </a:lnTo>
                  <a:lnTo>
                    <a:pt x="251" y="469"/>
                  </a:lnTo>
                  <a:lnTo>
                    <a:pt x="266" y="463"/>
                  </a:lnTo>
                  <a:lnTo>
                    <a:pt x="283" y="457"/>
                  </a:lnTo>
                  <a:lnTo>
                    <a:pt x="299" y="449"/>
                  </a:lnTo>
                  <a:lnTo>
                    <a:pt x="316" y="440"/>
                  </a:lnTo>
                  <a:lnTo>
                    <a:pt x="335" y="430"/>
                  </a:lnTo>
                  <a:lnTo>
                    <a:pt x="354" y="418"/>
                  </a:lnTo>
                  <a:lnTo>
                    <a:pt x="374" y="403"/>
                  </a:lnTo>
                  <a:lnTo>
                    <a:pt x="394" y="388"/>
                  </a:lnTo>
                  <a:lnTo>
                    <a:pt x="414" y="372"/>
                  </a:lnTo>
                  <a:lnTo>
                    <a:pt x="437" y="353"/>
                  </a:lnTo>
                  <a:lnTo>
                    <a:pt x="459" y="334"/>
                  </a:lnTo>
                  <a:lnTo>
                    <a:pt x="483" y="313"/>
                  </a:lnTo>
                  <a:lnTo>
                    <a:pt x="506" y="291"/>
                  </a:lnTo>
                  <a:lnTo>
                    <a:pt x="515" y="2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42"/>
            <p:cNvSpPr>
              <a:spLocks/>
            </p:cNvSpPr>
            <p:nvPr userDrawn="1"/>
          </p:nvSpPr>
          <p:spPr bwMode="auto">
            <a:xfrm>
              <a:off x="6739" y="604"/>
              <a:ext cx="18" cy="42"/>
            </a:xfrm>
            <a:custGeom>
              <a:avLst/>
              <a:gdLst>
                <a:gd name="T0" fmla="*/ 85 w 214"/>
                <a:gd name="T1" fmla="*/ 0 h 504"/>
                <a:gd name="T2" fmla="*/ 74 w 214"/>
                <a:gd name="T3" fmla="*/ 2 h 504"/>
                <a:gd name="T4" fmla="*/ 65 w 214"/>
                <a:gd name="T5" fmla="*/ 6 h 504"/>
                <a:gd name="T6" fmla="*/ 56 w 214"/>
                <a:gd name="T7" fmla="*/ 13 h 504"/>
                <a:gd name="T8" fmla="*/ 44 w 214"/>
                <a:gd name="T9" fmla="*/ 29 h 504"/>
                <a:gd name="T10" fmla="*/ 31 w 214"/>
                <a:gd name="T11" fmla="*/ 57 h 504"/>
                <a:gd name="T12" fmla="*/ 19 w 214"/>
                <a:gd name="T13" fmla="*/ 102 h 504"/>
                <a:gd name="T14" fmla="*/ 9 w 214"/>
                <a:gd name="T15" fmla="*/ 155 h 504"/>
                <a:gd name="T16" fmla="*/ 2 w 214"/>
                <a:gd name="T17" fmla="*/ 206 h 504"/>
                <a:gd name="T18" fmla="*/ 0 w 214"/>
                <a:gd name="T19" fmla="*/ 254 h 504"/>
                <a:gd name="T20" fmla="*/ 2 w 214"/>
                <a:gd name="T21" fmla="*/ 299 h 504"/>
                <a:gd name="T22" fmla="*/ 9 w 214"/>
                <a:gd name="T23" fmla="*/ 341 h 504"/>
                <a:gd name="T24" fmla="*/ 19 w 214"/>
                <a:gd name="T25" fmla="*/ 380 h 504"/>
                <a:gd name="T26" fmla="*/ 33 w 214"/>
                <a:gd name="T27" fmla="*/ 413 h 504"/>
                <a:gd name="T28" fmla="*/ 51 w 214"/>
                <a:gd name="T29" fmla="*/ 443 h 504"/>
                <a:gd name="T30" fmla="*/ 74 w 214"/>
                <a:gd name="T31" fmla="*/ 468 h 504"/>
                <a:gd name="T32" fmla="*/ 100 w 214"/>
                <a:gd name="T33" fmla="*/ 486 h 504"/>
                <a:gd name="T34" fmla="*/ 130 w 214"/>
                <a:gd name="T35" fmla="*/ 498 h 504"/>
                <a:gd name="T36" fmla="*/ 154 w 214"/>
                <a:gd name="T37" fmla="*/ 504 h 504"/>
                <a:gd name="T38" fmla="*/ 171 w 214"/>
                <a:gd name="T39" fmla="*/ 504 h 504"/>
                <a:gd name="T40" fmla="*/ 184 w 214"/>
                <a:gd name="T41" fmla="*/ 502 h 504"/>
                <a:gd name="T42" fmla="*/ 194 w 214"/>
                <a:gd name="T43" fmla="*/ 497 h 504"/>
                <a:gd name="T44" fmla="*/ 199 w 214"/>
                <a:gd name="T45" fmla="*/ 488 h 504"/>
                <a:gd name="T46" fmla="*/ 199 w 214"/>
                <a:gd name="T47" fmla="*/ 479 h 504"/>
                <a:gd name="T48" fmla="*/ 191 w 214"/>
                <a:gd name="T49" fmla="*/ 459 h 504"/>
                <a:gd name="T50" fmla="*/ 180 w 214"/>
                <a:gd name="T51" fmla="*/ 424 h 504"/>
                <a:gd name="T52" fmla="*/ 172 w 214"/>
                <a:gd name="T53" fmla="*/ 384 h 504"/>
                <a:gd name="T54" fmla="*/ 167 w 214"/>
                <a:gd name="T55" fmla="*/ 341 h 504"/>
                <a:gd name="T56" fmla="*/ 167 w 214"/>
                <a:gd name="T57" fmla="*/ 295 h 504"/>
                <a:gd name="T58" fmla="*/ 170 w 214"/>
                <a:gd name="T59" fmla="*/ 249 h 504"/>
                <a:gd name="T60" fmla="*/ 179 w 214"/>
                <a:gd name="T61" fmla="*/ 202 h 504"/>
                <a:gd name="T62" fmla="*/ 192 w 214"/>
                <a:gd name="T63" fmla="*/ 157 h 504"/>
                <a:gd name="T64" fmla="*/ 205 w 214"/>
                <a:gd name="T65" fmla="*/ 125 h 504"/>
                <a:gd name="T66" fmla="*/ 212 w 214"/>
                <a:gd name="T67" fmla="*/ 104 h 504"/>
                <a:gd name="T68" fmla="*/ 214 w 214"/>
                <a:gd name="T69" fmla="*/ 87 h 504"/>
                <a:gd name="T70" fmla="*/ 212 w 214"/>
                <a:gd name="T71" fmla="*/ 72 h 504"/>
                <a:gd name="T72" fmla="*/ 206 w 214"/>
                <a:gd name="T73" fmla="*/ 57 h 504"/>
                <a:gd name="T74" fmla="*/ 196 w 214"/>
                <a:gd name="T75" fmla="*/ 45 h 504"/>
                <a:gd name="T76" fmla="*/ 183 w 214"/>
                <a:gd name="T77" fmla="*/ 34 h 504"/>
                <a:gd name="T78" fmla="*/ 165 w 214"/>
                <a:gd name="T79" fmla="*/ 23 h 504"/>
                <a:gd name="T80" fmla="*/ 136 w 214"/>
                <a:gd name="T81" fmla="*/ 9 h 504"/>
                <a:gd name="T82" fmla="*/ 104 w 214"/>
                <a:gd name="T83" fmla="*/ 1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504">
                  <a:moveTo>
                    <a:pt x="91" y="0"/>
                  </a:moveTo>
                  <a:lnTo>
                    <a:pt x="85" y="0"/>
                  </a:lnTo>
                  <a:lnTo>
                    <a:pt x="80" y="1"/>
                  </a:lnTo>
                  <a:lnTo>
                    <a:pt x="74" y="2"/>
                  </a:lnTo>
                  <a:lnTo>
                    <a:pt x="69" y="4"/>
                  </a:lnTo>
                  <a:lnTo>
                    <a:pt x="65" y="6"/>
                  </a:lnTo>
                  <a:lnTo>
                    <a:pt x="60" y="9"/>
                  </a:lnTo>
                  <a:lnTo>
                    <a:pt x="56" y="13"/>
                  </a:lnTo>
                  <a:lnTo>
                    <a:pt x="51" y="17"/>
                  </a:lnTo>
                  <a:lnTo>
                    <a:pt x="44" y="29"/>
                  </a:lnTo>
                  <a:lnTo>
                    <a:pt x="37" y="41"/>
                  </a:lnTo>
                  <a:lnTo>
                    <a:pt x="31" y="57"/>
                  </a:lnTo>
                  <a:lnTo>
                    <a:pt x="26" y="76"/>
                  </a:lnTo>
                  <a:lnTo>
                    <a:pt x="19" y="102"/>
                  </a:lnTo>
                  <a:lnTo>
                    <a:pt x="13" y="130"/>
                  </a:lnTo>
                  <a:lnTo>
                    <a:pt x="9" y="155"/>
                  </a:lnTo>
                  <a:lnTo>
                    <a:pt x="5" y="181"/>
                  </a:lnTo>
                  <a:lnTo>
                    <a:pt x="2" y="206"/>
                  </a:lnTo>
                  <a:lnTo>
                    <a:pt x="0" y="231"/>
                  </a:lnTo>
                  <a:lnTo>
                    <a:pt x="0" y="254"/>
                  </a:lnTo>
                  <a:lnTo>
                    <a:pt x="0" y="278"/>
                  </a:lnTo>
                  <a:lnTo>
                    <a:pt x="2" y="299"/>
                  </a:lnTo>
                  <a:lnTo>
                    <a:pt x="5" y="321"/>
                  </a:lnTo>
                  <a:lnTo>
                    <a:pt x="9" y="341"/>
                  </a:lnTo>
                  <a:lnTo>
                    <a:pt x="14" y="360"/>
                  </a:lnTo>
                  <a:lnTo>
                    <a:pt x="19" y="380"/>
                  </a:lnTo>
                  <a:lnTo>
                    <a:pt x="26" y="397"/>
                  </a:lnTo>
                  <a:lnTo>
                    <a:pt x="33" y="413"/>
                  </a:lnTo>
                  <a:lnTo>
                    <a:pt x="42" y="429"/>
                  </a:lnTo>
                  <a:lnTo>
                    <a:pt x="51" y="443"/>
                  </a:lnTo>
                  <a:lnTo>
                    <a:pt x="63" y="456"/>
                  </a:lnTo>
                  <a:lnTo>
                    <a:pt x="74" y="468"/>
                  </a:lnTo>
                  <a:lnTo>
                    <a:pt x="87" y="478"/>
                  </a:lnTo>
                  <a:lnTo>
                    <a:pt x="100" y="486"/>
                  </a:lnTo>
                  <a:lnTo>
                    <a:pt x="115" y="493"/>
                  </a:lnTo>
                  <a:lnTo>
                    <a:pt x="130" y="498"/>
                  </a:lnTo>
                  <a:lnTo>
                    <a:pt x="145" y="502"/>
                  </a:lnTo>
                  <a:lnTo>
                    <a:pt x="154" y="504"/>
                  </a:lnTo>
                  <a:lnTo>
                    <a:pt x="164" y="504"/>
                  </a:lnTo>
                  <a:lnTo>
                    <a:pt x="171" y="504"/>
                  </a:lnTo>
                  <a:lnTo>
                    <a:pt x="178" y="503"/>
                  </a:lnTo>
                  <a:lnTo>
                    <a:pt x="184" y="502"/>
                  </a:lnTo>
                  <a:lnTo>
                    <a:pt x="190" y="500"/>
                  </a:lnTo>
                  <a:lnTo>
                    <a:pt x="194" y="497"/>
                  </a:lnTo>
                  <a:lnTo>
                    <a:pt x="197" y="493"/>
                  </a:lnTo>
                  <a:lnTo>
                    <a:pt x="199" y="488"/>
                  </a:lnTo>
                  <a:lnTo>
                    <a:pt x="199" y="484"/>
                  </a:lnTo>
                  <a:lnTo>
                    <a:pt x="199" y="479"/>
                  </a:lnTo>
                  <a:lnTo>
                    <a:pt x="197" y="475"/>
                  </a:lnTo>
                  <a:lnTo>
                    <a:pt x="191" y="459"/>
                  </a:lnTo>
                  <a:lnTo>
                    <a:pt x="185" y="442"/>
                  </a:lnTo>
                  <a:lnTo>
                    <a:pt x="180" y="424"/>
                  </a:lnTo>
                  <a:lnTo>
                    <a:pt x="175" y="404"/>
                  </a:lnTo>
                  <a:lnTo>
                    <a:pt x="172" y="384"/>
                  </a:lnTo>
                  <a:lnTo>
                    <a:pt x="169" y="362"/>
                  </a:lnTo>
                  <a:lnTo>
                    <a:pt x="167" y="341"/>
                  </a:lnTo>
                  <a:lnTo>
                    <a:pt x="167" y="319"/>
                  </a:lnTo>
                  <a:lnTo>
                    <a:pt x="167" y="295"/>
                  </a:lnTo>
                  <a:lnTo>
                    <a:pt x="168" y="273"/>
                  </a:lnTo>
                  <a:lnTo>
                    <a:pt x="170" y="249"/>
                  </a:lnTo>
                  <a:lnTo>
                    <a:pt x="174" y="226"/>
                  </a:lnTo>
                  <a:lnTo>
                    <a:pt x="179" y="202"/>
                  </a:lnTo>
                  <a:lnTo>
                    <a:pt x="185" y="180"/>
                  </a:lnTo>
                  <a:lnTo>
                    <a:pt x="192" y="157"/>
                  </a:lnTo>
                  <a:lnTo>
                    <a:pt x="200" y="135"/>
                  </a:lnTo>
                  <a:lnTo>
                    <a:pt x="205" y="125"/>
                  </a:lnTo>
                  <a:lnTo>
                    <a:pt x="209" y="114"/>
                  </a:lnTo>
                  <a:lnTo>
                    <a:pt x="212" y="104"/>
                  </a:lnTo>
                  <a:lnTo>
                    <a:pt x="213" y="96"/>
                  </a:lnTo>
                  <a:lnTo>
                    <a:pt x="214" y="87"/>
                  </a:lnTo>
                  <a:lnTo>
                    <a:pt x="214" y="79"/>
                  </a:lnTo>
                  <a:lnTo>
                    <a:pt x="212" y="72"/>
                  </a:lnTo>
                  <a:lnTo>
                    <a:pt x="210" y="64"/>
                  </a:lnTo>
                  <a:lnTo>
                    <a:pt x="206" y="57"/>
                  </a:lnTo>
                  <a:lnTo>
                    <a:pt x="202" y="51"/>
                  </a:lnTo>
                  <a:lnTo>
                    <a:pt x="196" y="45"/>
                  </a:lnTo>
                  <a:lnTo>
                    <a:pt x="190" y="39"/>
                  </a:lnTo>
                  <a:lnTo>
                    <a:pt x="183" y="34"/>
                  </a:lnTo>
                  <a:lnTo>
                    <a:pt x="175" y="28"/>
                  </a:lnTo>
                  <a:lnTo>
                    <a:pt x="165" y="23"/>
                  </a:lnTo>
                  <a:lnTo>
                    <a:pt x="154" y="17"/>
                  </a:lnTo>
                  <a:lnTo>
                    <a:pt x="136" y="9"/>
                  </a:lnTo>
                  <a:lnTo>
                    <a:pt x="119" y="4"/>
                  </a:lnTo>
                  <a:lnTo>
                    <a:pt x="104" y="1"/>
                  </a:lnTo>
                  <a:lnTo>
                    <a:pt x="9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3"/>
            <p:cNvSpPr>
              <a:spLocks/>
            </p:cNvSpPr>
            <p:nvPr userDrawn="1"/>
          </p:nvSpPr>
          <p:spPr bwMode="auto">
            <a:xfrm>
              <a:off x="6966" y="608"/>
              <a:ext cx="26" cy="41"/>
            </a:xfrm>
            <a:custGeom>
              <a:avLst/>
              <a:gdLst>
                <a:gd name="T0" fmla="*/ 91 w 315"/>
                <a:gd name="T1" fmla="*/ 120 h 486"/>
                <a:gd name="T2" fmla="*/ 110 w 315"/>
                <a:gd name="T3" fmla="*/ 124 h 486"/>
                <a:gd name="T4" fmla="*/ 128 w 315"/>
                <a:gd name="T5" fmla="*/ 132 h 486"/>
                <a:gd name="T6" fmla="*/ 144 w 315"/>
                <a:gd name="T7" fmla="*/ 143 h 486"/>
                <a:gd name="T8" fmla="*/ 160 w 315"/>
                <a:gd name="T9" fmla="*/ 161 h 486"/>
                <a:gd name="T10" fmla="*/ 172 w 315"/>
                <a:gd name="T11" fmla="*/ 183 h 486"/>
                <a:gd name="T12" fmla="*/ 180 w 315"/>
                <a:gd name="T13" fmla="*/ 206 h 486"/>
                <a:gd name="T14" fmla="*/ 183 w 315"/>
                <a:gd name="T15" fmla="*/ 228 h 486"/>
                <a:gd name="T16" fmla="*/ 181 w 315"/>
                <a:gd name="T17" fmla="*/ 251 h 486"/>
                <a:gd name="T18" fmla="*/ 174 w 315"/>
                <a:gd name="T19" fmla="*/ 279 h 486"/>
                <a:gd name="T20" fmla="*/ 161 w 315"/>
                <a:gd name="T21" fmla="*/ 304 h 486"/>
                <a:gd name="T22" fmla="*/ 144 w 315"/>
                <a:gd name="T23" fmla="*/ 327 h 486"/>
                <a:gd name="T24" fmla="*/ 123 w 315"/>
                <a:gd name="T25" fmla="*/ 347 h 486"/>
                <a:gd name="T26" fmla="*/ 100 w 315"/>
                <a:gd name="T27" fmla="*/ 363 h 486"/>
                <a:gd name="T28" fmla="*/ 74 w 315"/>
                <a:gd name="T29" fmla="*/ 374 h 486"/>
                <a:gd name="T30" fmla="*/ 47 w 315"/>
                <a:gd name="T31" fmla="*/ 380 h 486"/>
                <a:gd name="T32" fmla="*/ 0 w 315"/>
                <a:gd name="T33" fmla="*/ 434 h 486"/>
                <a:gd name="T34" fmla="*/ 74 w 315"/>
                <a:gd name="T35" fmla="*/ 486 h 486"/>
                <a:gd name="T36" fmla="*/ 97 w 315"/>
                <a:gd name="T37" fmla="*/ 484 h 486"/>
                <a:gd name="T38" fmla="*/ 129 w 315"/>
                <a:gd name="T39" fmla="*/ 476 h 486"/>
                <a:gd name="T40" fmla="*/ 172 w 315"/>
                <a:gd name="T41" fmla="*/ 460 h 486"/>
                <a:gd name="T42" fmla="*/ 213 w 315"/>
                <a:gd name="T43" fmla="*/ 435 h 486"/>
                <a:gd name="T44" fmla="*/ 250 w 315"/>
                <a:gd name="T45" fmla="*/ 406 h 486"/>
                <a:gd name="T46" fmla="*/ 273 w 315"/>
                <a:gd name="T47" fmla="*/ 379 h 486"/>
                <a:gd name="T48" fmla="*/ 286 w 315"/>
                <a:gd name="T49" fmla="*/ 361 h 486"/>
                <a:gd name="T50" fmla="*/ 297 w 315"/>
                <a:gd name="T51" fmla="*/ 340 h 486"/>
                <a:gd name="T52" fmla="*/ 306 w 315"/>
                <a:gd name="T53" fmla="*/ 320 h 486"/>
                <a:gd name="T54" fmla="*/ 312 w 315"/>
                <a:gd name="T55" fmla="*/ 297 h 486"/>
                <a:gd name="T56" fmla="*/ 315 w 315"/>
                <a:gd name="T57" fmla="*/ 275 h 486"/>
                <a:gd name="T58" fmla="*/ 315 w 315"/>
                <a:gd name="T59" fmla="*/ 249 h 486"/>
                <a:gd name="T60" fmla="*/ 312 w 315"/>
                <a:gd name="T61" fmla="*/ 221 h 486"/>
                <a:gd name="T62" fmla="*/ 306 w 315"/>
                <a:gd name="T63" fmla="*/ 194 h 486"/>
                <a:gd name="T64" fmla="*/ 298 w 315"/>
                <a:gd name="T65" fmla="*/ 169 h 486"/>
                <a:gd name="T66" fmla="*/ 287 w 315"/>
                <a:gd name="T67" fmla="*/ 144 h 486"/>
                <a:gd name="T68" fmla="*/ 274 w 315"/>
                <a:gd name="T69" fmla="*/ 122 h 486"/>
                <a:gd name="T70" fmla="*/ 259 w 315"/>
                <a:gd name="T71" fmla="*/ 101 h 486"/>
                <a:gd name="T72" fmla="*/ 243 w 315"/>
                <a:gd name="T73" fmla="*/ 82 h 486"/>
                <a:gd name="T74" fmla="*/ 224 w 315"/>
                <a:gd name="T75" fmla="*/ 65 h 486"/>
                <a:gd name="T76" fmla="*/ 205 w 315"/>
                <a:gd name="T77" fmla="*/ 49 h 486"/>
                <a:gd name="T78" fmla="*/ 184 w 315"/>
                <a:gd name="T79" fmla="*/ 36 h 486"/>
                <a:gd name="T80" fmla="*/ 163 w 315"/>
                <a:gd name="T81" fmla="*/ 25 h 486"/>
                <a:gd name="T82" fmla="*/ 141 w 315"/>
                <a:gd name="T83" fmla="*/ 15 h 486"/>
                <a:gd name="T84" fmla="*/ 118 w 315"/>
                <a:gd name="T85" fmla="*/ 7 h 486"/>
                <a:gd name="T86" fmla="*/ 95 w 315"/>
                <a:gd name="T87" fmla="*/ 3 h 486"/>
                <a:gd name="T88" fmla="*/ 72 w 315"/>
                <a:gd name="T89" fmla="*/ 0 h 486"/>
                <a:gd name="T90" fmla="*/ 21 w 315"/>
                <a:gd name="T91" fmla="*/ 68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5" h="486">
                  <a:moveTo>
                    <a:pt x="80" y="120"/>
                  </a:moveTo>
                  <a:lnTo>
                    <a:pt x="91" y="120"/>
                  </a:lnTo>
                  <a:lnTo>
                    <a:pt x="101" y="122"/>
                  </a:lnTo>
                  <a:lnTo>
                    <a:pt x="110" y="124"/>
                  </a:lnTo>
                  <a:lnTo>
                    <a:pt x="119" y="128"/>
                  </a:lnTo>
                  <a:lnTo>
                    <a:pt x="128" y="132"/>
                  </a:lnTo>
                  <a:lnTo>
                    <a:pt x="136" y="137"/>
                  </a:lnTo>
                  <a:lnTo>
                    <a:pt x="144" y="143"/>
                  </a:lnTo>
                  <a:lnTo>
                    <a:pt x="151" y="150"/>
                  </a:lnTo>
                  <a:lnTo>
                    <a:pt x="160" y="161"/>
                  </a:lnTo>
                  <a:lnTo>
                    <a:pt x="167" y="172"/>
                  </a:lnTo>
                  <a:lnTo>
                    <a:pt x="172" y="183"/>
                  </a:lnTo>
                  <a:lnTo>
                    <a:pt x="177" y="194"/>
                  </a:lnTo>
                  <a:lnTo>
                    <a:pt x="180" y="206"/>
                  </a:lnTo>
                  <a:lnTo>
                    <a:pt x="182" y="218"/>
                  </a:lnTo>
                  <a:lnTo>
                    <a:pt x="183" y="228"/>
                  </a:lnTo>
                  <a:lnTo>
                    <a:pt x="183" y="237"/>
                  </a:lnTo>
                  <a:lnTo>
                    <a:pt x="181" y="251"/>
                  </a:lnTo>
                  <a:lnTo>
                    <a:pt x="178" y="266"/>
                  </a:lnTo>
                  <a:lnTo>
                    <a:pt x="174" y="279"/>
                  </a:lnTo>
                  <a:lnTo>
                    <a:pt x="168" y="292"/>
                  </a:lnTo>
                  <a:lnTo>
                    <a:pt x="161" y="304"/>
                  </a:lnTo>
                  <a:lnTo>
                    <a:pt x="153" y="317"/>
                  </a:lnTo>
                  <a:lnTo>
                    <a:pt x="144" y="327"/>
                  </a:lnTo>
                  <a:lnTo>
                    <a:pt x="134" y="338"/>
                  </a:lnTo>
                  <a:lnTo>
                    <a:pt x="123" y="347"/>
                  </a:lnTo>
                  <a:lnTo>
                    <a:pt x="112" y="355"/>
                  </a:lnTo>
                  <a:lnTo>
                    <a:pt x="100" y="363"/>
                  </a:lnTo>
                  <a:lnTo>
                    <a:pt x="87" y="369"/>
                  </a:lnTo>
                  <a:lnTo>
                    <a:pt x="74" y="374"/>
                  </a:lnTo>
                  <a:lnTo>
                    <a:pt x="61" y="378"/>
                  </a:lnTo>
                  <a:lnTo>
                    <a:pt x="47" y="380"/>
                  </a:lnTo>
                  <a:lnTo>
                    <a:pt x="33" y="381"/>
                  </a:lnTo>
                  <a:lnTo>
                    <a:pt x="0" y="434"/>
                  </a:lnTo>
                  <a:lnTo>
                    <a:pt x="64" y="486"/>
                  </a:lnTo>
                  <a:lnTo>
                    <a:pt x="74" y="486"/>
                  </a:lnTo>
                  <a:lnTo>
                    <a:pt x="85" y="485"/>
                  </a:lnTo>
                  <a:lnTo>
                    <a:pt x="97" y="484"/>
                  </a:lnTo>
                  <a:lnTo>
                    <a:pt x="107" y="482"/>
                  </a:lnTo>
                  <a:lnTo>
                    <a:pt x="129" y="476"/>
                  </a:lnTo>
                  <a:lnTo>
                    <a:pt x="151" y="469"/>
                  </a:lnTo>
                  <a:lnTo>
                    <a:pt x="172" y="460"/>
                  </a:lnTo>
                  <a:lnTo>
                    <a:pt x="194" y="448"/>
                  </a:lnTo>
                  <a:lnTo>
                    <a:pt x="213" y="435"/>
                  </a:lnTo>
                  <a:lnTo>
                    <a:pt x="232" y="421"/>
                  </a:lnTo>
                  <a:lnTo>
                    <a:pt x="250" y="406"/>
                  </a:lnTo>
                  <a:lnTo>
                    <a:pt x="266" y="388"/>
                  </a:lnTo>
                  <a:lnTo>
                    <a:pt x="273" y="379"/>
                  </a:lnTo>
                  <a:lnTo>
                    <a:pt x="279" y="370"/>
                  </a:lnTo>
                  <a:lnTo>
                    <a:pt x="286" y="361"/>
                  </a:lnTo>
                  <a:lnTo>
                    <a:pt x="291" y="350"/>
                  </a:lnTo>
                  <a:lnTo>
                    <a:pt x="297" y="340"/>
                  </a:lnTo>
                  <a:lnTo>
                    <a:pt x="302" y="330"/>
                  </a:lnTo>
                  <a:lnTo>
                    <a:pt x="306" y="320"/>
                  </a:lnTo>
                  <a:lnTo>
                    <a:pt x="309" y="309"/>
                  </a:lnTo>
                  <a:lnTo>
                    <a:pt x="312" y="297"/>
                  </a:lnTo>
                  <a:lnTo>
                    <a:pt x="314" y="287"/>
                  </a:lnTo>
                  <a:lnTo>
                    <a:pt x="315" y="275"/>
                  </a:lnTo>
                  <a:lnTo>
                    <a:pt x="315" y="264"/>
                  </a:lnTo>
                  <a:lnTo>
                    <a:pt x="315" y="249"/>
                  </a:lnTo>
                  <a:lnTo>
                    <a:pt x="314" y="235"/>
                  </a:lnTo>
                  <a:lnTo>
                    <a:pt x="312" y="221"/>
                  </a:lnTo>
                  <a:lnTo>
                    <a:pt x="309" y="207"/>
                  </a:lnTo>
                  <a:lnTo>
                    <a:pt x="306" y="194"/>
                  </a:lnTo>
                  <a:lnTo>
                    <a:pt x="302" y="181"/>
                  </a:lnTo>
                  <a:lnTo>
                    <a:pt x="298" y="169"/>
                  </a:lnTo>
                  <a:lnTo>
                    <a:pt x="293" y="156"/>
                  </a:lnTo>
                  <a:lnTo>
                    <a:pt x="287" y="144"/>
                  </a:lnTo>
                  <a:lnTo>
                    <a:pt x="280" y="133"/>
                  </a:lnTo>
                  <a:lnTo>
                    <a:pt x="274" y="122"/>
                  </a:lnTo>
                  <a:lnTo>
                    <a:pt x="267" y="112"/>
                  </a:lnTo>
                  <a:lnTo>
                    <a:pt x="259" y="101"/>
                  </a:lnTo>
                  <a:lnTo>
                    <a:pt x="251" y="91"/>
                  </a:lnTo>
                  <a:lnTo>
                    <a:pt x="243" y="82"/>
                  </a:lnTo>
                  <a:lnTo>
                    <a:pt x="233" y="73"/>
                  </a:lnTo>
                  <a:lnTo>
                    <a:pt x="224" y="65"/>
                  </a:lnTo>
                  <a:lnTo>
                    <a:pt x="215" y="56"/>
                  </a:lnTo>
                  <a:lnTo>
                    <a:pt x="205" y="49"/>
                  </a:lnTo>
                  <a:lnTo>
                    <a:pt x="195" y="42"/>
                  </a:lnTo>
                  <a:lnTo>
                    <a:pt x="184" y="36"/>
                  </a:lnTo>
                  <a:lnTo>
                    <a:pt x="174" y="30"/>
                  </a:lnTo>
                  <a:lnTo>
                    <a:pt x="163" y="25"/>
                  </a:lnTo>
                  <a:lnTo>
                    <a:pt x="152" y="20"/>
                  </a:lnTo>
                  <a:lnTo>
                    <a:pt x="141" y="15"/>
                  </a:lnTo>
                  <a:lnTo>
                    <a:pt x="129" y="12"/>
                  </a:lnTo>
                  <a:lnTo>
                    <a:pt x="118" y="7"/>
                  </a:lnTo>
                  <a:lnTo>
                    <a:pt x="107" y="5"/>
                  </a:lnTo>
                  <a:lnTo>
                    <a:pt x="95" y="3"/>
                  </a:lnTo>
                  <a:lnTo>
                    <a:pt x="83" y="1"/>
                  </a:lnTo>
                  <a:lnTo>
                    <a:pt x="72" y="0"/>
                  </a:lnTo>
                  <a:lnTo>
                    <a:pt x="60" y="0"/>
                  </a:lnTo>
                  <a:lnTo>
                    <a:pt x="21" y="68"/>
                  </a:lnTo>
                  <a:lnTo>
                    <a:pt x="80"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44"/>
            <p:cNvSpPr>
              <a:spLocks/>
            </p:cNvSpPr>
            <p:nvPr userDrawn="1"/>
          </p:nvSpPr>
          <p:spPr bwMode="auto">
            <a:xfrm>
              <a:off x="6884" y="562"/>
              <a:ext cx="92" cy="118"/>
            </a:xfrm>
            <a:custGeom>
              <a:avLst/>
              <a:gdLst>
                <a:gd name="T0" fmla="*/ 1007 w 1095"/>
                <a:gd name="T1" fmla="*/ 693 h 1421"/>
                <a:gd name="T2" fmla="*/ 952 w 1095"/>
                <a:gd name="T3" fmla="*/ 735 h 1421"/>
                <a:gd name="T4" fmla="*/ 915 w 1095"/>
                <a:gd name="T5" fmla="*/ 791 h 1421"/>
                <a:gd name="T6" fmla="*/ 906 w 1095"/>
                <a:gd name="T7" fmla="*/ 852 h 1421"/>
                <a:gd name="T8" fmla="*/ 929 w 1095"/>
                <a:gd name="T9" fmla="*/ 906 h 1421"/>
                <a:gd name="T10" fmla="*/ 974 w 1095"/>
                <a:gd name="T11" fmla="*/ 937 h 1421"/>
                <a:gd name="T12" fmla="*/ 1040 w 1095"/>
                <a:gd name="T13" fmla="*/ 1047 h 1421"/>
                <a:gd name="T14" fmla="*/ 955 w 1095"/>
                <a:gd name="T15" fmla="*/ 1038 h 1421"/>
                <a:gd name="T16" fmla="*/ 881 w 1095"/>
                <a:gd name="T17" fmla="*/ 1012 h 1421"/>
                <a:gd name="T18" fmla="*/ 821 w 1095"/>
                <a:gd name="T19" fmla="*/ 976 h 1421"/>
                <a:gd name="T20" fmla="*/ 774 w 1095"/>
                <a:gd name="T21" fmla="*/ 931 h 1421"/>
                <a:gd name="T22" fmla="*/ 741 w 1095"/>
                <a:gd name="T23" fmla="*/ 883 h 1421"/>
                <a:gd name="T24" fmla="*/ 726 w 1095"/>
                <a:gd name="T25" fmla="*/ 835 h 1421"/>
                <a:gd name="T26" fmla="*/ 728 w 1095"/>
                <a:gd name="T27" fmla="*/ 774 h 1421"/>
                <a:gd name="T28" fmla="*/ 749 w 1095"/>
                <a:gd name="T29" fmla="*/ 723 h 1421"/>
                <a:gd name="T30" fmla="*/ 650 w 1095"/>
                <a:gd name="T31" fmla="*/ 723 h 1421"/>
                <a:gd name="T32" fmla="*/ 491 w 1095"/>
                <a:gd name="T33" fmla="*/ 745 h 1421"/>
                <a:gd name="T34" fmla="*/ 462 w 1095"/>
                <a:gd name="T35" fmla="*/ 886 h 1421"/>
                <a:gd name="T36" fmla="*/ 435 w 1095"/>
                <a:gd name="T37" fmla="*/ 1103 h 1421"/>
                <a:gd name="T38" fmla="*/ 427 w 1095"/>
                <a:gd name="T39" fmla="*/ 1291 h 1421"/>
                <a:gd name="T40" fmla="*/ 431 w 1095"/>
                <a:gd name="T41" fmla="*/ 1398 h 1421"/>
                <a:gd name="T42" fmla="*/ 416 w 1095"/>
                <a:gd name="T43" fmla="*/ 1418 h 1421"/>
                <a:gd name="T44" fmla="*/ 378 w 1095"/>
                <a:gd name="T45" fmla="*/ 1418 h 1421"/>
                <a:gd name="T46" fmla="*/ 337 w 1095"/>
                <a:gd name="T47" fmla="*/ 1390 h 1421"/>
                <a:gd name="T48" fmla="*/ 310 w 1095"/>
                <a:gd name="T49" fmla="*/ 1337 h 1421"/>
                <a:gd name="T50" fmla="*/ 293 w 1095"/>
                <a:gd name="T51" fmla="*/ 1256 h 1421"/>
                <a:gd name="T52" fmla="*/ 288 w 1095"/>
                <a:gd name="T53" fmla="*/ 1109 h 1421"/>
                <a:gd name="T54" fmla="*/ 313 w 1095"/>
                <a:gd name="T55" fmla="*/ 843 h 1421"/>
                <a:gd name="T56" fmla="*/ 226 w 1095"/>
                <a:gd name="T57" fmla="*/ 803 h 1421"/>
                <a:gd name="T58" fmla="*/ 161 w 1095"/>
                <a:gd name="T59" fmla="*/ 831 h 1421"/>
                <a:gd name="T60" fmla="*/ 125 w 1095"/>
                <a:gd name="T61" fmla="*/ 840 h 1421"/>
                <a:gd name="T62" fmla="*/ 86 w 1095"/>
                <a:gd name="T63" fmla="*/ 834 h 1421"/>
                <a:gd name="T64" fmla="*/ 24 w 1095"/>
                <a:gd name="T65" fmla="*/ 796 h 1421"/>
                <a:gd name="T66" fmla="*/ 0 w 1095"/>
                <a:gd name="T67" fmla="*/ 762 h 1421"/>
                <a:gd name="T68" fmla="*/ 8 w 1095"/>
                <a:gd name="T69" fmla="*/ 740 h 1421"/>
                <a:gd name="T70" fmla="*/ 62 w 1095"/>
                <a:gd name="T71" fmla="*/ 713 h 1421"/>
                <a:gd name="T72" fmla="*/ 251 w 1095"/>
                <a:gd name="T73" fmla="*/ 663 h 1421"/>
                <a:gd name="T74" fmla="*/ 364 w 1095"/>
                <a:gd name="T75" fmla="*/ 577 h 1421"/>
                <a:gd name="T76" fmla="*/ 431 w 1095"/>
                <a:gd name="T77" fmla="*/ 350 h 1421"/>
                <a:gd name="T78" fmla="*/ 514 w 1095"/>
                <a:gd name="T79" fmla="*/ 162 h 1421"/>
                <a:gd name="T80" fmla="*/ 599 w 1095"/>
                <a:gd name="T81" fmla="*/ 34 h 1421"/>
                <a:gd name="T82" fmla="*/ 669 w 1095"/>
                <a:gd name="T83" fmla="*/ 1 h 1421"/>
                <a:gd name="T84" fmla="*/ 732 w 1095"/>
                <a:gd name="T85" fmla="*/ 7 h 1421"/>
                <a:gd name="T86" fmla="*/ 799 w 1095"/>
                <a:gd name="T87" fmla="*/ 37 h 1421"/>
                <a:gd name="T88" fmla="*/ 852 w 1095"/>
                <a:gd name="T89" fmla="*/ 97 h 1421"/>
                <a:gd name="T90" fmla="*/ 866 w 1095"/>
                <a:gd name="T91" fmla="*/ 159 h 1421"/>
                <a:gd name="T92" fmla="*/ 852 w 1095"/>
                <a:gd name="T93" fmla="*/ 204 h 1421"/>
                <a:gd name="T94" fmla="*/ 824 w 1095"/>
                <a:gd name="T95" fmla="*/ 224 h 1421"/>
                <a:gd name="T96" fmla="*/ 807 w 1095"/>
                <a:gd name="T97" fmla="*/ 220 h 1421"/>
                <a:gd name="T98" fmla="*/ 778 w 1095"/>
                <a:gd name="T99" fmla="*/ 172 h 1421"/>
                <a:gd name="T100" fmla="*/ 731 w 1095"/>
                <a:gd name="T101" fmla="*/ 149 h 1421"/>
                <a:gd name="T102" fmla="*/ 697 w 1095"/>
                <a:gd name="T103" fmla="*/ 160 h 1421"/>
                <a:gd name="T104" fmla="*/ 660 w 1095"/>
                <a:gd name="T105" fmla="*/ 210 h 1421"/>
                <a:gd name="T106" fmla="*/ 601 w 1095"/>
                <a:gd name="T107" fmla="*/ 339 h 1421"/>
                <a:gd name="T108" fmla="*/ 514 w 1095"/>
                <a:gd name="T109" fmla="*/ 627 h 1421"/>
                <a:gd name="T110" fmla="*/ 618 w 1095"/>
                <a:gd name="T111" fmla="*/ 629 h 1421"/>
                <a:gd name="T112" fmla="*/ 798 w 1095"/>
                <a:gd name="T113" fmla="*/ 626 h 1421"/>
                <a:gd name="T114" fmla="*/ 892 w 1095"/>
                <a:gd name="T115" fmla="*/ 627 h 1421"/>
                <a:gd name="T116" fmla="*/ 961 w 1095"/>
                <a:gd name="T117" fmla="*/ 578 h 1421"/>
                <a:gd name="T118" fmla="*/ 1027 w 1095"/>
                <a:gd name="T119" fmla="*/ 561 h 1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95" h="1421">
                  <a:moveTo>
                    <a:pt x="1056" y="681"/>
                  </a:moveTo>
                  <a:lnTo>
                    <a:pt x="1044" y="682"/>
                  </a:lnTo>
                  <a:lnTo>
                    <a:pt x="1032" y="684"/>
                  </a:lnTo>
                  <a:lnTo>
                    <a:pt x="1020" y="688"/>
                  </a:lnTo>
                  <a:lnTo>
                    <a:pt x="1007" y="693"/>
                  </a:lnTo>
                  <a:lnTo>
                    <a:pt x="995" y="699"/>
                  </a:lnTo>
                  <a:lnTo>
                    <a:pt x="984" y="707"/>
                  </a:lnTo>
                  <a:lnTo>
                    <a:pt x="973" y="715"/>
                  </a:lnTo>
                  <a:lnTo>
                    <a:pt x="961" y="725"/>
                  </a:lnTo>
                  <a:lnTo>
                    <a:pt x="952" y="735"/>
                  </a:lnTo>
                  <a:lnTo>
                    <a:pt x="943" y="745"/>
                  </a:lnTo>
                  <a:lnTo>
                    <a:pt x="934" y="756"/>
                  </a:lnTo>
                  <a:lnTo>
                    <a:pt x="927" y="767"/>
                  </a:lnTo>
                  <a:lnTo>
                    <a:pt x="921" y="779"/>
                  </a:lnTo>
                  <a:lnTo>
                    <a:pt x="915" y="791"/>
                  </a:lnTo>
                  <a:lnTo>
                    <a:pt x="910" y="802"/>
                  </a:lnTo>
                  <a:lnTo>
                    <a:pt x="908" y="813"/>
                  </a:lnTo>
                  <a:lnTo>
                    <a:pt x="906" y="827"/>
                  </a:lnTo>
                  <a:lnTo>
                    <a:pt x="905" y="839"/>
                  </a:lnTo>
                  <a:lnTo>
                    <a:pt x="906" y="852"/>
                  </a:lnTo>
                  <a:lnTo>
                    <a:pt x="908" y="863"/>
                  </a:lnTo>
                  <a:lnTo>
                    <a:pt x="912" y="876"/>
                  </a:lnTo>
                  <a:lnTo>
                    <a:pt x="917" y="886"/>
                  </a:lnTo>
                  <a:lnTo>
                    <a:pt x="922" y="897"/>
                  </a:lnTo>
                  <a:lnTo>
                    <a:pt x="929" y="906"/>
                  </a:lnTo>
                  <a:lnTo>
                    <a:pt x="936" y="914"/>
                  </a:lnTo>
                  <a:lnTo>
                    <a:pt x="945" y="922"/>
                  </a:lnTo>
                  <a:lnTo>
                    <a:pt x="953" y="928"/>
                  </a:lnTo>
                  <a:lnTo>
                    <a:pt x="964" y="933"/>
                  </a:lnTo>
                  <a:lnTo>
                    <a:pt x="974" y="937"/>
                  </a:lnTo>
                  <a:lnTo>
                    <a:pt x="985" y="940"/>
                  </a:lnTo>
                  <a:lnTo>
                    <a:pt x="997" y="941"/>
                  </a:lnTo>
                  <a:lnTo>
                    <a:pt x="1009" y="942"/>
                  </a:lnTo>
                  <a:lnTo>
                    <a:pt x="1073" y="984"/>
                  </a:lnTo>
                  <a:lnTo>
                    <a:pt x="1040" y="1047"/>
                  </a:lnTo>
                  <a:lnTo>
                    <a:pt x="1022" y="1047"/>
                  </a:lnTo>
                  <a:lnTo>
                    <a:pt x="1004" y="1046"/>
                  </a:lnTo>
                  <a:lnTo>
                    <a:pt x="988" y="1044"/>
                  </a:lnTo>
                  <a:lnTo>
                    <a:pt x="971" y="1041"/>
                  </a:lnTo>
                  <a:lnTo>
                    <a:pt x="955" y="1038"/>
                  </a:lnTo>
                  <a:lnTo>
                    <a:pt x="939" y="1034"/>
                  </a:lnTo>
                  <a:lnTo>
                    <a:pt x="924" y="1030"/>
                  </a:lnTo>
                  <a:lnTo>
                    <a:pt x="909" y="1025"/>
                  </a:lnTo>
                  <a:lnTo>
                    <a:pt x="895" y="1019"/>
                  </a:lnTo>
                  <a:lnTo>
                    <a:pt x="881" y="1012"/>
                  </a:lnTo>
                  <a:lnTo>
                    <a:pt x="869" y="1006"/>
                  </a:lnTo>
                  <a:lnTo>
                    <a:pt x="855" y="999"/>
                  </a:lnTo>
                  <a:lnTo>
                    <a:pt x="843" y="992"/>
                  </a:lnTo>
                  <a:lnTo>
                    <a:pt x="832" y="984"/>
                  </a:lnTo>
                  <a:lnTo>
                    <a:pt x="821" y="976"/>
                  </a:lnTo>
                  <a:lnTo>
                    <a:pt x="810" y="968"/>
                  </a:lnTo>
                  <a:lnTo>
                    <a:pt x="800" y="958"/>
                  </a:lnTo>
                  <a:lnTo>
                    <a:pt x="790" y="949"/>
                  </a:lnTo>
                  <a:lnTo>
                    <a:pt x="782" y="940"/>
                  </a:lnTo>
                  <a:lnTo>
                    <a:pt x="774" y="931"/>
                  </a:lnTo>
                  <a:lnTo>
                    <a:pt x="766" y="922"/>
                  </a:lnTo>
                  <a:lnTo>
                    <a:pt x="759" y="911"/>
                  </a:lnTo>
                  <a:lnTo>
                    <a:pt x="752" y="902"/>
                  </a:lnTo>
                  <a:lnTo>
                    <a:pt x="746" y="892"/>
                  </a:lnTo>
                  <a:lnTo>
                    <a:pt x="741" y="883"/>
                  </a:lnTo>
                  <a:lnTo>
                    <a:pt x="737" y="873"/>
                  </a:lnTo>
                  <a:lnTo>
                    <a:pt x="733" y="863"/>
                  </a:lnTo>
                  <a:lnTo>
                    <a:pt x="730" y="853"/>
                  </a:lnTo>
                  <a:lnTo>
                    <a:pt x="728" y="844"/>
                  </a:lnTo>
                  <a:lnTo>
                    <a:pt x="726" y="835"/>
                  </a:lnTo>
                  <a:lnTo>
                    <a:pt x="725" y="826"/>
                  </a:lnTo>
                  <a:lnTo>
                    <a:pt x="725" y="816"/>
                  </a:lnTo>
                  <a:lnTo>
                    <a:pt x="725" y="801"/>
                  </a:lnTo>
                  <a:lnTo>
                    <a:pt x="726" y="787"/>
                  </a:lnTo>
                  <a:lnTo>
                    <a:pt x="728" y="774"/>
                  </a:lnTo>
                  <a:lnTo>
                    <a:pt x="731" y="761"/>
                  </a:lnTo>
                  <a:lnTo>
                    <a:pt x="734" y="750"/>
                  </a:lnTo>
                  <a:lnTo>
                    <a:pt x="739" y="740"/>
                  </a:lnTo>
                  <a:lnTo>
                    <a:pt x="744" y="731"/>
                  </a:lnTo>
                  <a:lnTo>
                    <a:pt x="749" y="723"/>
                  </a:lnTo>
                  <a:lnTo>
                    <a:pt x="759" y="712"/>
                  </a:lnTo>
                  <a:lnTo>
                    <a:pt x="745" y="713"/>
                  </a:lnTo>
                  <a:lnTo>
                    <a:pt x="714" y="716"/>
                  </a:lnTo>
                  <a:lnTo>
                    <a:pt x="682" y="720"/>
                  </a:lnTo>
                  <a:lnTo>
                    <a:pt x="650" y="723"/>
                  </a:lnTo>
                  <a:lnTo>
                    <a:pt x="619" y="727"/>
                  </a:lnTo>
                  <a:lnTo>
                    <a:pt x="586" y="731"/>
                  </a:lnTo>
                  <a:lnTo>
                    <a:pt x="555" y="735"/>
                  </a:lnTo>
                  <a:lnTo>
                    <a:pt x="523" y="740"/>
                  </a:lnTo>
                  <a:lnTo>
                    <a:pt x="491" y="745"/>
                  </a:lnTo>
                  <a:lnTo>
                    <a:pt x="487" y="745"/>
                  </a:lnTo>
                  <a:lnTo>
                    <a:pt x="487" y="749"/>
                  </a:lnTo>
                  <a:lnTo>
                    <a:pt x="478" y="795"/>
                  </a:lnTo>
                  <a:lnTo>
                    <a:pt x="470" y="841"/>
                  </a:lnTo>
                  <a:lnTo>
                    <a:pt x="462" y="886"/>
                  </a:lnTo>
                  <a:lnTo>
                    <a:pt x="455" y="931"/>
                  </a:lnTo>
                  <a:lnTo>
                    <a:pt x="448" y="976"/>
                  </a:lnTo>
                  <a:lnTo>
                    <a:pt x="443" y="1019"/>
                  </a:lnTo>
                  <a:lnTo>
                    <a:pt x="439" y="1061"/>
                  </a:lnTo>
                  <a:lnTo>
                    <a:pt x="435" y="1103"/>
                  </a:lnTo>
                  <a:lnTo>
                    <a:pt x="432" y="1143"/>
                  </a:lnTo>
                  <a:lnTo>
                    <a:pt x="429" y="1183"/>
                  </a:lnTo>
                  <a:lnTo>
                    <a:pt x="428" y="1221"/>
                  </a:lnTo>
                  <a:lnTo>
                    <a:pt x="427" y="1256"/>
                  </a:lnTo>
                  <a:lnTo>
                    <a:pt x="427" y="1291"/>
                  </a:lnTo>
                  <a:lnTo>
                    <a:pt x="428" y="1323"/>
                  </a:lnTo>
                  <a:lnTo>
                    <a:pt x="429" y="1353"/>
                  </a:lnTo>
                  <a:lnTo>
                    <a:pt x="432" y="1382"/>
                  </a:lnTo>
                  <a:lnTo>
                    <a:pt x="432" y="1391"/>
                  </a:lnTo>
                  <a:lnTo>
                    <a:pt x="431" y="1398"/>
                  </a:lnTo>
                  <a:lnTo>
                    <a:pt x="429" y="1405"/>
                  </a:lnTo>
                  <a:lnTo>
                    <a:pt x="426" y="1411"/>
                  </a:lnTo>
                  <a:lnTo>
                    <a:pt x="423" y="1414"/>
                  </a:lnTo>
                  <a:lnTo>
                    <a:pt x="420" y="1416"/>
                  </a:lnTo>
                  <a:lnTo>
                    <a:pt x="416" y="1418"/>
                  </a:lnTo>
                  <a:lnTo>
                    <a:pt x="413" y="1419"/>
                  </a:lnTo>
                  <a:lnTo>
                    <a:pt x="406" y="1420"/>
                  </a:lnTo>
                  <a:lnTo>
                    <a:pt x="398" y="1421"/>
                  </a:lnTo>
                  <a:lnTo>
                    <a:pt x="388" y="1420"/>
                  </a:lnTo>
                  <a:lnTo>
                    <a:pt x="378" y="1418"/>
                  </a:lnTo>
                  <a:lnTo>
                    <a:pt x="368" y="1414"/>
                  </a:lnTo>
                  <a:lnTo>
                    <a:pt x="359" y="1409"/>
                  </a:lnTo>
                  <a:lnTo>
                    <a:pt x="352" y="1403"/>
                  </a:lnTo>
                  <a:lnTo>
                    <a:pt x="344" y="1397"/>
                  </a:lnTo>
                  <a:lnTo>
                    <a:pt x="337" y="1390"/>
                  </a:lnTo>
                  <a:lnTo>
                    <a:pt x="331" y="1381"/>
                  </a:lnTo>
                  <a:lnTo>
                    <a:pt x="325" y="1372"/>
                  </a:lnTo>
                  <a:lnTo>
                    <a:pt x="319" y="1362"/>
                  </a:lnTo>
                  <a:lnTo>
                    <a:pt x="314" y="1349"/>
                  </a:lnTo>
                  <a:lnTo>
                    <a:pt x="310" y="1337"/>
                  </a:lnTo>
                  <a:lnTo>
                    <a:pt x="306" y="1323"/>
                  </a:lnTo>
                  <a:lnTo>
                    <a:pt x="302" y="1307"/>
                  </a:lnTo>
                  <a:lnTo>
                    <a:pt x="298" y="1292"/>
                  </a:lnTo>
                  <a:lnTo>
                    <a:pt x="295" y="1275"/>
                  </a:lnTo>
                  <a:lnTo>
                    <a:pt x="293" y="1256"/>
                  </a:lnTo>
                  <a:lnTo>
                    <a:pt x="291" y="1237"/>
                  </a:lnTo>
                  <a:lnTo>
                    <a:pt x="289" y="1217"/>
                  </a:lnTo>
                  <a:lnTo>
                    <a:pt x="288" y="1195"/>
                  </a:lnTo>
                  <a:lnTo>
                    <a:pt x="287" y="1154"/>
                  </a:lnTo>
                  <a:lnTo>
                    <a:pt x="288" y="1109"/>
                  </a:lnTo>
                  <a:lnTo>
                    <a:pt x="290" y="1060"/>
                  </a:lnTo>
                  <a:lnTo>
                    <a:pt x="294" y="1009"/>
                  </a:lnTo>
                  <a:lnTo>
                    <a:pt x="298" y="955"/>
                  </a:lnTo>
                  <a:lnTo>
                    <a:pt x="306" y="900"/>
                  </a:lnTo>
                  <a:lnTo>
                    <a:pt x="313" y="843"/>
                  </a:lnTo>
                  <a:lnTo>
                    <a:pt x="322" y="786"/>
                  </a:lnTo>
                  <a:lnTo>
                    <a:pt x="323" y="777"/>
                  </a:lnTo>
                  <a:lnTo>
                    <a:pt x="315" y="779"/>
                  </a:lnTo>
                  <a:lnTo>
                    <a:pt x="267" y="791"/>
                  </a:lnTo>
                  <a:lnTo>
                    <a:pt x="226" y="803"/>
                  </a:lnTo>
                  <a:lnTo>
                    <a:pt x="209" y="809"/>
                  </a:lnTo>
                  <a:lnTo>
                    <a:pt x="193" y="815"/>
                  </a:lnTo>
                  <a:lnTo>
                    <a:pt x="180" y="822"/>
                  </a:lnTo>
                  <a:lnTo>
                    <a:pt x="168" y="827"/>
                  </a:lnTo>
                  <a:lnTo>
                    <a:pt x="161" y="831"/>
                  </a:lnTo>
                  <a:lnTo>
                    <a:pt x="154" y="834"/>
                  </a:lnTo>
                  <a:lnTo>
                    <a:pt x="147" y="836"/>
                  </a:lnTo>
                  <a:lnTo>
                    <a:pt x="139" y="838"/>
                  </a:lnTo>
                  <a:lnTo>
                    <a:pt x="132" y="839"/>
                  </a:lnTo>
                  <a:lnTo>
                    <a:pt x="125" y="840"/>
                  </a:lnTo>
                  <a:lnTo>
                    <a:pt x="117" y="840"/>
                  </a:lnTo>
                  <a:lnTo>
                    <a:pt x="110" y="839"/>
                  </a:lnTo>
                  <a:lnTo>
                    <a:pt x="102" y="838"/>
                  </a:lnTo>
                  <a:lnTo>
                    <a:pt x="94" y="836"/>
                  </a:lnTo>
                  <a:lnTo>
                    <a:pt x="86" y="834"/>
                  </a:lnTo>
                  <a:lnTo>
                    <a:pt x="78" y="830"/>
                  </a:lnTo>
                  <a:lnTo>
                    <a:pt x="62" y="822"/>
                  </a:lnTo>
                  <a:lnTo>
                    <a:pt x="45" y="811"/>
                  </a:lnTo>
                  <a:lnTo>
                    <a:pt x="33" y="803"/>
                  </a:lnTo>
                  <a:lnTo>
                    <a:pt x="24" y="796"/>
                  </a:lnTo>
                  <a:lnTo>
                    <a:pt x="16" y="789"/>
                  </a:lnTo>
                  <a:lnTo>
                    <a:pt x="10" y="782"/>
                  </a:lnTo>
                  <a:lnTo>
                    <a:pt x="5" y="775"/>
                  </a:lnTo>
                  <a:lnTo>
                    <a:pt x="2" y="768"/>
                  </a:lnTo>
                  <a:lnTo>
                    <a:pt x="0" y="762"/>
                  </a:lnTo>
                  <a:lnTo>
                    <a:pt x="0" y="756"/>
                  </a:lnTo>
                  <a:lnTo>
                    <a:pt x="0" y="752"/>
                  </a:lnTo>
                  <a:lnTo>
                    <a:pt x="2" y="748"/>
                  </a:lnTo>
                  <a:lnTo>
                    <a:pt x="5" y="744"/>
                  </a:lnTo>
                  <a:lnTo>
                    <a:pt x="8" y="740"/>
                  </a:lnTo>
                  <a:lnTo>
                    <a:pt x="13" y="736"/>
                  </a:lnTo>
                  <a:lnTo>
                    <a:pt x="18" y="733"/>
                  </a:lnTo>
                  <a:lnTo>
                    <a:pt x="24" y="729"/>
                  </a:lnTo>
                  <a:lnTo>
                    <a:pt x="31" y="726"/>
                  </a:lnTo>
                  <a:lnTo>
                    <a:pt x="62" y="713"/>
                  </a:lnTo>
                  <a:lnTo>
                    <a:pt x="94" y="701"/>
                  </a:lnTo>
                  <a:lnTo>
                    <a:pt x="129" y="691"/>
                  </a:lnTo>
                  <a:lnTo>
                    <a:pt x="167" y="681"/>
                  </a:lnTo>
                  <a:lnTo>
                    <a:pt x="208" y="672"/>
                  </a:lnTo>
                  <a:lnTo>
                    <a:pt x="251" y="663"/>
                  </a:lnTo>
                  <a:lnTo>
                    <a:pt x="295" y="656"/>
                  </a:lnTo>
                  <a:lnTo>
                    <a:pt x="343" y="649"/>
                  </a:lnTo>
                  <a:lnTo>
                    <a:pt x="347" y="649"/>
                  </a:lnTo>
                  <a:lnTo>
                    <a:pt x="348" y="645"/>
                  </a:lnTo>
                  <a:lnTo>
                    <a:pt x="364" y="577"/>
                  </a:lnTo>
                  <a:lnTo>
                    <a:pt x="383" y="503"/>
                  </a:lnTo>
                  <a:lnTo>
                    <a:pt x="393" y="465"/>
                  </a:lnTo>
                  <a:lnTo>
                    <a:pt x="406" y="428"/>
                  </a:lnTo>
                  <a:lnTo>
                    <a:pt x="418" y="389"/>
                  </a:lnTo>
                  <a:lnTo>
                    <a:pt x="431" y="350"/>
                  </a:lnTo>
                  <a:lnTo>
                    <a:pt x="445" y="311"/>
                  </a:lnTo>
                  <a:lnTo>
                    <a:pt x="462" y="272"/>
                  </a:lnTo>
                  <a:lnTo>
                    <a:pt x="478" y="235"/>
                  </a:lnTo>
                  <a:lnTo>
                    <a:pt x="495" y="198"/>
                  </a:lnTo>
                  <a:lnTo>
                    <a:pt x="514" y="162"/>
                  </a:lnTo>
                  <a:lnTo>
                    <a:pt x="533" y="126"/>
                  </a:lnTo>
                  <a:lnTo>
                    <a:pt x="555" y="93"/>
                  </a:lnTo>
                  <a:lnTo>
                    <a:pt x="576" y="61"/>
                  </a:lnTo>
                  <a:lnTo>
                    <a:pt x="588" y="47"/>
                  </a:lnTo>
                  <a:lnTo>
                    <a:pt x="599" y="34"/>
                  </a:lnTo>
                  <a:lnTo>
                    <a:pt x="613" y="23"/>
                  </a:lnTo>
                  <a:lnTo>
                    <a:pt x="626" y="15"/>
                  </a:lnTo>
                  <a:lnTo>
                    <a:pt x="639" y="8"/>
                  </a:lnTo>
                  <a:lnTo>
                    <a:pt x="653" y="3"/>
                  </a:lnTo>
                  <a:lnTo>
                    <a:pt x="669" y="1"/>
                  </a:lnTo>
                  <a:lnTo>
                    <a:pt x="684" y="0"/>
                  </a:lnTo>
                  <a:lnTo>
                    <a:pt x="695" y="0"/>
                  </a:lnTo>
                  <a:lnTo>
                    <a:pt x="708" y="2"/>
                  </a:lnTo>
                  <a:lnTo>
                    <a:pt x="719" y="4"/>
                  </a:lnTo>
                  <a:lnTo>
                    <a:pt x="732" y="7"/>
                  </a:lnTo>
                  <a:lnTo>
                    <a:pt x="744" y="11"/>
                  </a:lnTo>
                  <a:lnTo>
                    <a:pt x="757" y="16"/>
                  </a:lnTo>
                  <a:lnTo>
                    <a:pt x="771" y="22"/>
                  </a:lnTo>
                  <a:lnTo>
                    <a:pt x="785" y="29"/>
                  </a:lnTo>
                  <a:lnTo>
                    <a:pt x="799" y="37"/>
                  </a:lnTo>
                  <a:lnTo>
                    <a:pt x="813" y="47"/>
                  </a:lnTo>
                  <a:lnTo>
                    <a:pt x="825" y="58"/>
                  </a:lnTo>
                  <a:lnTo>
                    <a:pt x="835" y="70"/>
                  </a:lnTo>
                  <a:lnTo>
                    <a:pt x="844" y="83"/>
                  </a:lnTo>
                  <a:lnTo>
                    <a:pt x="852" y="97"/>
                  </a:lnTo>
                  <a:lnTo>
                    <a:pt x="858" y="111"/>
                  </a:lnTo>
                  <a:lnTo>
                    <a:pt x="863" y="126"/>
                  </a:lnTo>
                  <a:lnTo>
                    <a:pt x="865" y="138"/>
                  </a:lnTo>
                  <a:lnTo>
                    <a:pt x="866" y="149"/>
                  </a:lnTo>
                  <a:lnTo>
                    <a:pt x="866" y="159"/>
                  </a:lnTo>
                  <a:lnTo>
                    <a:pt x="865" y="169"/>
                  </a:lnTo>
                  <a:lnTo>
                    <a:pt x="864" y="180"/>
                  </a:lnTo>
                  <a:lnTo>
                    <a:pt x="861" y="188"/>
                  </a:lnTo>
                  <a:lnTo>
                    <a:pt x="856" y="196"/>
                  </a:lnTo>
                  <a:lnTo>
                    <a:pt x="852" y="204"/>
                  </a:lnTo>
                  <a:lnTo>
                    <a:pt x="844" y="213"/>
                  </a:lnTo>
                  <a:lnTo>
                    <a:pt x="836" y="219"/>
                  </a:lnTo>
                  <a:lnTo>
                    <a:pt x="832" y="222"/>
                  </a:lnTo>
                  <a:lnTo>
                    <a:pt x="828" y="223"/>
                  </a:lnTo>
                  <a:lnTo>
                    <a:pt x="824" y="224"/>
                  </a:lnTo>
                  <a:lnTo>
                    <a:pt x="820" y="226"/>
                  </a:lnTo>
                  <a:lnTo>
                    <a:pt x="817" y="224"/>
                  </a:lnTo>
                  <a:lnTo>
                    <a:pt x="813" y="223"/>
                  </a:lnTo>
                  <a:lnTo>
                    <a:pt x="810" y="222"/>
                  </a:lnTo>
                  <a:lnTo>
                    <a:pt x="807" y="220"/>
                  </a:lnTo>
                  <a:lnTo>
                    <a:pt x="802" y="215"/>
                  </a:lnTo>
                  <a:lnTo>
                    <a:pt x="799" y="209"/>
                  </a:lnTo>
                  <a:lnTo>
                    <a:pt x="792" y="195"/>
                  </a:lnTo>
                  <a:lnTo>
                    <a:pt x="785" y="184"/>
                  </a:lnTo>
                  <a:lnTo>
                    <a:pt x="778" y="172"/>
                  </a:lnTo>
                  <a:lnTo>
                    <a:pt x="770" y="164"/>
                  </a:lnTo>
                  <a:lnTo>
                    <a:pt x="761" y="158"/>
                  </a:lnTo>
                  <a:lnTo>
                    <a:pt x="751" y="153"/>
                  </a:lnTo>
                  <a:lnTo>
                    <a:pt x="741" y="150"/>
                  </a:lnTo>
                  <a:lnTo>
                    <a:pt x="731" y="149"/>
                  </a:lnTo>
                  <a:lnTo>
                    <a:pt x="728" y="149"/>
                  </a:lnTo>
                  <a:lnTo>
                    <a:pt x="725" y="150"/>
                  </a:lnTo>
                  <a:lnTo>
                    <a:pt x="715" y="152"/>
                  </a:lnTo>
                  <a:lnTo>
                    <a:pt x="705" y="155"/>
                  </a:lnTo>
                  <a:lnTo>
                    <a:pt x="697" y="160"/>
                  </a:lnTo>
                  <a:lnTo>
                    <a:pt x="689" y="166"/>
                  </a:lnTo>
                  <a:lnTo>
                    <a:pt x="682" y="174"/>
                  </a:lnTo>
                  <a:lnTo>
                    <a:pt x="675" y="185"/>
                  </a:lnTo>
                  <a:lnTo>
                    <a:pt x="668" y="196"/>
                  </a:lnTo>
                  <a:lnTo>
                    <a:pt x="660" y="210"/>
                  </a:lnTo>
                  <a:lnTo>
                    <a:pt x="650" y="229"/>
                  </a:lnTo>
                  <a:lnTo>
                    <a:pt x="640" y="249"/>
                  </a:lnTo>
                  <a:lnTo>
                    <a:pt x="630" y="270"/>
                  </a:lnTo>
                  <a:lnTo>
                    <a:pt x="621" y="292"/>
                  </a:lnTo>
                  <a:lnTo>
                    <a:pt x="601" y="339"/>
                  </a:lnTo>
                  <a:lnTo>
                    <a:pt x="583" y="390"/>
                  </a:lnTo>
                  <a:lnTo>
                    <a:pt x="565" y="444"/>
                  </a:lnTo>
                  <a:lnTo>
                    <a:pt x="547" y="502"/>
                  </a:lnTo>
                  <a:lnTo>
                    <a:pt x="530" y="562"/>
                  </a:lnTo>
                  <a:lnTo>
                    <a:pt x="514" y="627"/>
                  </a:lnTo>
                  <a:lnTo>
                    <a:pt x="512" y="634"/>
                  </a:lnTo>
                  <a:lnTo>
                    <a:pt x="520" y="634"/>
                  </a:lnTo>
                  <a:lnTo>
                    <a:pt x="551" y="632"/>
                  </a:lnTo>
                  <a:lnTo>
                    <a:pt x="584" y="630"/>
                  </a:lnTo>
                  <a:lnTo>
                    <a:pt x="618" y="629"/>
                  </a:lnTo>
                  <a:lnTo>
                    <a:pt x="652" y="628"/>
                  </a:lnTo>
                  <a:lnTo>
                    <a:pt x="688" y="627"/>
                  </a:lnTo>
                  <a:lnTo>
                    <a:pt x="724" y="627"/>
                  </a:lnTo>
                  <a:lnTo>
                    <a:pt x="761" y="626"/>
                  </a:lnTo>
                  <a:lnTo>
                    <a:pt x="798" y="626"/>
                  </a:lnTo>
                  <a:lnTo>
                    <a:pt x="821" y="626"/>
                  </a:lnTo>
                  <a:lnTo>
                    <a:pt x="843" y="626"/>
                  </a:lnTo>
                  <a:lnTo>
                    <a:pt x="867" y="627"/>
                  </a:lnTo>
                  <a:lnTo>
                    <a:pt x="889" y="627"/>
                  </a:lnTo>
                  <a:lnTo>
                    <a:pt x="892" y="627"/>
                  </a:lnTo>
                  <a:lnTo>
                    <a:pt x="893" y="625"/>
                  </a:lnTo>
                  <a:lnTo>
                    <a:pt x="909" y="610"/>
                  </a:lnTo>
                  <a:lnTo>
                    <a:pt x="926" y="598"/>
                  </a:lnTo>
                  <a:lnTo>
                    <a:pt x="943" y="587"/>
                  </a:lnTo>
                  <a:lnTo>
                    <a:pt x="961" y="578"/>
                  </a:lnTo>
                  <a:lnTo>
                    <a:pt x="980" y="570"/>
                  </a:lnTo>
                  <a:lnTo>
                    <a:pt x="998" y="565"/>
                  </a:lnTo>
                  <a:lnTo>
                    <a:pt x="1007" y="563"/>
                  </a:lnTo>
                  <a:lnTo>
                    <a:pt x="1018" y="562"/>
                  </a:lnTo>
                  <a:lnTo>
                    <a:pt x="1027" y="561"/>
                  </a:lnTo>
                  <a:lnTo>
                    <a:pt x="1036" y="561"/>
                  </a:lnTo>
                  <a:lnTo>
                    <a:pt x="1095" y="622"/>
                  </a:lnTo>
                  <a:lnTo>
                    <a:pt x="1056" y="6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45"/>
            <p:cNvSpPr>
              <a:spLocks/>
            </p:cNvSpPr>
            <p:nvPr userDrawn="1"/>
          </p:nvSpPr>
          <p:spPr bwMode="auto">
            <a:xfrm>
              <a:off x="6462" y="602"/>
              <a:ext cx="36" cy="42"/>
            </a:xfrm>
            <a:custGeom>
              <a:avLst/>
              <a:gdLst>
                <a:gd name="T0" fmla="*/ 212 w 427"/>
                <a:gd name="T1" fmla="*/ 377 h 496"/>
                <a:gd name="T2" fmla="*/ 201 w 427"/>
                <a:gd name="T3" fmla="*/ 371 h 496"/>
                <a:gd name="T4" fmla="*/ 196 w 427"/>
                <a:gd name="T5" fmla="*/ 364 h 496"/>
                <a:gd name="T6" fmla="*/ 193 w 427"/>
                <a:gd name="T7" fmla="*/ 355 h 496"/>
                <a:gd name="T8" fmla="*/ 192 w 427"/>
                <a:gd name="T9" fmla="*/ 345 h 496"/>
                <a:gd name="T10" fmla="*/ 193 w 427"/>
                <a:gd name="T11" fmla="*/ 333 h 496"/>
                <a:gd name="T12" fmla="*/ 199 w 427"/>
                <a:gd name="T13" fmla="*/ 315 h 496"/>
                <a:gd name="T14" fmla="*/ 213 w 427"/>
                <a:gd name="T15" fmla="*/ 286 h 496"/>
                <a:gd name="T16" fmla="*/ 235 w 427"/>
                <a:gd name="T17" fmla="*/ 250 h 496"/>
                <a:gd name="T18" fmla="*/ 260 w 427"/>
                <a:gd name="T19" fmla="*/ 212 h 496"/>
                <a:gd name="T20" fmla="*/ 289 w 427"/>
                <a:gd name="T21" fmla="*/ 174 h 496"/>
                <a:gd name="T22" fmla="*/ 318 w 427"/>
                <a:gd name="T23" fmla="*/ 142 h 496"/>
                <a:gd name="T24" fmla="*/ 346 w 427"/>
                <a:gd name="T25" fmla="*/ 116 h 496"/>
                <a:gd name="T26" fmla="*/ 365 w 427"/>
                <a:gd name="T27" fmla="*/ 104 h 496"/>
                <a:gd name="T28" fmla="*/ 377 w 427"/>
                <a:gd name="T29" fmla="*/ 101 h 496"/>
                <a:gd name="T30" fmla="*/ 427 w 427"/>
                <a:gd name="T31" fmla="*/ 50 h 496"/>
                <a:gd name="T32" fmla="*/ 359 w 427"/>
                <a:gd name="T33" fmla="*/ 1 h 496"/>
                <a:gd name="T34" fmla="*/ 331 w 427"/>
                <a:gd name="T35" fmla="*/ 6 h 496"/>
                <a:gd name="T36" fmla="*/ 301 w 427"/>
                <a:gd name="T37" fmla="*/ 17 h 496"/>
                <a:gd name="T38" fmla="*/ 272 w 427"/>
                <a:gd name="T39" fmla="*/ 31 h 496"/>
                <a:gd name="T40" fmla="*/ 241 w 427"/>
                <a:gd name="T41" fmla="*/ 50 h 496"/>
                <a:gd name="T42" fmla="*/ 210 w 427"/>
                <a:gd name="T43" fmla="*/ 72 h 496"/>
                <a:gd name="T44" fmla="*/ 167 w 427"/>
                <a:gd name="T45" fmla="*/ 109 h 496"/>
                <a:gd name="T46" fmla="*/ 112 w 427"/>
                <a:gd name="T47" fmla="*/ 165 h 496"/>
                <a:gd name="T48" fmla="*/ 66 w 427"/>
                <a:gd name="T49" fmla="*/ 222 h 496"/>
                <a:gd name="T50" fmla="*/ 37 w 427"/>
                <a:gd name="T51" fmla="*/ 264 h 496"/>
                <a:gd name="T52" fmla="*/ 22 w 427"/>
                <a:gd name="T53" fmla="*/ 291 h 496"/>
                <a:gd name="T54" fmla="*/ 10 w 427"/>
                <a:gd name="T55" fmla="*/ 315 h 496"/>
                <a:gd name="T56" fmla="*/ 3 w 427"/>
                <a:gd name="T57" fmla="*/ 337 h 496"/>
                <a:gd name="T58" fmla="*/ 0 w 427"/>
                <a:gd name="T59" fmla="*/ 356 h 496"/>
                <a:gd name="T60" fmla="*/ 1 w 427"/>
                <a:gd name="T61" fmla="*/ 374 h 496"/>
                <a:gd name="T62" fmla="*/ 7 w 427"/>
                <a:gd name="T63" fmla="*/ 394 h 496"/>
                <a:gd name="T64" fmla="*/ 19 w 427"/>
                <a:gd name="T65" fmla="*/ 412 h 496"/>
                <a:gd name="T66" fmla="*/ 33 w 427"/>
                <a:gd name="T67" fmla="*/ 429 h 496"/>
                <a:gd name="T68" fmla="*/ 51 w 427"/>
                <a:gd name="T69" fmla="*/ 445 h 496"/>
                <a:gd name="T70" fmla="*/ 72 w 427"/>
                <a:gd name="T71" fmla="*/ 459 h 496"/>
                <a:gd name="T72" fmla="*/ 94 w 427"/>
                <a:gd name="T73" fmla="*/ 471 h 496"/>
                <a:gd name="T74" fmla="*/ 119 w 427"/>
                <a:gd name="T75" fmla="*/ 482 h 496"/>
                <a:gd name="T76" fmla="*/ 144 w 427"/>
                <a:gd name="T77" fmla="*/ 490 h 496"/>
                <a:gd name="T78" fmla="*/ 169 w 427"/>
                <a:gd name="T79" fmla="*/ 494 h 496"/>
                <a:gd name="T80" fmla="*/ 193 w 427"/>
                <a:gd name="T81" fmla="*/ 496 h 496"/>
                <a:gd name="T82" fmla="*/ 262 w 427"/>
                <a:gd name="T83" fmla="*/ 43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6">
                  <a:moveTo>
                    <a:pt x="222" y="377"/>
                  </a:moveTo>
                  <a:lnTo>
                    <a:pt x="212" y="377"/>
                  </a:lnTo>
                  <a:lnTo>
                    <a:pt x="206" y="374"/>
                  </a:lnTo>
                  <a:lnTo>
                    <a:pt x="201" y="371"/>
                  </a:lnTo>
                  <a:lnTo>
                    <a:pt x="198" y="367"/>
                  </a:lnTo>
                  <a:lnTo>
                    <a:pt x="196" y="364"/>
                  </a:lnTo>
                  <a:lnTo>
                    <a:pt x="194" y="359"/>
                  </a:lnTo>
                  <a:lnTo>
                    <a:pt x="193" y="355"/>
                  </a:lnTo>
                  <a:lnTo>
                    <a:pt x="192" y="350"/>
                  </a:lnTo>
                  <a:lnTo>
                    <a:pt x="192" y="345"/>
                  </a:lnTo>
                  <a:lnTo>
                    <a:pt x="192" y="339"/>
                  </a:lnTo>
                  <a:lnTo>
                    <a:pt x="193" y="333"/>
                  </a:lnTo>
                  <a:lnTo>
                    <a:pt x="195" y="326"/>
                  </a:lnTo>
                  <a:lnTo>
                    <a:pt x="199" y="315"/>
                  </a:lnTo>
                  <a:lnTo>
                    <a:pt x="205" y="302"/>
                  </a:lnTo>
                  <a:lnTo>
                    <a:pt x="213" y="286"/>
                  </a:lnTo>
                  <a:lnTo>
                    <a:pt x="224" y="268"/>
                  </a:lnTo>
                  <a:lnTo>
                    <a:pt x="235" y="250"/>
                  </a:lnTo>
                  <a:lnTo>
                    <a:pt x="247" y="231"/>
                  </a:lnTo>
                  <a:lnTo>
                    <a:pt x="260" y="212"/>
                  </a:lnTo>
                  <a:lnTo>
                    <a:pt x="275" y="193"/>
                  </a:lnTo>
                  <a:lnTo>
                    <a:pt x="289" y="174"/>
                  </a:lnTo>
                  <a:lnTo>
                    <a:pt x="303" y="157"/>
                  </a:lnTo>
                  <a:lnTo>
                    <a:pt x="318" y="142"/>
                  </a:lnTo>
                  <a:lnTo>
                    <a:pt x="333" y="127"/>
                  </a:lnTo>
                  <a:lnTo>
                    <a:pt x="346" y="116"/>
                  </a:lnTo>
                  <a:lnTo>
                    <a:pt x="359" y="107"/>
                  </a:lnTo>
                  <a:lnTo>
                    <a:pt x="365" y="104"/>
                  </a:lnTo>
                  <a:lnTo>
                    <a:pt x="372" y="102"/>
                  </a:lnTo>
                  <a:lnTo>
                    <a:pt x="377" y="101"/>
                  </a:lnTo>
                  <a:lnTo>
                    <a:pt x="383" y="100"/>
                  </a:lnTo>
                  <a:lnTo>
                    <a:pt x="427" y="50"/>
                  </a:lnTo>
                  <a:lnTo>
                    <a:pt x="373" y="0"/>
                  </a:lnTo>
                  <a:lnTo>
                    <a:pt x="359" y="1"/>
                  </a:lnTo>
                  <a:lnTo>
                    <a:pt x="345" y="3"/>
                  </a:lnTo>
                  <a:lnTo>
                    <a:pt x="331" y="6"/>
                  </a:lnTo>
                  <a:lnTo>
                    <a:pt x="316" y="11"/>
                  </a:lnTo>
                  <a:lnTo>
                    <a:pt x="301" y="17"/>
                  </a:lnTo>
                  <a:lnTo>
                    <a:pt x="286" y="23"/>
                  </a:lnTo>
                  <a:lnTo>
                    <a:pt x="272" y="31"/>
                  </a:lnTo>
                  <a:lnTo>
                    <a:pt x="256" y="41"/>
                  </a:lnTo>
                  <a:lnTo>
                    <a:pt x="241" y="50"/>
                  </a:lnTo>
                  <a:lnTo>
                    <a:pt x="226" y="61"/>
                  </a:lnTo>
                  <a:lnTo>
                    <a:pt x="210" y="72"/>
                  </a:lnTo>
                  <a:lnTo>
                    <a:pt x="196" y="83"/>
                  </a:lnTo>
                  <a:lnTo>
                    <a:pt x="167" y="109"/>
                  </a:lnTo>
                  <a:lnTo>
                    <a:pt x="139" y="137"/>
                  </a:lnTo>
                  <a:lnTo>
                    <a:pt x="112" y="165"/>
                  </a:lnTo>
                  <a:lnTo>
                    <a:pt x="88" y="194"/>
                  </a:lnTo>
                  <a:lnTo>
                    <a:pt x="66" y="222"/>
                  </a:lnTo>
                  <a:lnTo>
                    <a:pt x="45" y="251"/>
                  </a:lnTo>
                  <a:lnTo>
                    <a:pt x="37" y="264"/>
                  </a:lnTo>
                  <a:lnTo>
                    <a:pt x="29" y="278"/>
                  </a:lnTo>
                  <a:lnTo>
                    <a:pt x="22" y="291"/>
                  </a:lnTo>
                  <a:lnTo>
                    <a:pt x="16" y="303"/>
                  </a:lnTo>
                  <a:lnTo>
                    <a:pt x="10" y="315"/>
                  </a:lnTo>
                  <a:lnTo>
                    <a:pt x="6" y="326"/>
                  </a:lnTo>
                  <a:lnTo>
                    <a:pt x="3" y="337"/>
                  </a:lnTo>
                  <a:lnTo>
                    <a:pt x="1" y="346"/>
                  </a:lnTo>
                  <a:lnTo>
                    <a:pt x="0" y="356"/>
                  </a:lnTo>
                  <a:lnTo>
                    <a:pt x="0" y="365"/>
                  </a:lnTo>
                  <a:lnTo>
                    <a:pt x="1" y="374"/>
                  </a:lnTo>
                  <a:lnTo>
                    <a:pt x="4" y="385"/>
                  </a:lnTo>
                  <a:lnTo>
                    <a:pt x="7" y="394"/>
                  </a:lnTo>
                  <a:lnTo>
                    <a:pt x="13" y="403"/>
                  </a:lnTo>
                  <a:lnTo>
                    <a:pt x="19" y="412"/>
                  </a:lnTo>
                  <a:lnTo>
                    <a:pt x="26" y="420"/>
                  </a:lnTo>
                  <a:lnTo>
                    <a:pt x="33" y="429"/>
                  </a:lnTo>
                  <a:lnTo>
                    <a:pt x="42" y="437"/>
                  </a:lnTo>
                  <a:lnTo>
                    <a:pt x="51" y="445"/>
                  </a:lnTo>
                  <a:lnTo>
                    <a:pt x="61" y="452"/>
                  </a:lnTo>
                  <a:lnTo>
                    <a:pt x="72" y="459"/>
                  </a:lnTo>
                  <a:lnTo>
                    <a:pt x="83" y="465"/>
                  </a:lnTo>
                  <a:lnTo>
                    <a:pt x="94" y="471"/>
                  </a:lnTo>
                  <a:lnTo>
                    <a:pt x="106" y="476"/>
                  </a:lnTo>
                  <a:lnTo>
                    <a:pt x="119" y="482"/>
                  </a:lnTo>
                  <a:lnTo>
                    <a:pt x="131" y="486"/>
                  </a:lnTo>
                  <a:lnTo>
                    <a:pt x="144" y="490"/>
                  </a:lnTo>
                  <a:lnTo>
                    <a:pt x="156" y="492"/>
                  </a:lnTo>
                  <a:lnTo>
                    <a:pt x="169" y="494"/>
                  </a:lnTo>
                  <a:lnTo>
                    <a:pt x="181" y="496"/>
                  </a:lnTo>
                  <a:lnTo>
                    <a:pt x="193" y="496"/>
                  </a:lnTo>
                  <a:lnTo>
                    <a:pt x="204" y="496"/>
                  </a:lnTo>
                  <a:lnTo>
                    <a:pt x="262" y="437"/>
                  </a:lnTo>
                  <a:lnTo>
                    <a:pt x="222"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6"/>
            <p:cNvSpPr>
              <a:spLocks/>
            </p:cNvSpPr>
            <p:nvPr userDrawn="1"/>
          </p:nvSpPr>
          <p:spPr bwMode="auto">
            <a:xfrm>
              <a:off x="7208" y="606"/>
              <a:ext cx="34" cy="28"/>
            </a:xfrm>
            <a:custGeom>
              <a:avLst/>
              <a:gdLst>
                <a:gd name="T0" fmla="*/ 217 w 410"/>
                <a:gd name="T1" fmla="*/ 96 h 335"/>
                <a:gd name="T2" fmla="*/ 233 w 410"/>
                <a:gd name="T3" fmla="*/ 100 h 335"/>
                <a:gd name="T4" fmla="*/ 248 w 410"/>
                <a:gd name="T5" fmla="*/ 107 h 335"/>
                <a:gd name="T6" fmla="*/ 258 w 410"/>
                <a:gd name="T7" fmla="*/ 117 h 335"/>
                <a:gd name="T8" fmla="*/ 264 w 410"/>
                <a:gd name="T9" fmla="*/ 129 h 335"/>
                <a:gd name="T10" fmla="*/ 265 w 410"/>
                <a:gd name="T11" fmla="*/ 141 h 335"/>
                <a:gd name="T12" fmla="*/ 263 w 410"/>
                <a:gd name="T13" fmla="*/ 155 h 335"/>
                <a:gd name="T14" fmla="*/ 256 w 410"/>
                <a:gd name="T15" fmla="*/ 169 h 335"/>
                <a:gd name="T16" fmla="*/ 245 w 410"/>
                <a:gd name="T17" fmla="*/ 183 h 335"/>
                <a:gd name="T18" fmla="*/ 227 w 410"/>
                <a:gd name="T19" fmla="*/ 199 h 335"/>
                <a:gd name="T20" fmla="*/ 208 w 410"/>
                <a:gd name="T21" fmla="*/ 211 h 335"/>
                <a:gd name="T22" fmla="*/ 185 w 410"/>
                <a:gd name="T23" fmla="*/ 221 h 335"/>
                <a:gd name="T24" fmla="*/ 151 w 410"/>
                <a:gd name="T25" fmla="*/ 233 h 335"/>
                <a:gd name="T26" fmla="*/ 107 w 410"/>
                <a:gd name="T27" fmla="*/ 245 h 335"/>
                <a:gd name="T28" fmla="*/ 81 w 410"/>
                <a:gd name="T29" fmla="*/ 249 h 335"/>
                <a:gd name="T30" fmla="*/ 112 w 410"/>
                <a:gd name="T31" fmla="*/ 335 h 335"/>
                <a:gd name="T32" fmla="*/ 144 w 410"/>
                <a:gd name="T33" fmla="*/ 331 h 335"/>
                <a:gd name="T34" fmla="*/ 189 w 410"/>
                <a:gd name="T35" fmla="*/ 321 h 335"/>
                <a:gd name="T36" fmla="*/ 232 w 410"/>
                <a:gd name="T37" fmla="*/ 308 h 335"/>
                <a:gd name="T38" fmla="*/ 275 w 410"/>
                <a:gd name="T39" fmla="*/ 292 h 335"/>
                <a:gd name="T40" fmla="*/ 315 w 410"/>
                <a:gd name="T41" fmla="*/ 273 h 335"/>
                <a:gd name="T42" fmla="*/ 349 w 410"/>
                <a:gd name="T43" fmla="*/ 253 h 335"/>
                <a:gd name="T44" fmla="*/ 376 w 410"/>
                <a:gd name="T45" fmla="*/ 232 h 335"/>
                <a:gd name="T46" fmla="*/ 395 w 410"/>
                <a:gd name="T47" fmla="*/ 212 h 335"/>
                <a:gd name="T48" fmla="*/ 404 w 410"/>
                <a:gd name="T49" fmla="*/ 194 h 335"/>
                <a:gd name="T50" fmla="*/ 408 w 410"/>
                <a:gd name="T51" fmla="*/ 177 h 335"/>
                <a:gd name="T52" fmla="*/ 410 w 410"/>
                <a:gd name="T53" fmla="*/ 162 h 335"/>
                <a:gd name="T54" fmla="*/ 409 w 410"/>
                <a:gd name="T55" fmla="*/ 147 h 335"/>
                <a:gd name="T56" fmla="*/ 405 w 410"/>
                <a:gd name="T57" fmla="*/ 126 h 335"/>
                <a:gd name="T58" fmla="*/ 395 w 410"/>
                <a:gd name="T59" fmla="*/ 103 h 335"/>
                <a:gd name="T60" fmla="*/ 381 w 410"/>
                <a:gd name="T61" fmla="*/ 83 h 335"/>
                <a:gd name="T62" fmla="*/ 365 w 410"/>
                <a:gd name="T63" fmla="*/ 64 h 335"/>
                <a:gd name="T64" fmla="*/ 346 w 410"/>
                <a:gd name="T65" fmla="*/ 48 h 335"/>
                <a:gd name="T66" fmla="*/ 323 w 410"/>
                <a:gd name="T67" fmla="*/ 32 h 335"/>
                <a:gd name="T68" fmla="*/ 301 w 410"/>
                <a:gd name="T69" fmla="*/ 20 h 335"/>
                <a:gd name="T70" fmla="*/ 276 w 410"/>
                <a:gd name="T71" fmla="*/ 11 h 335"/>
                <a:gd name="T72" fmla="*/ 251 w 410"/>
                <a:gd name="T73" fmla="*/ 4 h 335"/>
                <a:gd name="T74" fmla="*/ 225 w 410"/>
                <a:gd name="T75" fmla="*/ 1 h 335"/>
                <a:gd name="T76" fmla="*/ 162 w 410"/>
                <a:gd name="T77"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0" h="335">
                  <a:moveTo>
                    <a:pt x="209" y="96"/>
                  </a:moveTo>
                  <a:lnTo>
                    <a:pt x="217" y="96"/>
                  </a:lnTo>
                  <a:lnTo>
                    <a:pt x="226" y="98"/>
                  </a:lnTo>
                  <a:lnTo>
                    <a:pt x="233" y="100"/>
                  </a:lnTo>
                  <a:lnTo>
                    <a:pt x="241" y="103"/>
                  </a:lnTo>
                  <a:lnTo>
                    <a:pt x="248" y="107"/>
                  </a:lnTo>
                  <a:lnTo>
                    <a:pt x="253" y="111"/>
                  </a:lnTo>
                  <a:lnTo>
                    <a:pt x="258" y="117"/>
                  </a:lnTo>
                  <a:lnTo>
                    <a:pt x="261" y="123"/>
                  </a:lnTo>
                  <a:lnTo>
                    <a:pt x="264" y="129"/>
                  </a:lnTo>
                  <a:lnTo>
                    <a:pt x="265" y="135"/>
                  </a:lnTo>
                  <a:lnTo>
                    <a:pt x="265" y="141"/>
                  </a:lnTo>
                  <a:lnTo>
                    <a:pt x="264" y="148"/>
                  </a:lnTo>
                  <a:lnTo>
                    <a:pt x="263" y="155"/>
                  </a:lnTo>
                  <a:lnTo>
                    <a:pt x="260" y="162"/>
                  </a:lnTo>
                  <a:lnTo>
                    <a:pt x="256" y="169"/>
                  </a:lnTo>
                  <a:lnTo>
                    <a:pt x="252" y="175"/>
                  </a:lnTo>
                  <a:lnTo>
                    <a:pt x="245" y="183"/>
                  </a:lnTo>
                  <a:lnTo>
                    <a:pt x="236" y="192"/>
                  </a:lnTo>
                  <a:lnTo>
                    <a:pt x="227" y="199"/>
                  </a:lnTo>
                  <a:lnTo>
                    <a:pt x="218" y="205"/>
                  </a:lnTo>
                  <a:lnTo>
                    <a:pt x="208" y="211"/>
                  </a:lnTo>
                  <a:lnTo>
                    <a:pt x="197" y="216"/>
                  </a:lnTo>
                  <a:lnTo>
                    <a:pt x="185" y="221"/>
                  </a:lnTo>
                  <a:lnTo>
                    <a:pt x="174" y="226"/>
                  </a:lnTo>
                  <a:lnTo>
                    <a:pt x="151" y="233"/>
                  </a:lnTo>
                  <a:lnTo>
                    <a:pt x="128" y="239"/>
                  </a:lnTo>
                  <a:lnTo>
                    <a:pt x="107" y="245"/>
                  </a:lnTo>
                  <a:lnTo>
                    <a:pt x="88" y="248"/>
                  </a:lnTo>
                  <a:lnTo>
                    <a:pt x="81" y="249"/>
                  </a:lnTo>
                  <a:lnTo>
                    <a:pt x="0" y="328"/>
                  </a:lnTo>
                  <a:lnTo>
                    <a:pt x="112" y="335"/>
                  </a:lnTo>
                  <a:lnTo>
                    <a:pt x="121" y="334"/>
                  </a:lnTo>
                  <a:lnTo>
                    <a:pt x="144" y="331"/>
                  </a:lnTo>
                  <a:lnTo>
                    <a:pt x="165" y="326"/>
                  </a:lnTo>
                  <a:lnTo>
                    <a:pt x="189" y="321"/>
                  </a:lnTo>
                  <a:lnTo>
                    <a:pt x="211" y="315"/>
                  </a:lnTo>
                  <a:lnTo>
                    <a:pt x="232" y="308"/>
                  </a:lnTo>
                  <a:lnTo>
                    <a:pt x="255" y="300"/>
                  </a:lnTo>
                  <a:lnTo>
                    <a:pt x="275" y="292"/>
                  </a:lnTo>
                  <a:lnTo>
                    <a:pt x="296" y="282"/>
                  </a:lnTo>
                  <a:lnTo>
                    <a:pt x="315" y="273"/>
                  </a:lnTo>
                  <a:lnTo>
                    <a:pt x="332" y="263"/>
                  </a:lnTo>
                  <a:lnTo>
                    <a:pt x="349" y="253"/>
                  </a:lnTo>
                  <a:lnTo>
                    <a:pt x="363" y="243"/>
                  </a:lnTo>
                  <a:lnTo>
                    <a:pt x="376" y="232"/>
                  </a:lnTo>
                  <a:lnTo>
                    <a:pt x="386" y="222"/>
                  </a:lnTo>
                  <a:lnTo>
                    <a:pt x="395" y="212"/>
                  </a:lnTo>
                  <a:lnTo>
                    <a:pt x="400" y="203"/>
                  </a:lnTo>
                  <a:lnTo>
                    <a:pt x="404" y="194"/>
                  </a:lnTo>
                  <a:lnTo>
                    <a:pt x="406" y="185"/>
                  </a:lnTo>
                  <a:lnTo>
                    <a:pt x="408" y="177"/>
                  </a:lnTo>
                  <a:lnTo>
                    <a:pt x="409" y="169"/>
                  </a:lnTo>
                  <a:lnTo>
                    <a:pt x="410" y="162"/>
                  </a:lnTo>
                  <a:lnTo>
                    <a:pt x="409" y="154"/>
                  </a:lnTo>
                  <a:lnTo>
                    <a:pt x="409" y="147"/>
                  </a:lnTo>
                  <a:lnTo>
                    <a:pt x="408" y="139"/>
                  </a:lnTo>
                  <a:lnTo>
                    <a:pt x="405" y="126"/>
                  </a:lnTo>
                  <a:lnTo>
                    <a:pt x="400" y="114"/>
                  </a:lnTo>
                  <a:lnTo>
                    <a:pt x="395" y="103"/>
                  </a:lnTo>
                  <a:lnTo>
                    <a:pt x="388" y="93"/>
                  </a:lnTo>
                  <a:lnTo>
                    <a:pt x="381" y="83"/>
                  </a:lnTo>
                  <a:lnTo>
                    <a:pt x="373" y="73"/>
                  </a:lnTo>
                  <a:lnTo>
                    <a:pt x="365" y="64"/>
                  </a:lnTo>
                  <a:lnTo>
                    <a:pt x="355" y="56"/>
                  </a:lnTo>
                  <a:lnTo>
                    <a:pt x="346" y="48"/>
                  </a:lnTo>
                  <a:lnTo>
                    <a:pt x="334" y="39"/>
                  </a:lnTo>
                  <a:lnTo>
                    <a:pt x="323" y="32"/>
                  </a:lnTo>
                  <a:lnTo>
                    <a:pt x="312" y="26"/>
                  </a:lnTo>
                  <a:lnTo>
                    <a:pt x="301" y="20"/>
                  </a:lnTo>
                  <a:lnTo>
                    <a:pt x="288" y="15"/>
                  </a:lnTo>
                  <a:lnTo>
                    <a:pt x="276" y="11"/>
                  </a:lnTo>
                  <a:lnTo>
                    <a:pt x="263" y="7"/>
                  </a:lnTo>
                  <a:lnTo>
                    <a:pt x="251" y="4"/>
                  </a:lnTo>
                  <a:lnTo>
                    <a:pt x="239" y="2"/>
                  </a:lnTo>
                  <a:lnTo>
                    <a:pt x="225" y="1"/>
                  </a:lnTo>
                  <a:lnTo>
                    <a:pt x="213" y="0"/>
                  </a:lnTo>
                  <a:lnTo>
                    <a:pt x="162" y="56"/>
                  </a:lnTo>
                  <a:lnTo>
                    <a:pt x="209"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
            <p:cNvSpPr>
              <a:spLocks/>
            </p:cNvSpPr>
            <p:nvPr userDrawn="1"/>
          </p:nvSpPr>
          <p:spPr bwMode="auto">
            <a:xfrm>
              <a:off x="7156" y="565"/>
              <a:ext cx="109" cy="121"/>
            </a:xfrm>
            <a:custGeom>
              <a:avLst/>
              <a:gdLst>
                <a:gd name="T0" fmla="*/ 802 w 1307"/>
                <a:gd name="T1" fmla="*/ 593 h 1456"/>
                <a:gd name="T2" fmla="*/ 746 w 1307"/>
                <a:gd name="T3" fmla="*/ 629 h 1456"/>
                <a:gd name="T4" fmla="*/ 713 w 1307"/>
                <a:gd name="T5" fmla="*/ 692 h 1456"/>
                <a:gd name="T6" fmla="*/ 748 w 1307"/>
                <a:gd name="T7" fmla="*/ 832 h 1456"/>
                <a:gd name="T8" fmla="*/ 838 w 1307"/>
                <a:gd name="T9" fmla="*/ 916 h 1456"/>
                <a:gd name="T10" fmla="*/ 970 w 1307"/>
                <a:gd name="T11" fmla="*/ 963 h 1456"/>
                <a:gd name="T12" fmla="*/ 1127 w 1307"/>
                <a:gd name="T13" fmla="*/ 971 h 1456"/>
                <a:gd name="T14" fmla="*/ 1282 w 1307"/>
                <a:gd name="T15" fmla="*/ 944 h 1456"/>
                <a:gd name="T16" fmla="*/ 1306 w 1307"/>
                <a:gd name="T17" fmla="*/ 948 h 1456"/>
                <a:gd name="T18" fmla="*/ 1299 w 1307"/>
                <a:gd name="T19" fmla="*/ 972 h 1456"/>
                <a:gd name="T20" fmla="*/ 1255 w 1307"/>
                <a:gd name="T21" fmla="*/ 1007 h 1456"/>
                <a:gd name="T22" fmla="*/ 1166 w 1307"/>
                <a:gd name="T23" fmla="*/ 1042 h 1456"/>
                <a:gd name="T24" fmla="*/ 1051 w 1307"/>
                <a:gd name="T25" fmla="*/ 1057 h 1456"/>
                <a:gd name="T26" fmla="*/ 851 w 1307"/>
                <a:gd name="T27" fmla="*/ 1032 h 1456"/>
                <a:gd name="T28" fmla="*/ 687 w 1307"/>
                <a:gd name="T29" fmla="*/ 959 h 1456"/>
                <a:gd name="T30" fmla="*/ 585 w 1307"/>
                <a:gd name="T31" fmla="*/ 864 h 1456"/>
                <a:gd name="T32" fmla="*/ 547 w 1307"/>
                <a:gd name="T33" fmla="*/ 796 h 1456"/>
                <a:gd name="T34" fmla="*/ 533 w 1307"/>
                <a:gd name="T35" fmla="*/ 728 h 1456"/>
                <a:gd name="T36" fmla="*/ 471 w 1307"/>
                <a:gd name="T37" fmla="*/ 717 h 1456"/>
                <a:gd name="T38" fmla="*/ 295 w 1307"/>
                <a:gd name="T39" fmla="*/ 760 h 1456"/>
                <a:gd name="T40" fmla="*/ 263 w 1307"/>
                <a:gd name="T41" fmla="*/ 950 h 1456"/>
                <a:gd name="T42" fmla="*/ 242 w 1307"/>
                <a:gd name="T43" fmla="*/ 1207 h 1456"/>
                <a:gd name="T44" fmla="*/ 249 w 1307"/>
                <a:gd name="T45" fmla="*/ 1425 h 1456"/>
                <a:gd name="T46" fmla="*/ 235 w 1307"/>
                <a:gd name="T47" fmla="*/ 1455 h 1456"/>
                <a:gd name="T48" fmla="*/ 183 w 1307"/>
                <a:gd name="T49" fmla="*/ 1441 h 1456"/>
                <a:gd name="T50" fmla="*/ 132 w 1307"/>
                <a:gd name="T51" fmla="*/ 1388 h 1456"/>
                <a:gd name="T52" fmla="*/ 101 w 1307"/>
                <a:gd name="T53" fmla="*/ 1291 h 1456"/>
                <a:gd name="T54" fmla="*/ 98 w 1307"/>
                <a:gd name="T55" fmla="*/ 1045 h 1456"/>
                <a:gd name="T56" fmla="*/ 123 w 1307"/>
                <a:gd name="T57" fmla="*/ 785 h 1456"/>
                <a:gd name="T58" fmla="*/ 59 w 1307"/>
                <a:gd name="T59" fmla="*/ 774 h 1456"/>
                <a:gd name="T60" fmla="*/ 29 w 1307"/>
                <a:gd name="T61" fmla="*/ 747 h 1456"/>
                <a:gd name="T62" fmla="*/ 0 w 1307"/>
                <a:gd name="T63" fmla="*/ 679 h 1456"/>
                <a:gd name="T64" fmla="*/ 21 w 1307"/>
                <a:gd name="T65" fmla="*/ 654 h 1456"/>
                <a:gd name="T66" fmla="*/ 95 w 1307"/>
                <a:gd name="T67" fmla="*/ 659 h 1456"/>
                <a:gd name="T68" fmla="*/ 174 w 1307"/>
                <a:gd name="T69" fmla="*/ 563 h 1456"/>
                <a:gd name="T70" fmla="*/ 246 w 1307"/>
                <a:gd name="T71" fmla="*/ 312 h 1456"/>
                <a:gd name="T72" fmla="*/ 332 w 1307"/>
                <a:gd name="T73" fmla="*/ 113 h 1456"/>
                <a:gd name="T74" fmla="*/ 407 w 1307"/>
                <a:gd name="T75" fmla="*/ 15 h 1456"/>
                <a:gd name="T76" fmla="*/ 488 w 1307"/>
                <a:gd name="T77" fmla="*/ 3 h 1456"/>
                <a:gd name="T78" fmla="*/ 569 w 1307"/>
                <a:gd name="T79" fmla="*/ 39 h 1456"/>
                <a:gd name="T80" fmla="*/ 619 w 1307"/>
                <a:gd name="T81" fmla="*/ 95 h 1456"/>
                <a:gd name="T82" fmla="*/ 634 w 1307"/>
                <a:gd name="T83" fmla="*/ 156 h 1456"/>
                <a:gd name="T84" fmla="*/ 621 w 1307"/>
                <a:gd name="T85" fmla="*/ 200 h 1456"/>
                <a:gd name="T86" fmla="*/ 598 w 1307"/>
                <a:gd name="T87" fmla="*/ 214 h 1456"/>
                <a:gd name="T88" fmla="*/ 578 w 1307"/>
                <a:gd name="T89" fmla="*/ 195 h 1456"/>
                <a:gd name="T90" fmla="*/ 535 w 1307"/>
                <a:gd name="T91" fmla="*/ 146 h 1456"/>
                <a:gd name="T92" fmla="*/ 494 w 1307"/>
                <a:gd name="T93" fmla="*/ 149 h 1456"/>
                <a:gd name="T94" fmla="*/ 451 w 1307"/>
                <a:gd name="T95" fmla="*/ 206 h 1456"/>
                <a:gd name="T96" fmla="*/ 345 w 1307"/>
                <a:gd name="T97" fmla="*/ 519 h 1456"/>
                <a:gd name="T98" fmla="*/ 388 w 1307"/>
                <a:gd name="T99" fmla="*/ 638 h 1456"/>
                <a:gd name="T100" fmla="*/ 594 w 1307"/>
                <a:gd name="T101" fmla="*/ 595 h 1456"/>
                <a:gd name="T102" fmla="*/ 650 w 1307"/>
                <a:gd name="T103" fmla="*/ 551 h 1456"/>
                <a:gd name="T104" fmla="*/ 746 w 1307"/>
                <a:gd name="T105" fmla="*/ 506 h 1456"/>
                <a:gd name="T106" fmla="*/ 844 w 1307"/>
                <a:gd name="T107" fmla="*/ 489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07" h="1456">
                  <a:moveTo>
                    <a:pt x="840" y="585"/>
                  </a:moveTo>
                  <a:lnTo>
                    <a:pt x="833" y="585"/>
                  </a:lnTo>
                  <a:lnTo>
                    <a:pt x="826" y="586"/>
                  </a:lnTo>
                  <a:lnTo>
                    <a:pt x="820" y="587"/>
                  </a:lnTo>
                  <a:lnTo>
                    <a:pt x="812" y="589"/>
                  </a:lnTo>
                  <a:lnTo>
                    <a:pt x="802" y="593"/>
                  </a:lnTo>
                  <a:lnTo>
                    <a:pt x="792" y="597"/>
                  </a:lnTo>
                  <a:lnTo>
                    <a:pt x="783" y="602"/>
                  </a:lnTo>
                  <a:lnTo>
                    <a:pt x="773" y="608"/>
                  </a:lnTo>
                  <a:lnTo>
                    <a:pt x="763" y="615"/>
                  </a:lnTo>
                  <a:lnTo>
                    <a:pt x="755" y="622"/>
                  </a:lnTo>
                  <a:lnTo>
                    <a:pt x="746" y="629"/>
                  </a:lnTo>
                  <a:lnTo>
                    <a:pt x="739" y="639"/>
                  </a:lnTo>
                  <a:lnTo>
                    <a:pt x="732" y="648"/>
                  </a:lnTo>
                  <a:lnTo>
                    <a:pt x="726" y="658"/>
                  </a:lnTo>
                  <a:lnTo>
                    <a:pt x="721" y="668"/>
                  </a:lnTo>
                  <a:lnTo>
                    <a:pt x="717" y="679"/>
                  </a:lnTo>
                  <a:lnTo>
                    <a:pt x="713" y="692"/>
                  </a:lnTo>
                  <a:lnTo>
                    <a:pt x="711" y="704"/>
                  </a:lnTo>
                  <a:lnTo>
                    <a:pt x="711" y="717"/>
                  </a:lnTo>
                  <a:lnTo>
                    <a:pt x="711" y="732"/>
                  </a:lnTo>
                  <a:lnTo>
                    <a:pt x="712" y="738"/>
                  </a:lnTo>
                  <a:lnTo>
                    <a:pt x="743" y="824"/>
                  </a:lnTo>
                  <a:lnTo>
                    <a:pt x="748" y="832"/>
                  </a:lnTo>
                  <a:lnTo>
                    <a:pt x="759" y="848"/>
                  </a:lnTo>
                  <a:lnTo>
                    <a:pt x="773" y="863"/>
                  </a:lnTo>
                  <a:lnTo>
                    <a:pt x="787" y="879"/>
                  </a:lnTo>
                  <a:lnTo>
                    <a:pt x="803" y="892"/>
                  </a:lnTo>
                  <a:lnTo>
                    <a:pt x="820" y="904"/>
                  </a:lnTo>
                  <a:lnTo>
                    <a:pt x="838" y="916"/>
                  </a:lnTo>
                  <a:lnTo>
                    <a:pt x="857" y="926"/>
                  </a:lnTo>
                  <a:lnTo>
                    <a:pt x="878" y="936"/>
                  </a:lnTo>
                  <a:lnTo>
                    <a:pt x="899" y="945"/>
                  </a:lnTo>
                  <a:lnTo>
                    <a:pt x="922" y="952"/>
                  </a:lnTo>
                  <a:lnTo>
                    <a:pt x="946" y="958"/>
                  </a:lnTo>
                  <a:lnTo>
                    <a:pt x="970" y="963"/>
                  </a:lnTo>
                  <a:lnTo>
                    <a:pt x="996" y="967"/>
                  </a:lnTo>
                  <a:lnTo>
                    <a:pt x="1021" y="970"/>
                  </a:lnTo>
                  <a:lnTo>
                    <a:pt x="1049" y="972"/>
                  </a:lnTo>
                  <a:lnTo>
                    <a:pt x="1077" y="973"/>
                  </a:lnTo>
                  <a:lnTo>
                    <a:pt x="1102" y="972"/>
                  </a:lnTo>
                  <a:lnTo>
                    <a:pt x="1127" y="971"/>
                  </a:lnTo>
                  <a:lnTo>
                    <a:pt x="1152" y="968"/>
                  </a:lnTo>
                  <a:lnTo>
                    <a:pt x="1178" y="965"/>
                  </a:lnTo>
                  <a:lnTo>
                    <a:pt x="1204" y="961"/>
                  </a:lnTo>
                  <a:lnTo>
                    <a:pt x="1230" y="956"/>
                  </a:lnTo>
                  <a:lnTo>
                    <a:pt x="1255" y="950"/>
                  </a:lnTo>
                  <a:lnTo>
                    <a:pt x="1282" y="944"/>
                  </a:lnTo>
                  <a:lnTo>
                    <a:pt x="1291" y="942"/>
                  </a:lnTo>
                  <a:lnTo>
                    <a:pt x="1298" y="942"/>
                  </a:lnTo>
                  <a:lnTo>
                    <a:pt x="1301" y="943"/>
                  </a:lnTo>
                  <a:lnTo>
                    <a:pt x="1303" y="944"/>
                  </a:lnTo>
                  <a:lnTo>
                    <a:pt x="1305" y="945"/>
                  </a:lnTo>
                  <a:lnTo>
                    <a:pt x="1306" y="948"/>
                  </a:lnTo>
                  <a:lnTo>
                    <a:pt x="1307" y="951"/>
                  </a:lnTo>
                  <a:lnTo>
                    <a:pt x="1307" y="954"/>
                  </a:lnTo>
                  <a:lnTo>
                    <a:pt x="1306" y="958"/>
                  </a:lnTo>
                  <a:lnTo>
                    <a:pt x="1305" y="963"/>
                  </a:lnTo>
                  <a:lnTo>
                    <a:pt x="1302" y="967"/>
                  </a:lnTo>
                  <a:lnTo>
                    <a:pt x="1299" y="972"/>
                  </a:lnTo>
                  <a:lnTo>
                    <a:pt x="1295" y="978"/>
                  </a:lnTo>
                  <a:lnTo>
                    <a:pt x="1291" y="983"/>
                  </a:lnTo>
                  <a:lnTo>
                    <a:pt x="1284" y="989"/>
                  </a:lnTo>
                  <a:lnTo>
                    <a:pt x="1275" y="995"/>
                  </a:lnTo>
                  <a:lnTo>
                    <a:pt x="1265" y="1001"/>
                  </a:lnTo>
                  <a:lnTo>
                    <a:pt x="1255" y="1007"/>
                  </a:lnTo>
                  <a:lnTo>
                    <a:pt x="1243" y="1013"/>
                  </a:lnTo>
                  <a:lnTo>
                    <a:pt x="1230" y="1019"/>
                  </a:lnTo>
                  <a:lnTo>
                    <a:pt x="1215" y="1025"/>
                  </a:lnTo>
                  <a:lnTo>
                    <a:pt x="1200" y="1032"/>
                  </a:lnTo>
                  <a:lnTo>
                    <a:pt x="1184" y="1037"/>
                  </a:lnTo>
                  <a:lnTo>
                    <a:pt x="1166" y="1042"/>
                  </a:lnTo>
                  <a:lnTo>
                    <a:pt x="1149" y="1046"/>
                  </a:lnTo>
                  <a:lnTo>
                    <a:pt x="1131" y="1050"/>
                  </a:lnTo>
                  <a:lnTo>
                    <a:pt x="1111" y="1053"/>
                  </a:lnTo>
                  <a:lnTo>
                    <a:pt x="1092" y="1055"/>
                  </a:lnTo>
                  <a:lnTo>
                    <a:pt x="1071" y="1056"/>
                  </a:lnTo>
                  <a:lnTo>
                    <a:pt x="1051" y="1057"/>
                  </a:lnTo>
                  <a:lnTo>
                    <a:pt x="1015" y="1056"/>
                  </a:lnTo>
                  <a:lnTo>
                    <a:pt x="981" y="1054"/>
                  </a:lnTo>
                  <a:lnTo>
                    <a:pt x="947" y="1050"/>
                  </a:lnTo>
                  <a:lnTo>
                    <a:pt x="914" y="1046"/>
                  </a:lnTo>
                  <a:lnTo>
                    <a:pt x="882" y="1039"/>
                  </a:lnTo>
                  <a:lnTo>
                    <a:pt x="851" y="1032"/>
                  </a:lnTo>
                  <a:lnTo>
                    <a:pt x="821" y="1022"/>
                  </a:lnTo>
                  <a:lnTo>
                    <a:pt x="792" y="1012"/>
                  </a:lnTo>
                  <a:lnTo>
                    <a:pt x="763" y="1001"/>
                  </a:lnTo>
                  <a:lnTo>
                    <a:pt x="737" y="988"/>
                  </a:lnTo>
                  <a:lnTo>
                    <a:pt x="710" y="974"/>
                  </a:lnTo>
                  <a:lnTo>
                    <a:pt x="687" y="959"/>
                  </a:lnTo>
                  <a:lnTo>
                    <a:pt x="663" y="943"/>
                  </a:lnTo>
                  <a:lnTo>
                    <a:pt x="642" y="925"/>
                  </a:lnTo>
                  <a:lnTo>
                    <a:pt x="622" y="906"/>
                  </a:lnTo>
                  <a:lnTo>
                    <a:pt x="603" y="887"/>
                  </a:lnTo>
                  <a:lnTo>
                    <a:pt x="594" y="875"/>
                  </a:lnTo>
                  <a:lnTo>
                    <a:pt x="585" y="864"/>
                  </a:lnTo>
                  <a:lnTo>
                    <a:pt x="577" y="853"/>
                  </a:lnTo>
                  <a:lnTo>
                    <a:pt x="570" y="842"/>
                  </a:lnTo>
                  <a:lnTo>
                    <a:pt x="562" y="831"/>
                  </a:lnTo>
                  <a:lnTo>
                    <a:pt x="557" y="819"/>
                  </a:lnTo>
                  <a:lnTo>
                    <a:pt x="551" y="808"/>
                  </a:lnTo>
                  <a:lnTo>
                    <a:pt x="547" y="796"/>
                  </a:lnTo>
                  <a:lnTo>
                    <a:pt x="543" y="785"/>
                  </a:lnTo>
                  <a:lnTo>
                    <a:pt x="539" y="773"/>
                  </a:lnTo>
                  <a:lnTo>
                    <a:pt x="537" y="762"/>
                  </a:lnTo>
                  <a:lnTo>
                    <a:pt x="535" y="751"/>
                  </a:lnTo>
                  <a:lnTo>
                    <a:pt x="534" y="740"/>
                  </a:lnTo>
                  <a:lnTo>
                    <a:pt x="533" y="728"/>
                  </a:lnTo>
                  <a:lnTo>
                    <a:pt x="533" y="718"/>
                  </a:lnTo>
                  <a:lnTo>
                    <a:pt x="534" y="707"/>
                  </a:lnTo>
                  <a:lnTo>
                    <a:pt x="535" y="699"/>
                  </a:lnTo>
                  <a:lnTo>
                    <a:pt x="527" y="701"/>
                  </a:lnTo>
                  <a:lnTo>
                    <a:pt x="499" y="709"/>
                  </a:lnTo>
                  <a:lnTo>
                    <a:pt x="471" y="717"/>
                  </a:lnTo>
                  <a:lnTo>
                    <a:pt x="442" y="725"/>
                  </a:lnTo>
                  <a:lnTo>
                    <a:pt x="413" y="733"/>
                  </a:lnTo>
                  <a:lnTo>
                    <a:pt x="383" y="740"/>
                  </a:lnTo>
                  <a:lnTo>
                    <a:pt x="353" y="747"/>
                  </a:lnTo>
                  <a:lnTo>
                    <a:pt x="325" y="754"/>
                  </a:lnTo>
                  <a:lnTo>
                    <a:pt x="295" y="760"/>
                  </a:lnTo>
                  <a:lnTo>
                    <a:pt x="292" y="761"/>
                  </a:lnTo>
                  <a:lnTo>
                    <a:pt x="291" y="764"/>
                  </a:lnTo>
                  <a:lnTo>
                    <a:pt x="283" y="811"/>
                  </a:lnTo>
                  <a:lnTo>
                    <a:pt x="275" y="858"/>
                  </a:lnTo>
                  <a:lnTo>
                    <a:pt x="269" y="904"/>
                  </a:lnTo>
                  <a:lnTo>
                    <a:pt x="263" y="950"/>
                  </a:lnTo>
                  <a:lnTo>
                    <a:pt x="258" y="995"/>
                  </a:lnTo>
                  <a:lnTo>
                    <a:pt x="252" y="1039"/>
                  </a:lnTo>
                  <a:lnTo>
                    <a:pt x="248" y="1083"/>
                  </a:lnTo>
                  <a:lnTo>
                    <a:pt x="245" y="1126"/>
                  </a:lnTo>
                  <a:lnTo>
                    <a:pt x="243" y="1167"/>
                  </a:lnTo>
                  <a:lnTo>
                    <a:pt x="242" y="1207"/>
                  </a:lnTo>
                  <a:lnTo>
                    <a:pt x="241" y="1247"/>
                  </a:lnTo>
                  <a:lnTo>
                    <a:pt x="241" y="1286"/>
                  </a:lnTo>
                  <a:lnTo>
                    <a:pt x="242" y="1323"/>
                  </a:lnTo>
                  <a:lnTo>
                    <a:pt x="243" y="1358"/>
                  </a:lnTo>
                  <a:lnTo>
                    <a:pt x="246" y="1392"/>
                  </a:lnTo>
                  <a:lnTo>
                    <a:pt x="249" y="1425"/>
                  </a:lnTo>
                  <a:lnTo>
                    <a:pt x="250" y="1433"/>
                  </a:lnTo>
                  <a:lnTo>
                    <a:pt x="249" y="1440"/>
                  </a:lnTo>
                  <a:lnTo>
                    <a:pt x="247" y="1446"/>
                  </a:lnTo>
                  <a:lnTo>
                    <a:pt x="245" y="1450"/>
                  </a:lnTo>
                  <a:lnTo>
                    <a:pt x="240" y="1454"/>
                  </a:lnTo>
                  <a:lnTo>
                    <a:pt x="235" y="1455"/>
                  </a:lnTo>
                  <a:lnTo>
                    <a:pt x="228" y="1456"/>
                  </a:lnTo>
                  <a:lnTo>
                    <a:pt x="221" y="1455"/>
                  </a:lnTo>
                  <a:lnTo>
                    <a:pt x="212" y="1453"/>
                  </a:lnTo>
                  <a:lnTo>
                    <a:pt x="202" y="1450"/>
                  </a:lnTo>
                  <a:lnTo>
                    <a:pt x="193" y="1446"/>
                  </a:lnTo>
                  <a:lnTo>
                    <a:pt x="183" y="1441"/>
                  </a:lnTo>
                  <a:lnTo>
                    <a:pt x="171" y="1434"/>
                  </a:lnTo>
                  <a:lnTo>
                    <a:pt x="158" y="1423"/>
                  </a:lnTo>
                  <a:lnTo>
                    <a:pt x="150" y="1415"/>
                  </a:lnTo>
                  <a:lnTo>
                    <a:pt x="144" y="1407"/>
                  </a:lnTo>
                  <a:lnTo>
                    <a:pt x="138" y="1398"/>
                  </a:lnTo>
                  <a:lnTo>
                    <a:pt x="132" y="1388"/>
                  </a:lnTo>
                  <a:lnTo>
                    <a:pt x="126" y="1376"/>
                  </a:lnTo>
                  <a:lnTo>
                    <a:pt x="120" y="1362"/>
                  </a:lnTo>
                  <a:lnTo>
                    <a:pt x="115" y="1347"/>
                  </a:lnTo>
                  <a:lnTo>
                    <a:pt x="110" y="1331"/>
                  </a:lnTo>
                  <a:lnTo>
                    <a:pt x="106" y="1311"/>
                  </a:lnTo>
                  <a:lnTo>
                    <a:pt x="101" y="1291"/>
                  </a:lnTo>
                  <a:lnTo>
                    <a:pt x="98" y="1268"/>
                  </a:lnTo>
                  <a:lnTo>
                    <a:pt x="96" y="1243"/>
                  </a:lnTo>
                  <a:lnTo>
                    <a:pt x="94" y="1201"/>
                  </a:lnTo>
                  <a:lnTo>
                    <a:pt x="94" y="1154"/>
                  </a:lnTo>
                  <a:lnTo>
                    <a:pt x="95" y="1101"/>
                  </a:lnTo>
                  <a:lnTo>
                    <a:pt x="98" y="1045"/>
                  </a:lnTo>
                  <a:lnTo>
                    <a:pt x="103" y="985"/>
                  </a:lnTo>
                  <a:lnTo>
                    <a:pt x="111" y="922"/>
                  </a:lnTo>
                  <a:lnTo>
                    <a:pt x="119" y="858"/>
                  </a:lnTo>
                  <a:lnTo>
                    <a:pt x="129" y="791"/>
                  </a:lnTo>
                  <a:lnTo>
                    <a:pt x="130" y="785"/>
                  </a:lnTo>
                  <a:lnTo>
                    <a:pt x="123" y="785"/>
                  </a:lnTo>
                  <a:lnTo>
                    <a:pt x="109" y="785"/>
                  </a:lnTo>
                  <a:lnTo>
                    <a:pt x="95" y="784"/>
                  </a:lnTo>
                  <a:lnTo>
                    <a:pt x="82" y="782"/>
                  </a:lnTo>
                  <a:lnTo>
                    <a:pt x="70" y="778"/>
                  </a:lnTo>
                  <a:lnTo>
                    <a:pt x="64" y="776"/>
                  </a:lnTo>
                  <a:lnTo>
                    <a:pt x="59" y="774"/>
                  </a:lnTo>
                  <a:lnTo>
                    <a:pt x="52" y="771"/>
                  </a:lnTo>
                  <a:lnTo>
                    <a:pt x="47" y="767"/>
                  </a:lnTo>
                  <a:lnTo>
                    <a:pt x="42" y="763"/>
                  </a:lnTo>
                  <a:lnTo>
                    <a:pt x="38" y="758"/>
                  </a:lnTo>
                  <a:lnTo>
                    <a:pt x="33" y="753"/>
                  </a:lnTo>
                  <a:lnTo>
                    <a:pt x="29" y="747"/>
                  </a:lnTo>
                  <a:lnTo>
                    <a:pt x="21" y="734"/>
                  </a:lnTo>
                  <a:lnTo>
                    <a:pt x="14" y="721"/>
                  </a:lnTo>
                  <a:lnTo>
                    <a:pt x="8" y="709"/>
                  </a:lnTo>
                  <a:lnTo>
                    <a:pt x="4" y="698"/>
                  </a:lnTo>
                  <a:lnTo>
                    <a:pt x="1" y="689"/>
                  </a:lnTo>
                  <a:lnTo>
                    <a:pt x="0" y="679"/>
                  </a:lnTo>
                  <a:lnTo>
                    <a:pt x="1" y="672"/>
                  </a:lnTo>
                  <a:lnTo>
                    <a:pt x="4" y="665"/>
                  </a:lnTo>
                  <a:lnTo>
                    <a:pt x="7" y="662"/>
                  </a:lnTo>
                  <a:lnTo>
                    <a:pt x="10" y="658"/>
                  </a:lnTo>
                  <a:lnTo>
                    <a:pt x="15" y="656"/>
                  </a:lnTo>
                  <a:lnTo>
                    <a:pt x="21" y="654"/>
                  </a:lnTo>
                  <a:lnTo>
                    <a:pt x="27" y="653"/>
                  </a:lnTo>
                  <a:lnTo>
                    <a:pt x="35" y="653"/>
                  </a:lnTo>
                  <a:lnTo>
                    <a:pt x="43" y="653"/>
                  </a:lnTo>
                  <a:lnTo>
                    <a:pt x="52" y="655"/>
                  </a:lnTo>
                  <a:lnTo>
                    <a:pt x="73" y="657"/>
                  </a:lnTo>
                  <a:lnTo>
                    <a:pt x="95" y="659"/>
                  </a:lnTo>
                  <a:lnTo>
                    <a:pt x="119" y="661"/>
                  </a:lnTo>
                  <a:lnTo>
                    <a:pt x="145" y="661"/>
                  </a:lnTo>
                  <a:lnTo>
                    <a:pt x="152" y="661"/>
                  </a:lnTo>
                  <a:lnTo>
                    <a:pt x="153" y="656"/>
                  </a:lnTo>
                  <a:lnTo>
                    <a:pt x="164" y="609"/>
                  </a:lnTo>
                  <a:lnTo>
                    <a:pt x="174" y="563"/>
                  </a:lnTo>
                  <a:lnTo>
                    <a:pt x="184" y="518"/>
                  </a:lnTo>
                  <a:lnTo>
                    <a:pt x="196" y="474"/>
                  </a:lnTo>
                  <a:lnTo>
                    <a:pt x="208" y="431"/>
                  </a:lnTo>
                  <a:lnTo>
                    <a:pt x="220" y="391"/>
                  </a:lnTo>
                  <a:lnTo>
                    <a:pt x="233" y="351"/>
                  </a:lnTo>
                  <a:lnTo>
                    <a:pt x="246" y="312"/>
                  </a:lnTo>
                  <a:lnTo>
                    <a:pt x="260" y="275"/>
                  </a:lnTo>
                  <a:lnTo>
                    <a:pt x="273" y="240"/>
                  </a:lnTo>
                  <a:lnTo>
                    <a:pt x="287" y="205"/>
                  </a:lnTo>
                  <a:lnTo>
                    <a:pt x="301" y="172"/>
                  </a:lnTo>
                  <a:lnTo>
                    <a:pt x="317" y="142"/>
                  </a:lnTo>
                  <a:lnTo>
                    <a:pt x="332" y="113"/>
                  </a:lnTo>
                  <a:lnTo>
                    <a:pt x="347" y="85"/>
                  </a:lnTo>
                  <a:lnTo>
                    <a:pt x="363" y="60"/>
                  </a:lnTo>
                  <a:lnTo>
                    <a:pt x="373" y="46"/>
                  </a:lnTo>
                  <a:lnTo>
                    <a:pt x="383" y="34"/>
                  </a:lnTo>
                  <a:lnTo>
                    <a:pt x="395" y="23"/>
                  </a:lnTo>
                  <a:lnTo>
                    <a:pt x="407" y="15"/>
                  </a:lnTo>
                  <a:lnTo>
                    <a:pt x="420" y="9"/>
                  </a:lnTo>
                  <a:lnTo>
                    <a:pt x="434" y="4"/>
                  </a:lnTo>
                  <a:lnTo>
                    <a:pt x="448" y="1"/>
                  </a:lnTo>
                  <a:lnTo>
                    <a:pt x="463" y="0"/>
                  </a:lnTo>
                  <a:lnTo>
                    <a:pt x="475" y="1"/>
                  </a:lnTo>
                  <a:lnTo>
                    <a:pt x="488" y="3"/>
                  </a:lnTo>
                  <a:lnTo>
                    <a:pt x="500" y="5"/>
                  </a:lnTo>
                  <a:lnTo>
                    <a:pt x="514" y="10"/>
                  </a:lnTo>
                  <a:lnTo>
                    <a:pt x="527" y="15"/>
                  </a:lnTo>
                  <a:lnTo>
                    <a:pt x="541" y="21"/>
                  </a:lnTo>
                  <a:lnTo>
                    <a:pt x="554" y="29"/>
                  </a:lnTo>
                  <a:lnTo>
                    <a:pt x="569" y="39"/>
                  </a:lnTo>
                  <a:lnTo>
                    <a:pt x="580" y="47"/>
                  </a:lnTo>
                  <a:lnTo>
                    <a:pt x="589" y="55"/>
                  </a:lnTo>
                  <a:lnTo>
                    <a:pt x="598" y="64"/>
                  </a:lnTo>
                  <a:lnTo>
                    <a:pt x="606" y="74"/>
                  </a:lnTo>
                  <a:lnTo>
                    <a:pt x="612" y="84"/>
                  </a:lnTo>
                  <a:lnTo>
                    <a:pt x="619" y="95"/>
                  </a:lnTo>
                  <a:lnTo>
                    <a:pt x="624" y="105"/>
                  </a:lnTo>
                  <a:lnTo>
                    <a:pt x="627" y="115"/>
                  </a:lnTo>
                  <a:lnTo>
                    <a:pt x="630" y="126"/>
                  </a:lnTo>
                  <a:lnTo>
                    <a:pt x="632" y="136"/>
                  </a:lnTo>
                  <a:lnTo>
                    <a:pt x="633" y="146"/>
                  </a:lnTo>
                  <a:lnTo>
                    <a:pt x="634" y="156"/>
                  </a:lnTo>
                  <a:lnTo>
                    <a:pt x="633" y="165"/>
                  </a:lnTo>
                  <a:lnTo>
                    <a:pt x="632" y="173"/>
                  </a:lnTo>
                  <a:lnTo>
                    <a:pt x="630" y="181"/>
                  </a:lnTo>
                  <a:lnTo>
                    <a:pt x="627" y="188"/>
                  </a:lnTo>
                  <a:lnTo>
                    <a:pt x="624" y="194"/>
                  </a:lnTo>
                  <a:lnTo>
                    <a:pt x="621" y="200"/>
                  </a:lnTo>
                  <a:lnTo>
                    <a:pt x="617" y="204"/>
                  </a:lnTo>
                  <a:lnTo>
                    <a:pt x="613" y="208"/>
                  </a:lnTo>
                  <a:lnTo>
                    <a:pt x="609" y="210"/>
                  </a:lnTo>
                  <a:lnTo>
                    <a:pt x="606" y="213"/>
                  </a:lnTo>
                  <a:lnTo>
                    <a:pt x="602" y="214"/>
                  </a:lnTo>
                  <a:lnTo>
                    <a:pt x="598" y="214"/>
                  </a:lnTo>
                  <a:lnTo>
                    <a:pt x="595" y="214"/>
                  </a:lnTo>
                  <a:lnTo>
                    <a:pt x="592" y="213"/>
                  </a:lnTo>
                  <a:lnTo>
                    <a:pt x="589" y="211"/>
                  </a:lnTo>
                  <a:lnTo>
                    <a:pt x="587" y="209"/>
                  </a:lnTo>
                  <a:lnTo>
                    <a:pt x="582" y="203"/>
                  </a:lnTo>
                  <a:lnTo>
                    <a:pt x="578" y="195"/>
                  </a:lnTo>
                  <a:lnTo>
                    <a:pt x="573" y="182"/>
                  </a:lnTo>
                  <a:lnTo>
                    <a:pt x="567" y="172"/>
                  </a:lnTo>
                  <a:lnTo>
                    <a:pt x="559" y="163"/>
                  </a:lnTo>
                  <a:lnTo>
                    <a:pt x="552" y="155"/>
                  </a:lnTo>
                  <a:lnTo>
                    <a:pt x="544" y="150"/>
                  </a:lnTo>
                  <a:lnTo>
                    <a:pt x="535" y="146"/>
                  </a:lnTo>
                  <a:lnTo>
                    <a:pt x="525" y="144"/>
                  </a:lnTo>
                  <a:lnTo>
                    <a:pt x="515" y="144"/>
                  </a:lnTo>
                  <a:lnTo>
                    <a:pt x="509" y="144"/>
                  </a:lnTo>
                  <a:lnTo>
                    <a:pt x="503" y="145"/>
                  </a:lnTo>
                  <a:lnTo>
                    <a:pt x="499" y="147"/>
                  </a:lnTo>
                  <a:lnTo>
                    <a:pt x="494" y="149"/>
                  </a:lnTo>
                  <a:lnTo>
                    <a:pt x="486" y="154"/>
                  </a:lnTo>
                  <a:lnTo>
                    <a:pt x="478" y="161"/>
                  </a:lnTo>
                  <a:lnTo>
                    <a:pt x="471" y="170"/>
                  </a:lnTo>
                  <a:lnTo>
                    <a:pt x="464" y="180"/>
                  </a:lnTo>
                  <a:lnTo>
                    <a:pt x="457" y="193"/>
                  </a:lnTo>
                  <a:lnTo>
                    <a:pt x="451" y="206"/>
                  </a:lnTo>
                  <a:lnTo>
                    <a:pt x="432" y="252"/>
                  </a:lnTo>
                  <a:lnTo>
                    <a:pt x="414" y="300"/>
                  </a:lnTo>
                  <a:lnTo>
                    <a:pt x="396" y="351"/>
                  </a:lnTo>
                  <a:lnTo>
                    <a:pt x="378" y="405"/>
                  </a:lnTo>
                  <a:lnTo>
                    <a:pt x="362" y="461"/>
                  </a:lnTo>
                  <a:lnTo>
                    <a:pt x="345" y="519"/>
                  </a:lnTo>
                  <a:lnTo>
                    <a:pt x="331" y="579"/>
                  </a:lnTo>
                  <a:lnTo>
                    <a:pt x="316" y="641"/>
                  </a:lnTo>
                  <a:lnTo>
                    <a:pt x="315" y="649"/>
                  </a:lnTo>
                  <a:lnTo>
                    <a:pt x="323" y="648"/>
                  </a:lnTo>
                  <a:lnTo>
                    <a:pt x="354" y="643"/>
                  </a:lnTo>
                  <a:lnTo>
                    <a:pt x="388" y="638"/>
                  </a:lnTo>
                  <a:lnTo>
                    <a:pt x="422" y="633"/>
                  </a:lnTo>
                  <a:lnTo>
                    <a:pt x="455" y="625"/>
                  </a:lnTo>
                  <a:lnTo>
                    <a:pt x="490" y="619"/>
                  </a:lnTo>
                  <a:lnTo>
                    <a:pt x="525" y="611"/>
                  </a:lnTo>
                  <a:lnTo>
                    <a:pt x="559" y="604"/>
                  </a:lnTo>
                  <a:lnTo>
                    <a:pt x="594" y="595"/>
                  </a:lnTo>
                  <a:lnTo>
                    <a:pt x="595" y="595"/>
                  </a:lnTo>
                  <a:lnTo>
                    <a:pt x="596" y="594"/>
                  </a:lnTo>
                  <a:lnTo>
                    <a:pt x="608" y="583"/>
                  </a:lnTo>
                  <a:lnTo>
                    <a:pt x="622" y="571"/>
                  </a:lnTo>
                  <a:lnTo>
                    <a:pt x="636" y="561"/>
                  </a:lnTo>
                  <a:lnTo>
                    <a:pt x="650" y="551"/>
                  </a:lnTo>
                  <a:lnTo>
                    <a:pt x="666" y="542"/>
                  </a:lnTo>
                  <a:lnTo>
                    <a:pt x="681" y="534"/>
                  </a:lnTo>
                  <a:lnTo>
                    <a:pt x="696" y="525"/>
                  </a:lnTo>
                  <a:lnTo>
                    <a:pt x="712" y="518"/>
                  </a:lnTo>
                  <a:lnTo>
                    <a:pt x="730" y="511"/>
                  </a:lnTo>
                  <a:lnTo>
                    <a:pt x="746" y="506"/>
                  </a:lnTo>
                  <a:lnTo>
                    <a:pt x="762" y="501"/>
                  </a:lnTo>
                  <a:lnTo>
                    <a:pt x="780" y="497"/>
                  </a:lnTo>
                  <a:lnTo>
                    <a:pt x="796" y="493"/>
                  </a:lnTo>
                  <a:lnTo>
                    <a:pt x="812" y="491"/>
                  </a:lnTo>
                  <a:lnTo>
                    <a:pt x="829" y="490"/>
                  </a:lnTo>
                  <a:lnTo>
                    <a:pt x="844" y="489"/>
                  </a:lnTo>
                  <a:lnTo>
                    <a:pt x="891" y="544"/>
                  </a:lnTo>
                  <a:lnTo>
                    <a:pt x="840" y="5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8"/>
            <p:cNvSpPr>
              <a:spLocks/>
            </p:cNvSpPr>
            <p:nvPr userDrawn="1"/>
          </p:nvSpPr>
          <p:spPr bwMode="auto">
            <a:xfrm>
              <a:off x="6540" y="596"/>
              <a:ext cx="34" cy="32"/>
            </a:xfrm>
            <a:custGeom>
              <a:avLst/>
              <a:gdLst>
                <a:gd name="T0" fmla="*/ 255 w 405"/>
                <a:gd name="T1" fmla="*/ 101 h 383"/>
                <a:gd name="T2" fmla="*/ 269 w 405"/>
                <a:gd name="T3" fmla="*/ 105 h 383"/>
                <a:gd name="T4" fmla="*/ 281 w 405"/>
                <a:gd name="T5" fmla="*/ 113 h 383"/>
                <a:gd name="T6" fmla="*/ 289 w 405"/>
                <a:gd name="T7" fmla="*/ 122 h 383"/>
                <a:gd name="T8" fmla="*/ 293 w 405"/>
                <a:gd name="T9" fmla="*/ 132 h 383"/>
                <a:gd name="T10" fmla="*/ 294 w 405"/>
                <a:gd name="T11" fmla="*/ 143 h 383"/>
                <a:gd name="T12" fmla="*/ 290 w 405"/>
                <a:gd name="T13" fmla="*/ 159 h 383"/>
                <a:gd name="T14" fmla="*/ 277 w 405"/>
                <a:gd name="T15" fmla="*/ 177 h 383"/>
                <a:gd name="T16" fmla="*/ 254 w 405"/>
                <a:gd name="T17" fmla="*/ 199 h 383"/>
                <a:gd name="T18" fmla="*/ 221 w 405"/>
                <a:gd name="T19" fmla="*/ 224 h 383"/>
                <a:gd name="T20" fmla="*/ 182 w 405"/>
                <a:gd name="T21" fmla="*/ 249 h 383"/>
                <a:gd name="T22" fmla="*/ 136 w 405"/>
                <a:gd name="T23" fmla="*/ 275 h 383"/>
                <a:gd name="T24" fmla="*/ 99 w 405"/>
                <a:gd name="T25" fmla="*/ 294 h 383"/>
                <a:gd name="T26" fmla="*/ 95 w 405"/>
                <a:gd name="T27" fmla="*/ 383 h 383"/>
                <a:gd name="T28" fmla="*/ 141 w 405"/>
                <a:gd name="T29" fmla="*/ 362 h 383"/>
                <a:gd name="T30" fmla="*/ 223 w 405"/>
                <a:gd name="T31" fmla="*/ 322 h 383"/>
                <a:gd name="T32" fmla="*/ 279 w 405"/>
                <a:gd name="T33" fmla="*/ 289 h 383"/>
                <a:gd name="T34" fmla="*/ 312 w 405"/>
                <a:gd name="T35" fmla="*/ 268 h 383"/>
                <a:gd name="T36" fmla="*/ 341 w 405"/>
                <a:gd name="T37" fmla="*/ 244 h 383"/>
                <a:gd name="T38" fmla="*/ 367 w 405"/>
                <a:gd name="T39" fmla="*/ 221 h 383"/>
                <a:gd name="T40" fmla="*/ 384 w 405"/>
                <a:gd name="T41" fmla="*/ 200 h 383"/>
                <a:gd name="T42" fmla="*/ 394 w 405"/>
                <a:gd name="T43" fmla="*/ 183 h 383"/>
                <a:gd name="T44" fmla="*/ 401 w 405"/>
                <a:gd name="T45" fmla="*/ 167 h 383"/>
                <a:gd name="T46" fmla="*/ 404 w 405"/>
                <a:gd name="T47" fmla="*/ 150 h 383"/>
                <a:gd name="T48" fmla="*/ 405 w 405"/>
                <a:gd name="T49" fmla="*/ 129 h 383"/>
                <a:gd name="T50" fmla="*/ 400 w 405"/>
                <a:gd name="T51" fmla="*/ 103 h 383"/>
                <a:gd name="T52" fmla="*/ 390 w 405"/>
                <a:gd name="T53" fmla="*/ 83 h 383"/>
                <a:gd name="T54" fmla="*/ 378 w 405"/>
                <a:gd name="T55" fmla="*/ 65 h 383"/>
                <a:gd name="T56" fmla="*/ 363 w 405"/>
                <a:gd name="T57" fmla="*/ 48 h 383"/>
                <a:gd name="T58" fmla="*/ 344 w 405"/>
                <a:gd name="T59" fmla="*/ 34 h 383"/>
                <a:gd name="T60" fmla="*/ 324 w 405"/>
                <a:gd name="T61" fmla="*/ 22 h 383"/>
                <a:gd name="T62" fmla="*/ 302 w 405"/>
                <a:gd name="T63" fmla="*/ 12 h 383"/>
                <a:gd name="T64" fmla="*/ 281 w 405"/>
                <a:gd name="T65" fmla="*/ 4 h 383"/>
                <a:gd name="T66" fmla="*/ 259 w 405"/>
                <a:gd name="T67" fmla="*/ 1 h 383"/>
                <a:gd name="T68" fmla="*/ 198 w 405"/>
                <a:gd name="T69" fmla="*/ 5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 h="383">
                  <a:moveTo>
                    <a:pt x="247" y="101"/>
                  </a:moveTo>
                  <a:lnTo>
                    <a:pt x="255" y="101"/>
                  </a:lnTo>
                  <a:lnTo>
                    <a:pt x="262" y="103"/>
                  </a:lnTo>
                  <a:lnTo>
                    <a:pt x="269" y="105"/>
                  </a:lnTo>
                  <a:lnTo>
                    <a:pt x="275" y="109"/>
                  </a:lnTo>
                  <a:lnTo>
                    <a:pt x="281" y="113"/>
                  </a:lnTo>
                  <a:lnTo>
                    <a:pt x="285" y="117"/>
                  </a:lnTo>
                  <a:lnTo>
                    <a:pt x="289" y="122"/>
                  </a:lnTo>
                  <a:lnTo>
                    <a:pt x="292" y="127"/>
                  </a:lnTo>
                  <a:lnTo>
                    <a:pt x="293" y="132"/>
                  </a:lnTo>
                  <a:lnTo>
                    <a:pt x="294" y="137"/>
                  </a:lnTo>
                  <a:lnTo>
                    <a:pt x="294" y="143"/>
                  </a:lnTo>
                  <a:lnTo>
                    <a:pt x="292" y="150"/>
                  </a:lnTo>
                  <a:lnTo>
                    <a:pt x="290" y="159"/>
                  </a:lnTo>
                  <a:lnTo>
                    <a:pt x="285" y="168"/>
                  </a:lnTo>
                  <a:lnTo>
                    <a:pt x="277" y="177"/>
                  </a:lnTo>
                  <a:lnTo>
                    <a:pt x="268" y="187"/>
                  </a:lnTo>
                  <a:lnTo>
                    <a:pt x="254" y="199"/>
                  </a:lnTo>
                  <a:lnTo>
                    <a:pt x="238" y="212"/>
                  </a:lnTo>
                  <a:lnTo>
                    <a:pt x="221" y="224"/>
                  </a:lnTo>
                  <a:lnTo>
                    <a:pt x="203" y="237"/>
                  </a:lnTo>
                  <a:lnTo>
                    <a:pt x="182" y="249"/>
                  </a:lnTo>
                  <a:lnTo>
                    <a:pt x="160" y="263"/>
                  </a:lnTo>
                  <a:lnTo>
                    <a:pt x="136" y="275"/>
                  </a:lnTo>
                  <a:lnTo>
                    <a:pt x="111" y="288"/>
                  </a:lnTo>
                  <a:lnTo>
                    <a:pt x="99" y="294"/>
                  </a:lnTo>
                  <a:lnTo>
                    <a:pt x="0" y="370"/>
                  </a:lnTo>
                  <a:lnTo>
                    <a:pt x="95" y="383"/>
                  </a:lnTo>
                  <a:lnTo>
                    <a:pt x="99" y="381"/>
                  </a:lnTo>
                  <a:lnTo>
                    <a:pt x="141" y="362"/>
                  </a:lnTo>
                  <a:lnTo>
                    <a:pt x="183" y="342"/>
                  </a:lnTo>
                  <a:lnTo>
                    <a:pt x="223" y="322"/>
                  </a:lnTo>
                  <a:lnTo>
                    <a:pt x="261" y="300"/>
                  </a:lnTo>
                  <a:lnTo>
                    <a:pt x="279" y="289"/>
                  </a:lnTo>
                  <a:lnTo>
                    <a:pt x="295" y="279"/>
                  </a:lnTo>
                  <a:lnTo>
                    <a:pt x="312" y="268"/>
                  </a:lnTo>
                  <a:lnTo>
                    <a:pt x="327" y="257"/>
                  </a:lnTo>
                  <a:lnTo>
                    <a:pt x="341" y="244"/>
                  </a:lnTo>
                  <a:lnTo>
                    <a:pt x="354" y="233"/>
                  </a:lnTo>
                  <a:lnTo>
                    <a:pt x="367" y="221"/>
                  </a:lnTo>
                  <a:lnTo>
                    <a:pt x="377" y="210"/>
                  </a:lnTo>
                  <a:lnTo>
                    <a:pt x="384" y="200"/>
                  </a:lnTo>
                  <a:lnTo>
                    <a:pt x="389" y="192"/>
                  </a:lnTo>
                  <a:lnTo>
                    <a:pt x="394" y="183"/>
                  </a:lnTo>
                  <a:lnTo>
                    <a:pt x="398" y="175"/>
                  </a:lnTo>
                  <a:lnTo>
                    <a:pt x="401" y="167"/>
                  </a:lnTo>
                  <a:lnTo>
                    <a:pt x="403" y="159"/>
                  </a:lnTo>
                  <a:lnTo>
                    <a:pt x="404" y="150"/>
                  </a:lnTo>
                  <a:lnTo>
                    <a:pt x="405" y="143"/>
                  </a:lnTo>
                  <a:lnTo>
                    <a:pt x="405" y="129"/>
                  </a:lnTo>
                  <a:lnTo>
                    <a:pt x="403" y="116"/>
                  </a:lnTo>
                  <a:lnTo>
                    <a:pt x="400" y="103"/>
                  </a:lnTo>
                  <a:lnTo>
                    <a:pt x="395" y="92"/>
                  </a:lnTo>
                  <a:lnTo>
                    <a:pt x="390" y="83"/>
                  </a:lnTo>
                  <a:lnTo>
                    <a:pt x="385" y="74"/>
                  </a:lnTo>
                  <a:lnTo>
                    <a:pt x="378" y="65"/>
                  </a:lnTo>
                  <a:lnTo>
                    <a:pt x="371" y="56"/>
                  </a:lnTo>
                  <a:lnTo>
                    <a:pt x="363" y="48"/>
                  </a:lnTo>
                  <a:lnTo>
                    <a:pt x="353" y="40"/>
                  </a:lnTo>
                  <a:lnTo>
                    <a:pt x="344" y="34"/>
                  </a:lnTo>
                  <a:lnTo>
                    <a:pt x="334" y="27"/>
                  </a:lnTo>
                  <a:lnTo>
                    <a:pt x="324" y="22"/>
                  </a:lnTo>
                  <a:lnTo>
                    <a:pt x="314" y="16"/>
                  </a:lnTo>
                  <a:lnTo>
                    <a:pt x="302" y="12"/>
                  </a:lnTo>
                  <a:lnTo>
                    <a:pt x="292" y="7"/>
                  </a:lnTo>
                  <a:lnTo>
                    <a:pt x="281" y="4"/>
                  </a:lnTo>
                  <a:lnTo>
                    <a:pt x="270" y="2"/>
                  </a:lnTo>
                  <a:lnTo>
                    <a:pt x="259" y="1"/>
                  </a:lnTo>
                  <a:lnTo>
                    <a:pt x="247" y="0"/>
                  </a:lnTo>
                  <a:lnTo>
                    <a:pt x="198" y="59"/>
                  </a:lnTo>
                  <a:lnTo>
                    <a:pt x="247"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9"/>
            <p:cNvSpPr>
              <a:spLocks/>
            </p:cNvSpPr>
            <p:nvPr userDrawn="1"/>
          </p:nvSpPr>
          <p:spPr bwMode="auto">
            <a:xfrm>
              <a:off x="6473" y="596"/>
              <a:ext cx="191" cy="122"/>
            </a:xfrm>
            <a:custGeom>
              <a:avLst/>
              <a:gdLst>
                <a:gd name="T0" fmla="*/ 982 w 2289"/>
                <a:gd name="T1" fmla="*/ 130 h 1460"/>
                <a:gd name="T2" fmla="*/ 920 w 2289"/>
                <a:gd name="T3" fmla="*/ 214 h 1460"/>
                <a:gd name="T4" fmla="*/ 891 w 2289"/>
                <a:gd name="T5" fmla="*/ 387 h 1460"/>
                <a:gd name="T6" fmla="*/ 936 w 2289"/>
                <a:gd name="T7" fmla="*/ 481 h 1460"/>
                <a:gd name="T8" fmla="*/ 1034 w 2289"/>
                <a:gd name="T9" fmla="*/ 514 h 1460"/>
                <a:gd name="T10" fmla="*/ 1200 w 2289"/>
                <a:gd name="T11" fmla="*/ 464 h 1460"/>
                <a:gd name="T12" fmla="*/ 1394 w 2289"/>
                <a:gd name="T13" fmla="*/ 312 h 1460"/>
                <a:gd name="T14" fmla="*/ 1433 w 2289"/>
                <a:gd name="T15" fmla="*/ 157 h 1460"/>
                <a:gd name="T16" fmla="*/ 1486 w 2289"/>
                <a:gd name="T17" fmla="*/ 59 h 1460"/>
                <a:gd name="T18" fmla="*/ 1544 w 2289"/>
                <a:gd name="T19" fmla="*/ 51 h 1460"/>
                <a:gd name="T20" fmla="*/ 1625 w 2289"/>
                <a:gd name="T21" fmla="*/ 91 h 1460"/>
                <a:gd name="T22" fmla="*/ 1634 w 2289"/>
                <a:gd name="T23" fmla="*/ 139 h 1460"/>
                <a:gd name="T24" fmla="*/ 1565 w 2289"/>
                <a:gd name="T25" fmla="*/ 346 h 1460"/>
                <a:gd name="T26" fmla="*/ 1568 w 2289"/>
                <a:gd name="T27" fmla="*/ 436 h 1460"/>
                <a:gd name="T28" fmla="*/ 1616 w 2289"/>
                <a:gd name="T29" fmla="*/ 424 h 1460"/>
                <a:gd name="T30" fmla="*/ 1755 w 2289"/>
                <a:gd name="T31" fmla="*/ 283 h 1460"/>
                <a:gd name="T32" fmla="*/ 1888 w 2289"/>
                <a:gd name="T33" fmla="*/ 183 h 1460"/>
                <a:gd name="T34" fmla="*/ 1988 w 2289"/>
                <a:gd name="T35" fmla="*/ 199 h 1460"/>
                <a:gd name="T36" fmla="*/ 2063 w 2289"/>
                <a:gd name="T37" fmla="*/ 256 h 1460"/>
                <a:gd name="T38" fmla="*/ 2136 w 2289"/>
                <a:gd name="T39" fmla="*/ 408 h 1460"/>
                <a:gd name="T40" fmla="*/ 2229 w 2289"/>
                <a:gd name="T41" fmla="*/ 531 h 1460"/>
                <a:gd name="T42" fmla="*/ 2287 w 2289"/>
                <a:gd name="T43" fmla="*/ 580 h 1460"/>
                <a:gd name="T44" fmla="*/ 2259 w 2289"/>
                <a:gd name="T45" fmla="*/ 612 h 1460"/>
                <a:gd name="T46" fmla="*/ 2126 w 2289"/>
                <a:gd name="T47" fmla="*/ 583 h 1460"/>
                <a:gd name="T48" fmla="*/ 1973 w 2289"/>
                <a:gd name="T49" fmla="*/ 441 h 1460"/>
                <a:gd name="T50" fmla="*/ 1884 w 2289"/>
                <a:gd name="T51" fmla="*/ 335 h 1460"/>
                <a:gd name="T52" fmla="*/ 1759 w 2289"/>
                <a:gd name="T53" fmla="*/ 434 h 1460"/>
                <a:gd name="T54" fmla="*/ 1620 w 2289"/>
                <a:gd name="T55" fmla="*/ 580 h 1460"/>
                <a:gd name="T56" fmla="*/ 1534 w 2289"/>
                <a:gd name="T57" fmla="*/ 588 h 1460"/>
                <a:gd name="T58" fmla="*/ 1425 w 2289"/>
                <a:gd name="T59" fmla="*/ 523 h 1460"/>
                <a:gd name="T60" fmla="*/ 1351 w 2289"/>
                <a:gd name="T61" fmla="*/ 466 h 1460"/>
                <a:gd name="T62" fmla="*/ 1157 w 2289"/>
                <a:gd name="T63" fmla="*/ 584 h 1460"/>
                <a:gd name="T64" fmla="*/ 993 w 2289"/>
                <a:gd name="T65" fmla="*/ 613 h 1460"/>
                <a:gd name="T66" fmla="*/ 823 w 2289"/>
                <a:gd name="T67" fmla="*/ 555 h 1460"/>
                <a:gd name="T68" fmla="*/ 720 w 2289"/>
                <a:gd name="T69" fmla="*/ 457 h 1460"/>
                <a:gd name="T70" fmla="*/ 448 w 2289"/>
                <a:gd name="T71" fmla="*/ 594 h 1460"/>
                <a:gd name="T72" fmla="*/ 392 w 2289"/>
                <a:gd name="T73" fmla="*/ 862 h 1460"/>
                <a:gd name="T74" fmla="*/ 328 w 2289"/>
                <a:gd name="T75" fmla="*/ 1161 h 1460"/>
                <a:gd name="T76" fmla="*/ 215 w 2289"/>
                <a:gd name="T77" fmla="*/ 1376 h 1460"/>
                <a:gd name="T78" fmla="*/ 114 w 2289"/>
                <a:gd name="T79" fmla="*/ 1448 h 1460"/>
                <a:gd name="T80" fmla="*/ 0 w 2289"/>
                <a:gd name="T81" fmla="*/ 1423 h 1460"/>
                <a:gd name="T82" fmla="*/ 95 w 2289"/>
                <a:gd name="T83" fmla="*/ 1349 h 1460"/>
                <a:gd name="T84" fmla="*/ 163 w 2289"/>
                <a:gd name="T85" fmla="*/ 1228 h 1460"/>
                <a:gd name="T86" fmla="*/ 213 w 2289"/>
                <a:gd name="T87" fmla="*/ 1035 h 1460"/>
                <a:gd name="T88" fmla="*/ 240 w 2289"/>
                <a:gd name="T89" fmla="*/ 617 h 1460"/>
                <a:gd name="T90" fmla="*/ 195 w 2289"/>
                <a:gd name="T91" fmla="*/ 511 h 1460"/>
                <a:gd name="T92" fmla="*/ 92 w 2289"/>
                <a:gd name="T93" fmla="*/ 565 h 1460"/>
                <a:gd name="T94" fmla="*/ 143 w 2289"/>
                <a:gd name="T95" fmla="*/ 433 h 1460"/>
                <a:gd name="T96" fmla="*/ 254 w 2289"/>
                <a:gd name="T97" fmla="*/ 332 h 1460"/>
                <a:gd name="T98" fmla="*/ 297 w 2289"/>
                <a:gd name="T99" fmla="*/ 230 h 1460"/>
                <a:gd name="T100" fmla="*/ 267 w 2289"/>
                <a:gd name="T101" fmla="*/ 178 h 1460"/>
                <a:gd name="T102" fmla="*/ 261 w 2289"/>
                <a:gd name="T103" fmla="*/ 74 h 1460"/>
                <a:gd name="T104" fmla="*/ 335 w 2289"/>
                <a:gd name="T105" fmla="*/ 118 h 1460"/>
                <a:gd name="T106" fmla="*/ 398 w 2289"/>
                <a:gd name="T107" fmla="*/ 108 h 1460"/>
                <a:gd name="T108" fmla="*/ 489 w 2289"/>
                <a:gd name="T109" fmla="*/ 137 h 1460"/>
                <a:gd name="T110" fmla="*/ 505 w 2289"/>
                <a:gd name="T111" fmla="*/ 181 h 1460"/>
                <a:gd name="T112" fmla="*/ 456 w 2289"/>
                <a:gd name="T113" fmla="*/ 322 h 1460"/>
                <a:gd name="T114" fmla="*/ 427 w 2289"/>
                <a:gd name="T115" fmla="*/ 510 h 1460"/>
                <a:gd name="T116" fmla="*/ 690 w 2289"/>
                <a:gd name="T117" fmla="*/ 385 h 1460"/>
                <a:gd name="T118" fmla="*/ 720 w 2289"/>
                <a:gd name="T119" fmla="*/ 256 h 1460"/>
                <a:gd name="T120" fmla="*/ 812 w 2289"/>
                <a:gd name="T121" fmla="*/ 126 h 1460"/>
                <a:gd name="T122" fmla="*/ 957 w 2289"/>
                <a:gd name="T123" fmla="*/ 26 h 1460"/>
                <a:gd name="T124" fmla="*/ 1042 w 2289"/>
                <a:gd name="T125" fmla="*/ 1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9" h="1460">
                  <a:moveTo>
                    <a:pt x="1042" y="101"/>
                  </a:moveTo>
                  <a:lnTo>
                    <a:pt x="1034" y="101"/>
                  </a:lnTo>
                  <a:lnTo>
                    <a:pt x="1027" y="103"/>
                  </a:lnTo>
                  <a:lnTo>
                    <a:pt x="1020" y="105"/>
                  </a:lnTo>
                  <a:lnTo>
                    <a:pt x="1013" y="109"/>
                  </a:lnTo>
                  <a:lnTo>
                    <a:pt x="1003" y="116"/>
                  </a:lnTo>
                  <a:lnTo>
                    <a:pt x="992" y="122"/>
                  </a:lnTo>
                  <a:lnTo>
                    <a:pt x="982" y="130"/>
                  </a:lnTo>
                  <a:lnTo>
                    <a:pt x="973" y="138"/>
                  </a:lnTo>
                  <a:lnTo>
                    <a:pt x="964" y="147"/>
                  </a:lnTo>
                  <a:lnTo>
                    <a:pt x="956" y="158"/>
                  </a:lnTo>
                  <a:lnTo>
                    <a:pt x="948" y="168"/>
                  </a:lnTo>
                  <a:lnTo>
                    <a:pt x="939" y="178"/>
                  </a:lnTo>
                  <a:lnTo>
                    <a:pt x="932" y="189"/>
                  </a:lnTo>
                  <a:lnTo>
                    <a:pt x="926" y="201"/>
                  </a:lnTo>
                  <a:lnTo>
                    <a:pt x="920" y="214"/>
                  </a:lnTo>
                  <a:lnTo>
                    <a:pt x="914" y="226"/>
                  </a:lnTo>
                  <a:lnTo>
                    <a:pt x="909" y="239"/>
                  </a:lnTo>
                  <a:lnTo>
                    <a:pt x="905" y="253"/>
                  </a:lnTo>
                  <a:lnTo>
                    <a:pt x="901" y="268"/>
                  </a:lnTo>
                  <a:lnTo>
                    <a:pt x="898" y="282"/>
                  </a:lnTo>
                  <a:lnTo>
                    <a:pt x="894" y="294"/>
                  </a:lnTo>
                  <a:lnTo>
                    <a:pt x="890" y="383"/>
                  </a:lnTo>
                  <a:lnTo>
                    <a:pt x="891" y="387"/>
                  </a:lnTo>
                  <a:lnTo>
                    <a:pt x="893" y="401"/>
                  </a:lnTo>
                  <a:lnTo>
                    <a:pt x="898" y="416"/>
                  </a:lnTo>
                  <a:lnTo>
                    <a:pt x="902" y="429"/>
                  </a:lnTo>
                  <a:lnTo>
                    <a:pt x="907" y="441"/>
                  </a:lnTo>
                  <a:lnTo>
                    <a:pt x="913" y="453"/>
                  </a:lnTo>
                  <a:lnTo>
                    <a:pt x="920" y="463"/>
                  </a:lnTo>
                  <a:lnTo>
                    <a:pt x="928" y="472"/>
                  </a:lnTo>
                  <a:lnTo>
                    <a:pt x="936" y="481"/>
                  </a:lnTo>
                  <a:lnTo>
                    <a:pt x="947" y="488"/>
                  </a:lnTo>
                  <a:lnTo>
                    <a:pt x="957" y="495"/>
                  </a:lnTo>
                  <a:lnTo>
                    <a:pt x="968" y="500"/>
                  </a:lnTo>
                  <a:lnTo>
                    <a:pt x="979" y="506"/>
                  </a:lnTo>
                  <a:lnTo>
                    <a:pt x="992" y="510"/>
                  </a:lnTo>
                  <a:lnTo>
                    <a:pt x="1006" y="512"/>
                  </a:lnTo>
                  <a:lnTo>
                    <a:pt x="1019" y="514"/>
                  </a:lnTo>
                  <a:lnTo>
                    <a:pt x="1034" y="514"/>
                  </a:lnTo>
                  <a:lnTo>
                    <a:pt x="1054" y="513"/>
                  </a:lnTo>
                  <a:lnTo>
                    <a:pt x="1073" y="511"/>
                  </a:lnTo>
                  <a:lnTo>
                    <a:pt x="1093" y="507"/>
                  </a:lnTo>
                  <a:lnTo>
                    <a:pt x="1114" y="501"/>
                  </a:lnTo>
                  <a:lnTo>
                    <a:pt x="1135" y="494"/>
                  </a:lnTo>
                  <a:lnTo>
                    <a:pt x="1157" y="485"/>
                  </a:lnTo>
                  <a:lnTo>
                    <a:pt x="1178" y="475"/>
                  </a:lnTo>
                  <a:lnTo>
                    <a:pt x="1200" y="464"/>
                  </a:lnTo>
                  <a:lnTo>
                    <a:pt x="1224" y="449"/>
                  </a:lnTo>
                  <a:lnTo>
                    <a:pt x="1246" y="435"/>
                  </a:lnTo>
                  <a:lnTo>
                    <a:pt x="1271" y="418"/>
                  </a:lnTo>
                  <a:lnTo>
                    <a:pt x="1294" y="400"/>
                  </a:lnTo>
                  <a:lnTo>
                    <a:pt x="1319" y="380"/>
                  </a:lnTo>
                  <a:lnTo>
                    <a:pt x="1343" y="359"/>
                  </a:lnTo>
                  <a:lnTo>
                    <a:pt x="1369" y="336"/>
                  </a:lnTo>
                  <a:lnTo>
                    <a:pt x="1394" y="312"/>
                  </a:lnTo>
                  <a:lnTo>
                    <a:pt x="1395" y="311"/>
                  </a:lnTo>
                  <a:lnTo>
                    <a:pt x="1396" y="309"/>
                  </a:lnTo>
                  <a:lnTo>
                    <a:pt x="1401" y="279"/>
                  </a:lnTo>
                  <a:lnTo>
                    <a:pt x="1407" y="252"/>
                  </a:lnTo>
                  <a:lnTo>
                    <a:pt x="1413" y="227"/>
                  </a:lnTo>
                  <a:lnTo>
                    <a:pt x="1419" y="203"/>
                  </a:lnTo>
                  <a:lnTo>
                    <a:pt x="1425" y="180"/>
                  </a:lnTo>
                  <a:lnTo>
                    <a:pt x="1433" y="157"/>
                  </a:lnTo>
                  <a:lnTo>
                    <a:pt x="1441" y="133"/>
                  </a:lnTo>
                  <a:lnTo>
                    <a:pt x="1450" y="110"/>
                  </a:lnTo>
                  <a:lnTo>
                    <a:pt x="1457" y="96"/>
                  </a:lnTo>
                  <a:lnTo>
                    <a:pt x="1463" y="84"/>
                  </a:lnTo>
                  <a:lnTo>
                    <a:pt x="1470" y="74"/>
                  </a:lnTo>
                  <a:lnTo>
                    <a:pt x="1477" y="65"/>
                  </a:lnTo>
                  <a:lnTo>
                    <a:pt x="1482" y="62"/>
                  </a:lnTo>
                  <a:lnTo>
                    <a:pt x="1486" y="59"/>
                  </a:lnTo>
                  <a:lnTo>
                    <a:pt x="1491" y="55"/>
                  </a:lnTo>
                  <a:lnTo>
                    <a:pt x="1496" y="52"/>
                  </a:lnTo>
                  <a:lnTo>
                    <a:pt x="1501" y="51"/>
                  </a:lnTo>
                  <a:lnTo>
                    <a:pt x="1508" y="49"/>
                  </a:lnTo>
                  <a:lnTo>
                    <a:pt x="1515" y="48"/>
                  </a:lnTo>
                  <a:lnTo>
                    <a:pt x="1521" y="48"/>
                  </a:lnTo>
                  <a:lnTo>
                    <a:pt x="1532" y="49"/>
                  </a:lnTo>
                  <a:lnTo>
                    <a:pt x="1544" y="51"/>
                  </a:lnTo>
                  <a:lnTo>
                    <a:pt x="1557" y="54"/>
                  </a:lnTo>
                  <a:lnTo>
                    <a:pt x="1573" y="59"/>
                  </a:lnTo>
                  <a:lnTo>
                    <a:pt x="1584" y="64"/>
                  </a:lnTo>
                  <a:lnTo>
                    <a:pt x="1594" y="68"/>
                  </a:lnTo>
                  <a:lnTo>
                    <a:pt x="1603" y="73"/>
                  </a:lnTo>
                  <a:lnTo>
                    <a:pt x="1612" y="79"/>
                  </a:lnTo>
                  <a:lnTo>
                    <a:pt x="1619" y="85"/>
                  </a:lnTo>
                  <a:lnTo>
                    <a:pt x="1625" y="91"/>
                  </a:lnTo>
                  <a:lnTo>
                    <a:pt x="1629" y="97"/>
                  </a:lnTo>
                  <a:lnTo>
                    <a:pt x="1633" y="104"/>
                  </a:lnTo>
                  <a:lnTo>
                    <a:pt x="1635" y="110"/>
                  </a:lnTo>
                  <a:lnTo>
                    <a:pt x="1636" y="116"/>
                  </a:lnTo>
                  <a:lnTo>
                    <a:pt x="1636" y="121"/>
                  </a:lnTo>
                  <a:lnTo>
                    <a:pt x="1636" y="127"/>
                  </a:lnTo>
                  <a:lnTo>
                    <a:pt x="1636" y="133"/>
                  </a:lnTo>
                  <a:lnTo>
                    <a:pt x="1634" y="139"/>
                  </a:lnTo>
                  <a:lnTo>
                    <a:pt x="1632" y="145"/>
                  </a:lnTo>
                  <a:lnTo>
                    <a:pt x="1630" y="151"/>
                  </a:lnTo>
                  <a:lnTo>
                    <a:pt x="1614" y="187"/>
                  </a:lnTo>
                  <a:lnTo>
                    <a:pt x="1599" y="222"/>
                  </a:lnTo>
                  <a:lnTo>
                    <a:pt x="1588" y="254"/>
                  </a:lnTo>
                  <a:lnTo>
                    <a:pt x="1579" y="286"/>
                  </a:lnTo>
                  <a:lnTo>
                    <a:pt x="1571" y="317"/>
                  </a:lnTo>
                  <a:lnTo>
                    <a:pt x="1565" y="346"/>
                  </a:lnTo>
                  <a:lnTo>
                    <a:pt x="1562" y="376"/>
                  </a:lnTo>
                  <a:lnTo>
                    <a:pt x="1560" y="406"/>
                  </a:lnTo>
                  <a:lnTo>
                    <a:pt x="1560" y="414"/>
                  </a:lnTo>
                  <a:lnTo>
                    <a:pt x="1561" y="422"/>
                  </a:lnTo>
                  <a:lnTo>
                    <a:pt x="1562" y="426"/>
                  </a:lnTo>
                  <a:lnTo>
                    <a:pt x="1563" y="430"/>
                  </a:lnTo>
                  <a:lnTo>
                    <a:pt x="1565" y="433"/>
                  </a:lnTo>
                  <a:lnTo>
                    <a:pt x="1568" y="436"/>
                  </a:lnTo>
                  <a:lnTo>
                    <a:pt x="1572" y="439"/>
                  </a:lnTo>
                  <a:lnTo>
                    <a:pt x="1576" y="441"/>
                  </a:lnTo>
                  <a:lnTo>
                    <a:pt x="1581" y="442"/>
                  </a:lnTo>
                  <a:lnTo>
                    <a:pt x="1587" y="441"/>
                  </a:lnTo>
                  <a:lnTo>
                    <a:pt x="1593" y="439"/>
                  </a:lnTo>
                  <a:lnTo>
                    <a:pt x="1600" y="435"/>
                  </a:lnTo>
                  <a:lnTo>
                    <a:pt x="1607" y="430"/>
                  </a:lnTo>
                  <a:lnTo>
                    <a:pt x="1616" y="424"/>
                  </a:lnTo>
                  <a:lnTo>
                    <a:pt x="1626" y="414"/>
                  </a:lnTo>
                  <a:lnTo>
                    <a:pt x="1639" y="401"/>
                  </a:lnTo>
                  <a:lnTo>
                    <a:pt x="1653" y="386"/>
                  </a:lnTo>
                  <a:lnTo>
                    <a:pt x="1670" y="369"/>
                  </a:lnTo>
                  <a:lnTo>
                    <a:pt x="1690" y="348"/>
                  </a:lnTo>
                  <a:lnTo>
                    <a:pt x="1710" y="327"/>
                  </a:lnTo>
                  <a:lnTo>
                    <a:pt x="1733" y="306"/>
                  </a:lnTo>
                  <a:lnTo>
                    <a:pt x="1755" y="283"/>
                  </a:lnTo>
                  <a:lnTo>
                    <a:pt x="1778" y="262"/>
                  </a:lnTo>
                  <a:lnTo>
                    <a:pt x="1801" y="242"/>
                  </a:lnTo>
                  <a:lnTo>
                    <a:pt x="1824" y="224"/>
                  </a:lnTo>
                  <a:lnTo>
                    <a:pt x="1845" y="208"/>
                  </a:lnTo>
                  <a:lnTo>
                    <a:pt x="1850" y="204"/>
                  </a:lnTo>
                  <a:lnTo>
                    <a:pt x="1865" y="195"/>
                  </a:lnTo>
                  <a:lnTo>
                    <a:pt x="1880" y="187"/>
                  </a:lnTo>
                  <a:lnTo>
                    <a:pt x="1888" y="183"/>
                  </a:lnTo>
                  <a:lnTo>
                    <a:pt x="1897" y="181"/>
                  </a:lnTo>
                  <a:lnTo>
                    <a:pt x="1906" y="179"/>
                  </a:lnTo>
                  <a:lnTo>
                    <a:pt x="1917" y="178"/>
                  </a:lnTo>
                  <a:lnTo>
                    <a:pt x="1927" y="179"/>
                  </a:lnTo>
                  <a:lnTo>
                    <a:pt x="1937" y="181"/>
                  </a:lnTo>
                  <a:lnTo>
                    <a:pt x="1948" y="183"/>
                  </a:lnTo>
                  <a:lnTo>
                    <a:pt x="1959" y="187"/>
                  </a:lnTo>
                  <a:lnTo>
                    <a:pt x="1988" y="199"/>
                  </a:lnTo>
                  <a:lnTo>
                    <a:pt x="2011" y="212"/>
                  </a:lnTo>
                  <a:lnTo>
                    <a:pt x="2022" y="218"/>
                  </a:lnTo>
                  <a:lnTo>
                    <a:pt x="2030" y="224"/>
                  </a:lnTo>
                  <a:lnTo>
                    <a:pt x="2039" y="230"/>
                  </a:lnTo>
                  <a:lnTo>
                    <a:pt x="2046" y="236"/>
                  </a:lnTo>
                  <a:lnTo>
                    <a:pt x="2052" y="242"/>
                  </a:lnTo>
                  <a:lnTo>
                    <a:pt x="2058" y="249"/>
                  </a:lnTo>
                  <a:lnTo>
                    <a:pt x="2063" y="256"/>
                  </a:lnTo>
                  <a:lnTo>
                    <a:pt x="2069" y="263"/>
                  </a:lnTo>
                  <a:lnTo>
                    <a:pt x="2077" y="278"/>
                  </a:lnTo>
                  <a:lnTo>
                    <a:pt x="2084" y="294"/>
                  </a:lnTo>
                  <a:lnTo>
                    <a:pt x="2094" y="320"/>
                  </a:lnTo>
                  <a:lnTo>
                    <a:pt x="2104" y="343"/>
                  </a:lnTo>
                  <a:lnTo>
                    <a:pt x="2115" y="366"/>
                  </a:lnTo>
                  <a:lnTo>
                    <a:pt x="2126" y="387"/>
                  </a:lnTo>
                  <a:lnTo>
                    <a:pt x="2136" y="408"/>
                  </a:lnTo>
                  <a:lnTo>
                    <a:pt x="2147" y="427"/>
                  </a:lnTo>
                  <a:lnTo>
                    <a:pt x="2158" y="444"/>
                  </a:lnTo>
                  <a:lnTo>
                    <a:pt x="2169" y="462"/>
                  </a:lnTo>
                  <a:lnTo>
                    <a:pt x="2181" y="478"/>
                  </a:lnTo>
                  <a:lnTo>
                    <a:pt x="2192" y="492"/>
                  </a:lnTo>
                  <a:lnTo>
                    <a:pt x="2204" y="507"/>
                  </a:lnTo>
                  <a:lnTo>
                    <a:pt x="2216" y="519"/>
                  </a:lnTo>
                  <a:lnTo>
                    <a:pt x="2229" y="531"/>
                  </a:lnTo>
                  <a:lnTo>
                    <a:pt x="2241" y="541"/>
                  </a:lnTo>
                  <a:lnTo>
                    <a:pt x="2253" y="552"/>
                  </a:lnTo>
                  <a:lnTo>
                    <a:pt x="2266" y="560"/>
                  </a:lnTo>
                  <a:lnTo>
                    <a:pt x="2273" y="564"/>
                  </a:lnTo>
                  <a:lnTo>
                    <a:pt x="2278" y="568"/>
                  </a:lnTo>
                  <a:lnTo>
                    <a:pt x="2282" y="572"/>
                  </a:lnTo>
                  <a:lnTo>
                    <a:pt x="2285" y="576"/>
                  </a:lnTo>
                  <a:lnTo>
                    <a:pt x="2287" y="580"/>
                  </a:lnTo>
                  <a:lnTo>
                    <a:pt x="2289" y="584"/>
                  </a:lnTo>
                  <a:lnTo>
                    <a:pt x="2289" y="588"/>
                  </a:lnTo>
                  <a:lnTo>
                    <a:pt x="2289" y="592"/>
                  </a:lnTo>
                  <a:lnTo>
                    <a:pt x="2286" y="597"/>
                  </a:lnTo>
                  <a:lnTo>
                    <a:pt x="2282" y="602"/>
                  </a:lnTo>
                  <a:lnTo>
                    <a:pt x="2276" y="606"/>
                  </a:lnTo>
                  <a:lnTo>
                    <a:pt x="2267" y="609"/>
                  </a:lnTo>
                  <a:lnTo>
                    <a:pt x="2259" y="612"/>
                  </a:lnTo>
                  <a:lnTo>
                    <a:pt x="2249" y="613"/>
                  </a:lnTo>
                  <a:lnTo>
                    <a:pt x="2238" y="614"/>
                  </a:lnTo>
                  <a:lnTo>
                    <a:pt x="2226" y="614"/>
                  </a:lnTo>
                  <a:lnTo>
                    <a:pt x="2205" y="611"/>
                  </a:lnTo>
                  <a:lnTo>
                    <a:pt x="2186" y="607"/>
                  </a:lnTo>
                  <a:lnTo>
                    <a:pt x="2165" y="601"/>
                  </a:lnTo>
                  <a:lnTo>
                    <a:pt x="2145" y="592"/>
                  </a:lnTo>
                  <a:lnTo>
                    <a:pt x="2126" y="583"/>
                  </a:lnTo>
                  <a:lnTo>
                    <a:pt x="2106" y="571"/>
                  </a:lnTo>
                  <a:lnTo>
                    <a:pt x="2086" y="558"/>
                  </a:lnTo>
                  <a:lnTo>
                    <a:pt x="2066" y="543"/>
                  </a:lnTo>
                  <a:lnTo>
                    <a:pt x="2047" y="526"/>
                  </a:lnTo>
                  <a:lnTo>
                    <a:pt x="2029" y="508"/>
                  </a:lnTo>
                  <a:lnTo>
                    <a:pt x="2009" y="487"/>
                  </a:lnTo>
                  <a:lnTo>
                    <a:pt x="1991" y="465"/>
                  </a:lnTo>
                  <a:lnTo>
                    <a:pt x="1973" y="441"/>
                  </a:lnTo>
                  <a:lnTo>
                    <a:pt x="1954" y="416"/>
                  </a:lnTo>
                  <a:lnTo>
                    <a:pt x="1937" y="388"/>
                  </a:lnTo>
                  <a:lnTo>
                    <a:pt x="1920" y="360"/>
                  </a:lnTo>
                  <a:lnTo>
                    <a:pt x="1913" y="351"/>
                  </a:lnTo>
                  <a:lnTo>
                    <a:pt x="1906" y="344"/>
                  </a:lnTo>
                  <a:lnTo>
                    <a:pt x="1899" y="339"/>
                  </a:lnTo>
                  <a:lnTo>
                    <a:pt x="1892" y="336"/>
                  </a:lnTo>
                  <a:lnTo>
                    <a:pt x="1884" y="335"/>
                  </a:lnTo>
                  <a:lnTo>
                    <a:pt x="1875" y="335"/>
                  </a:lnTo>
                  <a:lnTo>
                    <a:pt x="1867" y="338"/>
                  </a:lnTo>
                  <a:lnTo>
                    <a:pt x="1857" y="343"/>
                  </a:lnTo>
                  <a:lnTo>
                    <a:pt x="1838" y="358"/>
                  </a:lnTo>
                  <a:lnTo>
                    <a:pt x="1821" y="372"/>
                  </a:lnTo>
                  <a:lnTo>
                    <a:pt x="1804" y="387"/>
                  </a:lnTo>
                  <a:lnTo>
                    <a:pt x="1789" y="402"/>
                  </a:lnTo>
                  <a:lnTo>
                    <a:pt x="1759" y="434"/>
                  </a:lnTo>
                  <a:lnTo>
                    <a:pt x="1730" y="468"/>
                  </a:lnTo>
                  <a:lnTo>
                    <a:pt x="1712" y="488"/>
                  </a:lnTo>
                  <a:lnTo>
                    <a:pt x="1692" y="511"/>
                  </a:lnTo>
                  <a:lnTo>
                    <a:pt x="1671" y="535"/>
                  </a:lnTo>
                  <a:lnTo>
                    <a:pt x="1647" y="560"/>
                  </a:lnTo>
                  <a:lnTo>
                    <a:pt x="1638" y="568"/>
                  </a:lnTo>
                  <a:lnTo>
                    <a:pt x="1629" y="574"/>
                  </a:lnTo>
                  <a:lnTo>
                    <a:pt x="1620" y="580"/>
                  </a:lnTo>
                  <a:lnTo>
                    <a:pt x="1611" y="585"/>
                  </a:lnTo>
                  <a:lnTo>
                    <a:pt x="1600" y="588"/>
                  </a:lnTo>
                  <a:lnTo>
                    <a:pt x="1590" y="591"/>
                  </a:lnTo>
                  <a:lnTo>
                    <a:pt x="1580" y="592"/>
                  </a:lnTo>
                  <a:lnTo>
                    <a:pt x="1569" y="593"/>
                  </a:lnTo>
                  <a:lnTo>
                    <a:pt x="1557" y="592"/>
                  </a:lnTo>
                  <a:lnTo>
                    <a:pt x="1545" y="590"/>
                  </a:lnTo>
                  <a:lnTo>
                    <a:pt x="1534" y="588"/>
                  </a:lnTo>
                  <a:lnTo>
                    <a:pt x="1522" y="584"/>
                  </a:lnTo>
                  <a:lnTo>
                    <a:pt x="1509" y="579"/>
                  </a:lnTo>
                  <a:lnTo>
                    <a:pt x="1495" y="573"/>
                  </a:lnTo>
                  <a:lnTo>
                    <a:pt x="1482" y="566"/>
                  </a:lnTo>
                  <a:lnTo>
                    <a:pt x="1469" y="558"/>
                  </a:lnTo>
                  <a:lnTo>
                    <a:pt x="1452" y="546"/>
                  </a:lnTo>
                  <a:lnTo>
                    <a:pt x="1438" y="535"/>
                  </a:lnTo>
                  <a:lnTo>
                    <a:pt x="1425" y="523"/>
                  </a:lnTo>
                  <a:lnTo>
                    <a:pt x="1414" y="510"/>
                  </a:lnTo>
                  <a:lnTo>
                    <a:pt x="1404" y="495"/>
                  </a:lnTo>
                  <a:lnTo>
                    <a:pt x="1397" y="480"/>
                  </a:lnTo>
                  <a:lnTo>
                    <a:pt x="1391" y="464"/>
                  </a:lnTo>
                  <a:lnTo>
                    <a:pt x="1387" y="446"/>
                  </a:lnTo>
                  <a:lnTo>
                    <a:pt x="1385" y="437"/>
                  </a:lnTo>
                  <a:lnTo>
                    <a:pt x="1378" y="443"/>
                  </a:lnTo>
                  <a:lnTo>
                    <a:pt x="1351" y="466"/>
                  </a:lnTo>
                  <a:lnTo>
                    <a:pt x="1319" y="491"/>
                  </a:lnTo>
                  <a:lnTo>
                    <a:pt x="1299" y="506"/>
                  </a:lnTo>
                  <a:lnTo>
                    <a:pt x="1279" y="520"/>
                  </a:lnTo>
                  <a:lnTo>
                    <a:pt x="1257" y="534"/>
                  </a:lnTo>
                  <a:lnTo>
                    <a:pt x="1233" y="547"/>
                  </a:lnTo>
                  <a:lnTo>
                    <a:pt x="1209" y="561"/>
                  </a:lnTo>
                  <a:lnTo>
                    <a:pt x="1183" y="573"/>
                  </a:lnTo>
                  <a:lnTo>
                    <a:pt x="1157" y="584"/>
                  </a:lnTo>
                  <a:lnTo>
                    <a:pt x="1130" y="594"/>
                  </a:lnTo>
                  <a:lnTo>
                    <a:pt x="1103" y="603"/>
                  </a:lnTo>
                  <a:lnTo>
                    <a:pt x="1074" y="609"/>
                  </a:lnTo>
                  <a:lnTo>
                    <a:pt x="1060" y="611"/>
                  </a:lnTo>
                  <a:lnTo>
                    <a:pt x="1045" y="613"/>
                  </a:lnTo>
                  <a:lnTo>
                    <a:pt x="1031" y="613"/>
                  </a:lnTo>
                  <a:lnTo>
                    <a:pt x="1017" y="614"/>
                  </a:lnTo>
                  <a:lnTo>
                    <a:pt x="993" y="613"/>
                  </a:lnTo>
                  <a:lnTo>
                    <a:pt x="970" y="610"/>
                  </a:lnTo>
                  <a:lnTo>
                    <a:pt x="948" y="606"/>
                  </a:lnTo>
                  <a:lnTo>
                    <a:pt x="925" y="601"/>
                  </a:lnTo>
                  <a:lnTo>
                    <a:pt x="904" y="593"/>
                  </a:lnTo>
                  <a:lnTo>
                    <a:pt x="882" y="585"/>
                  </a:lnTo>
                  <a:lnTo>
                    <a:pt x="862" y="576"/>
                  </a:lnTo>
                  <a:lnTo>
                    <a:pt x="842" y="566"/>
                  </a:lnTo>
                  <a:lnTo>
                    <a:pt x="823" y="555"/>
                  </a:lnTo>
                  <a:lnTo>
                    <a:pt x="806" y="542"/>
                  </a:lnTo>
                  <a:lnTo>
                    <a:pt x="788" y="530"/>
                  </a:lnTo>
                  <a:lnTo>
                    <a:pt x="773" y="517"/>
                  </a:lnTo>
                  <a:lnTo>
                    <a:pt x="759" y="503"/>
                  </a:lnTo>
                  <a:lnTo>
                    <a:pt x="746" y="489"/>
                  </a:lnTo>
                  <a:lnTo>
                    <a:pt x="733" y="475"/>
                  </a:lnTo>
                  <a:lnTo>
                    <a:pt x="723" y="461"/>
                  </a:lnTo>
                  <a:lnTo>
                    <a:pt x="720" y="457"/>
                  </a:lnTo>
                  <a:lnTo>
                    <a:pt x="716" y="459"/>
                  </a:lnTo>
                  <a:lnTo>
                    <a:pt x="673" y="477"/>
                  </a:lnTo>
                  <a:lnTo>
                    <a:pt x="632" y="496"/>
                  </a:lnTo>
                  <a:lnTo>
                    <a:pt x="593" y="516"/>
                  </a:lnTo>
                  <a:lnTo>
                    <a:pt x="555" y="535"/>
                  </a:lnTo>
                  <a:lnTo>
                    <a:pt x="517" y="556"/>
                  </a:lnTo>
                  <a:lnTo>
                    <a:pt x="481" y="575"/>
                  </a:lnTo>
                  <a:lnTo>
                    <a:pt x="448" y="594"/>
                  </a:lnTo>
                  <a:lnTo>
                    <a:pt x="414" y="615"/>
                  </a:lnTo>
                  <a:lnTo>
                    <a:pt x="412" y="616"/>
                  </a:lnTo>
                  <a:lnTo>
                    <a:pt x="412" y="619"/>
                  </a:lnTo>
                  <a:lnTo>
                    <a:pt x="408" y="683"/>
                  </a:lnTo>
                  <a:lnTo>
                    <a:pt x="404" y="752"/>
                  </a:lnTo>
                  <a:lnTo>
                    <a:pt x="401" y="787"/>
                  </a:lnTo>
                  <a:lnTo>
                    <a:pt x="397" y="824"/>
                  </a:lnTo>
                  <a:lnTo>
                    <a:pt x="392" y="862"/>
                  </a:lnTo>
                  <a:lnTo>
                    <a:pt x="387" y="900"/>
                  </a:lnTo>
                  <a:lnTo>
                    <a:pt x="381" y="937"/>
                  </a:lnTo>
                  <a:lnTo>
                    <a:pt x="374" y="975"/>
                  </a:lnTo>
                  <a:lnTo>
                    <a:pt x="367" y="1013"/>
                  </a:lnTo>
                  <a:lnTo>
                    <a:pt x="359" y="1051"/>
                  </a:lnTo>
                  <a:lnTo>
                    <a:pt x="350" y="1088"/>
                  </a:lnTo>
                  <a:lnTo>
                    <a:pt x="340" y="1125"/>
                  </a:lnTo>
                  <a:lnTo>
                    <a:pt x="328" y="1161"/>
                  </a:lnTo>
                  <a:lnTo>
                    <a:pt x="316" y="1196"/>
                  </a:lnTo>
                  <a:lnTo>
                    <a:pt x="304" y="1227"/>
                  </a:lnTo>
                  <a:lnTo>
                    <a:pt x="291" y="1257"/>
                  </a:lnTo>
                  <a:lnTo>
                    <a:pt x="276" y="1285"/>
                  </a:lnTo>
                  <a:lnTo>
                    <a:pt x="262" y="1311"/>
                  </a:lnTo>
                  <a:lnTo>
                    <a:pt x="247" y="1334"/>
                  </a:lnTo>
                  <a:lnTo>
                    <a:pt x="231" y="1357"/>
                  </a:lnTo>
                  <a:lnTo>
                    <a:pt x="215" y="1376"/>
                  </a:lnTo>
                  <a:lnTo>
                    <a:pt x="199" y="1394"/>
                  </a:lnTo>
                  <a:lnTo>
                    <a:pt x="180" y="1409"/>
                  </a:lnTo>
                  <a:lnTo>
                    <a:pt x="163" y="1423"/>
                  </a:lnTo>
                  <a:lnTo>
                    <a:pt x="153" y="1429"/>
                  </a:lnTo>
                  <a:lnTo>
                    <a:pt x="144" y="1434"/>
                  </a:lnTo>
                  <a:lnTo>
                    <a:pt x="135" y="1439"/>
                  </a:lnTo>
                  <a:lnTo>
                    <a:pt x="124" y="1444"/>
                  </a:lnTo>
                  <a:lnTo>
                    <a:pt x="114" y="1448"/>
                  </a:lnTo>
                  <a:lnTo>
                    <a:pt x="105" y="1451"/>
                  </a:lnTo>
                  <a:lnTo>
                    <a:pt x="95" y="1454"/>
                  </a:lnTo>
                  <a:lnTo>
                    <a:pt x="85" y="1456"/>
                  </a:lnTo>
                  <a:lnTo>
                    <a:pt x="73" y="1458"/>
                  </a:lnTo>
                  <a:lnTo>
                    <a:pt x="63" y="1459"/>
                  </a:lnTo>
                  <a:lnTo>
                    <a:pt x="52" y="1460"/>
                  </a:lnTo>
                  <a:lnTo>
                    <a:pt x="42" y="1460"/>
                  </a:lnTo>
                  <a:lnTo>
                    <a:pt x="0" y="1423"/>
                  </a:lnTo>
                  <a:lnTo>
                    <a:pt x="22" y="1384"/>
                  </a:lnTo>
                  <a:lnTo>
                    <a:pt x="34" y="1383"/>
                  </a:lnTo>
                  <a:lnTo>
                    <a:pt x="44" y="1381"/>
                  </a:lnTo>
                  <a:lnTo>
                    <a:pt x="55" y="1377"/>
                  </a:lnTo>
                  <a:lnTo>
                    <a:pt x="65" y="1372"/>
                  </a:lnTo>
                  <a:lnTo>
                    <a:pt x="75" y="1366"/>
                  </a:lnTo>
                  <a:lnTo>
                    <a:pt x="86" y="1358"/>
                  </a:lnTo>
                  <a:lnTo>
                    <a:pt x="95" y="1349"/>
                  </a:lnTo>
                  <a:lnTo>
                    <a:pt x="104" y="1337"/>
                  </a:lnTo>
                  <a:lnTo>
                    <a:pt x="113" y="1326"/>
                  </a:lnTo>
                  <a:lnTo>
                    <a:pt x="122" y="1313"/>
                  </a:lnTo>
                  <a:lnTo>
                    <a:pt x="132" y="1298"/>
                  </a:lnTo>
                  <a:lnTo>
                    <a:pt x="140" y="1282"/>
                  </a:lnTo>
                  <a:lnTo>
                    <a:pt x="148" y="1265"/>
                  </a:lnTo>
                  <a:lnTo>
                    <a:pt x="156" y="1248"/>
                  </a:lnTo>
                  <a:lnTo>
                    <a:pt x="163" y="1228"/>
                  </a:lnTo>
                  <a:lnTo>
                    <a:pt x="171" y="1208"/>
                  </a:lnTo>
                  <a:lnTo>
                    <a:pt x="177" y="1186"/>
                  </a:lnTo>
                  <a:lnTo>
                    <a:pt x="185" y="1164"/>
                  </a:lnTo>
                  <a:lnTo>
                    <a:pt x="191" y="1140"/>
                  </a:lnTo>
                  <a:lnTo>
                    <a:pt x="197" y="1115"/>
                  </a:lnTo>
                  <a:lnTo>
                    <a:pt x="203" y="1089"/>
                  </a:lnTo>
                  <a:lnTo>
                    <a:pt x="208" y="1063"/>
                  </a:lnTo>
                  <a:lnTo>
                    <a:pt x="213" y="1035"/>
                  </a:lnTo>
                  <a:lnTo>
                    <a:pt x="217" y="1008"/>
                  </a:lnTo>
                  <a:lnTo>
                    <a:pt x="225" y="949"/>
                  </a:lnTo>
                  <a:lnTo>
                    <a:pt x="231" y="885"/>
                  </a:lnTo>
                  <a:lnTo>
                    <a:pt x="237" y="820"/>
                  </a:lnTo>
                  <a:lnTo>
                    <a:pt x="239" y="752"/>
                  </a:lnTo>
                  <a:lnTo>
                    <a:pt x="240" y="738"/>
                  </a:lnTo>
                  <a:lnTo>
                    <a:pt x="240" y="620"/>
                  </a:lnTo>
                  <a:lnTo>
                    <a:pt x="240" y="617"/>
                  </a:lnTo>
                  <a:lnTo>
                    <a:pt x="239" y="585"/>
                  </a:lnTo>
                  <a:lnTo>
                    <a:pt x="238" y="553"/>
                  </a:lnTo>
                  <a:lnTo>
                    <a:pt x="236" y="519"/>
                  </a:lnTo>
                  <a:lnTo>
                    <a:pt x="235" y="485"/>
                  </a:lnTo>
                  <a:lnTo>
                    <a:pt x="234" y="470"/>
                  </a:lnTo>
                  <a:lnTo>
                    <a:pt x="224" y="481"/>
                  </a:lnTo>
                  <a:lnTo>
                    <a:pt x="210" y="496"/>
                  </a:lnTo>
                  <a:lnTo>
                    <a:pt x="195" y="511"/>
                  </a:lnTo>
                  <a:lnTo>
                    <a:pt x="176" y="525"/>
                  </a:lnTo>
                  <a:lnTo>
                    <a:pt x="157" y="538"/>
                  </a:lnTo>
                  <a:lnTo>
                    <a:pt x="147" y="544"/>
                  </a:lnTo>
                  <a:lnTo>
                    <a:pt x="136" y="549"/>
                  </a:lnTo>
                  <a:lnTo>
                    <a:pt x="125" y="555"/>
                  </a:lnTo>
                  <a:lnTo>
                    <a:pt x="114" y="559"/>
                  </a:lnTo>
                  <a:lnTo>
                    <a:pt x="103" y="562"/>
                  </a:lnTo>
                  <a:lnTo>
                    <a:pt x="92" y="565"/>
                  </a:lnTo>
                  <a:lnTo>
                    <a:pt x="80" y="567"/>
                  </a:lnTo>
                  <a:lnTo>
                    <a:pt x="68" y="568"/>
                  </a:lnTo>
                  <a:lnTo>
                    <a:pt x="27" y="514"/>
                  </a:lnTo>
                  <a:lnTo>
                    <a:pt x="86" y="449"/>
                  </a:lnTo>
                  <a:lnTo>
                    <a:pt x="99" y="448"/>
                  </a:lnTo>
                  <a:lnTo>
                    <a:pt x="113" y="445"/>
                  </a:lnTo>
                  <a:lnTo>
                    <a:pt x="128" y="440"/>
                  </a:lnTo>
                  <a:lnTo>
                    <a:pt x="143" y="433"/>
                  </a:lnTo>
                  <a:lnTo>
                    <a:pt x="158" y="425"/>
                  </a:lnTo>
                  <a:lnTo>
                    <a:pt x="172" y="415"/>
                  </a:lnTo>
                  <a:lnTo>
                    <a:pt x="188" y="402"/>
                  </a:lnTo>
                  <a:lnTo>
                    <a:pt x="202" y="390"/>
                  </a:lnTo>
                  <a:lnTo>
                    <a:pt x="216" y="377"/>
                  </a:lnTo>
                  <a:lnTo>
                    <a:pt x="229" y="363"/>
                  </a:lnTo>
                  <a:lnTo>
                    <a:pt x="242" y="347"/>
                  </a:lnTo>
                  <a:lnTo>
                    <a:pt x="254" y="332"/>
                  </a:lnTo>
                  <a:lnTo>
                    <a:pt x="265" y="316"/>
                  </a:lnTo>
                  <a:lnTo>
                    <a:pt x="274" y="300"/>
                  </a:lnTo>
                  <a:lnTo>
                    <a:pt x="284" y="285"/>
                  </a:lnTo>
                  <a:lnTo>
                    <a:pt x="291" y="269"/>
                  </a:lnTo>
                  <a:lnTo>
                    <a:pt x="294" y="260"/>
                  </a:lnTo>
                  <a:lnTo>
                    <a:pt x="296" y="249"/>
                  </a:lnTo>
                  <a:lnTo>
                    <a:pt x="297" y="240"/>
                  </a:lnTo>
                  <a:lnTo>
                    <a:pt x="297" y="230"/>
                  </a:lnTo>
                  <a:lnTo>
                    <a:pt x="296" y="221"/>
                  </a:lnTo>
                  <a:lnTo>
                    <a:pt x="293" y="212"/>
                  </a:lnTo>
                  <a:lnTo>
                    <a:pt x="290" y="202"/>
                  </a:lnTo>
                  <a:lnTo>
                    <a:pt x="285" y="194"/>
                  </a:lnTo>
                  <a:lnTo>
                    <a:pt x="281" y="189"/>
                  </a:lnTo>
                  <a:lnTo>
                    <a:pt x="277" y="185"/>
                  </a:lnTo>
                  <a:lnTo>
                    <a:pt x="272" y="181"/>
                  </a:lnTo>
                  <a:lnTo>
                    <a:pt x="267" y="178"/>
                  </a:lnTo>
                  <a:lnTo>
                    <a:pt x="263" y="175"/>
                  </a:lnTo>
                  <a:lnTo>
                    <a:pt x="257" y="174"/>
                  </a:lnTo>
                  <a:lnTo>
                    <a:pt x="252" y="172"/>
                  </a:lnTo>
                  <a:lnTo>
                    <a:pt x="247" y="172"/>
                  </a:lnTo>
                  <a:lnTo>
                    <a:pt x="193" y="124"/>
                  </a:lnTo>
                  <a:lnTo>
                    <a:pt x="237" y="72"/>
                  </a:lnTo>
                  <a:lnTo>
                    <a:pt x="250" y="73"/>
                  </a:lnTo>
                  <a:lnTo>
                    <a:pt x="261" y="74"/>
                  </a:lnTo>
                  <a:lnTo>
                    <a:pt x="272" y="77"/>
                  </a:lnTo>
                  <a:lnTo>
                    <a:pt x="282" y="80"/>
                  </a:lnTo>
                  <a:lnTo>
                    <a:pt x="292" y="84"/>
                  </a:lnTo>
                  <a:lnTo>
                    <a:pt x="301" y="89"/>
                  </a:lnTo>
                  <a:lnTo>
                    <a:pt x="308" y="94"/>
                  </a:lnTo>
                  <a:lnTo>
                    <a:pt x="315" y="99"/>
                  </a:lnTo>
                  <a:lnTo>
                    <a:pt x="326" y="109"/>
                  </a:lnTo>
                  <a:lnTo>
                    <a:pt x="335" y="118"/>
                  </a:lnTo>
                  <a:lnTo>
                    <a:pt x="340" y="124"/>
                  </a:lnTo>
                  <a:lnTo>
                    <a:pt x="342" y="127"/>
                  </a:lnTo>
                  <a:lnTo>
                    <a:pt x="345" y="132"/>
                  </a:lnTo>
                  <a:lnTo>
                    <a:pt x="350" y="128"/>
                  </a:lnTo>
                  <a:lnTo>
                    <a:pt x="361" y="120"/>
                  </a:lnTo>
                  <a:lnTo>
                    <a:pt x="372" y="114"/>
                  </a:lnTo>
                  <a:lnTo>
                    <a:pt x="386" y="110"/>
                  </a:lnTo>
                  <a:lnTo>
                    <a:pt x="398" y="108"/>
                  </a:lnTo>
                  <a:lnTo>
                    <a:pt x="412" y="106"/>
                  </a:lnTo>
                  <a:lnTo>
                    <a:pt x="425" y="109"/>
                  </a:lnTo>
                  <a:lnTo>
                    <a:pt x="440" y="112"/>
                  </a:lnTo>
                  <a:lnTo>
                    <a:pt x="454" y="118"/>
                  </a:lnTo>
                  <a:lnTo>
                    <a:pt x="464" y="123"/>
                  </a:lnTo>
                  <a:lnTo>
                    <a:pt x="473" y="127"/>
                  </a:lnTo>
                  <a:lnTo>
                    <a:pt x="481" y="132"/>
                  </a:lnTo>
                  <a:lnTo>
                    <a:pt x="489" y="137"/>
                  </a:lnTo>
                  <a:lnTo>
                    <a:pt x="494" y="141"/>
                  </a:lnTo>
                  <a:lnTo>
                    <a:pt x="498" y="146"/>
                  </a:lnTo>
                  <a:lnTo>
                    <a:pt x="502" y="151"/>
                  </a:lnTo>
                  <a:lnTo>
                    <a:pt x="504" y="157"/>
                  </a:lnTo>
                  <a:lnTo>
                    <a:pt x="505" y="162"/>
                  </a:lnTo>
                  <a:lnTo>
                    <a:pt x="506" y="168"/>
                  </a:lnTo>
                  <a:lnTo>
                    <a:pt x="506" y="174"/>
                  </a:lnTo>
                  <a:lnTo>
                    <a:pt x="505" y="181"/>
                  </a:lnTo>
                  <a:lnTo>
                    <a:pt x="504" y="188"/>
                  </a:lnTo>
                  <a:lnTo>
                    <a:pt x="501" y="196"/>
                  </a:lnTo>
                  <a:lnTo>
                    <a:pt x="498" y="206"/>
                  </a:lnTo>
                  <a:lnTo>
                    <a:pt x="494" y="215"/>
                  </a:lnTo>
                  <a:lnTo>
                    <a:pt x="485" y="233"/>
                  </a:lnTo>
                  <a:lnTo>
                    <a:pt x="476" y="258"/>
                  </a:lnTo>
                  <a:lnTo>
                    <a:pt x="466" y="287"/>
                  </a:lnTo>
                  <a:lnTo>
                    <a:pt x="456" y="322"/>
                  </a:lnTo>
                  <a:lnTo>
                    <a:pt x="445" y="362"/>
                  </a:lnTo>
                  <a:lnTo>
                    <a:pt x="435" y="406"/>
                  </a:lnTo>
                  <a:lnTo>
                    <a:pt x="430" y="429"/>
                  </a:lnTo>
                  <a:lnTo>
                    <a:pt x="426" y="454"/>
                  </a:lnTo>
                  <a:lnTo>
                    <a:pt x="422" y="478"/>
                  </a:lnTo>
                  <a:lnTo>
                    <a:pt x="419" y="504"/>
                  </a:lnTo>
                  <a:lnTo>
                    <a:pt x="418" y="515"/>
                  </a:lnTo>
                  <a:lnTo>
                    <a:pt x="427" y="510"/>
                  </a:lnTo>
                  <a:lnTo>
                    <a:pt x="464" y="490"/>
                  </a:lnTo>
                  <a:lnTo>
                    <a:pt x="501" y="472"/>
                  </a:lnTo>
                  <a:lnTo>
                    <a:pt x="536" y="455"/>
                  </a:lnTo>
                  <a:lnTo>
                    <a:pt x="571" y="438"/>
                  </a:lnTo>
                  <a:lnTo>
                    <a:pt x="604" y="423"/>
                  </a:lnTo>
                  <a:lnTo>
                    <a:pt x="635" y="410"/>
                  </a:lnTo>
                  <a:lnTo>
                    <a:pt x="664" y="396"/>
                  </a:lnTo>
                  <a:lnTo>
                    <a:pt x="690" y="385"/>
                  </a:lnTo>
                  <a:lnTo>
                    <a:pt x="694" y="383"/>
                  </a:lnTo>
                  <a:lnTo>
                    <a:pt x="694" y="380"/>
                  </a:lnTo>
                  <a:lnTo>
                    <a:pt x="695" y="358"/>
                  </a:lnTo>
                  <a:lnTo>
                    <a:pt x="697" y="335"/>
                  </a:lnTo>
                  <a:lnTo>
                    <a:pt x="701" y="315"/>
                  </a:lnTo>
                  <a:lnTo>
                    <a:pt x="706" y="294"/>
                  </a:lnTo>
                  <a:lnTo>
                    <a:pt x="712" y="274"/>
                  </a:lnTo>
                  <a:lnTo>
                    <a:pt x="720" y="256"/>
                  </a:lnTo>
                  <a:lnTo>
                    <a:pt x="728" y="236"/>
                  </a:lnTo>
                  <a:lnTo>
                    <a:pt x="737" y="219"/>
                  </a:lnTo>
                  <a:lnTo>
                    <a:pt x="749" y="201"/>
                  </a:lnTo>
                  <a:lnTo>
                    <a:pt x="760" y="185"/>
                  </a:lnTo>
                  <a:lnTo>
                    <a:pt x="772" y="169"/>
                  </a:lnTo>
                  <a:lnTo>
                    <a:pt x="784" y="153"/>
                  </a:lnTo>
                  <a:lnTo>
                    <a:pt x="798" y="139"/>
                  </a:lnTo>
                  <a:lnTo>
                    <a:pt x="812" y="126"/>
                  </a:lnTo>
                  <a:lnTo>
                    <a:pt x="826" y="113"/>
                  </a:lnTo>
                  <a:lnTo>
                    <a:pt x="840" y="99"/>
                  </a:lnTo>
                  <a:lnTo>
                    <a:pt x="855" y="88"/>
                  </a:lnTo>
                  <a:lnTo>
                    <a:pt x="870" y="77"/>
                  </a:lnTo>
                  <a:lnTo>
                    <a:pt x="884" y="67"/>
                  </a:lnTo>
                  <a:lnTo>
                    <a:pt x="900" y="58"/>
                  </a:lnTo>
                  <a:lnTo>
                    <a:pt x="928" y="40"/>
                  </a:lnTo>
                  <a:lnTo>
                    <a:pt x="957" y="26"/>
                  </a:lnTo>
                  <a:lnTo>
                    <a:pt x="982" y="15"/>
                  </a:lnTo>
                  <a:lnTo>
                    <a:pt x="1006" y="7"/>
                  </a:lnTo>
                  <a:lnTo>
                    <a:pt x="1017" y="4"/>
                  </a:lnTo>
                  <a:lnTo>
                    <a:pt x="1026" y="2"/>
                  </a:lnTo>
                  <a:lnTo>
                    <a:pt x="1035" y="1"/>
                  </a:lnTo>
                  <a:lnTo>
                    <a:pt x="1042" y="0"/>
                  </a:lnTo>
                  <a:lnTo>
                    <a:pt x="1091" y="53"/>
                  </a:lnTo>
                  <a:lnTo>
                    <a:pt x="1042"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50"/>
            <p:cNvSpPr>
              <a:spLocks/>
            </p:cNvSpPr>
            <p:nvPr userDrawn="1"/>
          </p:nvSpPr>
          <p:spPr bwMode="auto">
            <a:xfrm>
              <a:off x="7147" y="571"/>
              <a:ext cx="17" cy="15"/>
            </a:xfrm>
            <a:custGeom>
              <a:avLst/>
              <a:gdLst>
                <a:gd name="T0" fmla="*/ 44 w 202"/>
                <a:gd name="T1" fmla="*/ 0 h 178"/>
                <a:gd name="T2" fmla="*/ 32 w 202"/>
                <a:gd name="T3" fmla="*/ 1 h 178"/>
                <a:gd name="T4" fmla="*/ 21 w 202"/>
                <a:gd name="T5" fmla="*/ 3 h 178"/>
                <a:gd name="T6" fmla="*/ 17 w 202"/>
                <a:gd name="T7" fmla="*/ 5 h 178"/>
                <a:gd name="T8" fmla="*/ 13 w 202"/>
                <a:gd name="T9" fmla="*/ 7 h 178"/>
                <a:gd name="T10" fmla="*/ 10 w 202"/>
                <a:gd name="T11" fmla="*/ 9 h 178"/>
                <a:gd name="T12" fmla="*/ 8 w 202"/>
                <a:gd name="T13" fmla="*/ 12 h 178"/>
                <a:gd name="T14" fmla="*/ 4 w 202"/>
                <a:gd name="T15" fmla="*/ 19 h 178"/>
                <a:gd name="T16" fmla="*/ 1 w 202"/>
                <a:gd name="T17" fmla="*/ 25 h 178"/>
                <a:gd name="T18" fmla="*/ 0 w 202"/>
                <a:gd name="T19" fmla="*/ 32 h 178"/>
                <a:gd name="T20" fmla="*/ 1 w 202"/>
                <a:gd name="T21" fmla="*/ 38 h 178"/>
                <a:gd name="T22" fmla="*/ 2 w 202"/>
                <a:gd name="T23" fmla="*/ 45 h 178"/>
                <a:gd name="T24" fmla="*/ 5 w 202"/>
                <a:gd name="T25" fmla="*/ 51 h 178"/>
                <a:gd name="T26" fmla="*/ 7 w 202"/>
                <a:gd name="T27" fmla="*/ 57 h 178"/>
                <a:gd name="T28" fmla="*/ 10 w 202"/>
                <a:gd name="T29" fmla="*/ 63 h 178"/>
                <a:gd name="T30" fmla="*/ 15 w 202"/>
                <a:gd name="T31" fmla="*/ 74 h 178"/>
                <a:gd name="T32" fmla="*/ 22 w 202"/>
                <a:gd name="T33" fmla="*/ 84 h 178"/>
                <a:gd name="T34" fmla="*/ 30 w 202"/>
                <a:gd name="T35" fmla="*/ 95 h 178"/>
                <a:gd name="T36" fmla="*/ 38 w 202"/>
                <a:gd name="T37" fmla="*/ 104 h 178"/>
                <a:gd name="T38" fmla="*/ 48 w 202"/>
                <a:gd name="T39" fmla="*/ 114 h 178"/>
                <a:gd name="T40" fmla="*/ 59 w 202"/>
                <a:gd name="T41" fmla="*/ 124 h 178"/>
                <a:gd name="T42" fmla="*/ 69 w 202"/>
                <a:gd name="T43" fmla="*/ 133 h 178"/>
                <a:gd name="T44" fmla="*/ 80 w 202"/>
                <a:gd name="T45" fmla="*/ 141 h 178"/>
                <a:gd name="T46" fmla="*/ 91 w 202"/>
                <a:gd name="T47" fmla="*/ 149 h 178"/>
                <a:gd name="T48" fmla="*/ 102 w 202"/>
                <a:gd name="T49" fmla="*/ 156 h 178"/>
                <a:gd name="T50" fmla="*/ 114 w 202"/>
                <a:gd name="T51" fmla="*/ 162 h 178"/>
                <a:gd name="T52" fmla="*/ 125 w 202"/>
                <a:gd name="T53" fmla="*/ 168 h 178"/>
                <a:gd name="T54" fmla="*/ 136 w 202"/>
                <a:gd name="T55" fmla="*/ 172 h 178"/>
                <a:gd name="T56" fmla="*/ 146 w 202"/>
                <a:gd name="T57" fmla="*/ 175 h 178"/>
                <a:gd name="T58" fmla="*/ 157 w 202"/>
                <a:gd name="T59" fmla="*/ 177 h 178"/>
                <a:gd name="T60" fmla="*/ 166 w 202"/>
                <a:gd name="T61" fmla="*/ 178 h 178"/>
                <a:gd name="T62" fmla="*/ 171 w 202"/>
                <a:gd name="T63" fmla="*/ 178 h 178"/>
                <a:gd name="T64" fmla="*/ 176 w 202"/>
                <a:gd name="T65" fmla="*/ 177 h 178"/>
                <a:gd name="T66" fmla="*/ 181 w 202"/>
                <a:gd name="T67" fmla="*/ 176 h 178"/>
                <a:gd name="T68" fmla="*/ 185 w 202"/>
                <a:gd name="T69" fmla="*/ 174 h 178"/>
                <a:gd name="T70" fmla="*/ 188 w 202"/>
                <a:gd name="T71" fmla="*/ 172 h 178"/>
                <a:gd name="T72" fmla="*/ 192 w 202"/>
                <a:gd name="T73" fmla="*/ 170 h 178"/>
                <a:gd name="T74" fmla="*/ 195 w 202"/>
                <a:gd name="T75" fmla="*/ 167 h 178"/>
                <a:gd name="T76" fmla="*/ 197 w 202"/>
                <a:gd name="T77" fmla="*/ 163 h 178"/>
                <a:gd name="T78" fmla="*/ 200 w 202"/>
                <a:gd name="T79" fmla="*/ 158 h 178"/>
                <a:gd name="T80" fmla="*/ 201 w 202"/>
                <a:gd name="T81" fmla="*/ 153 h 178"/>
                <a:gd name="T82" fmla="*/ 202 w 202"/>
                <a:gd name="T83" fmla="*/ 147 h 178"/>
                <a:gd name="T84" fmla="*/ 202 w 202"/>
                <a:gd name="T85" fmla="*/ 141 h 178"/>
                <a:gd name="T86" fmla="*/ 202 w 202"/>
                <a:gd name="T87" fmla="*/ 134 h 178"/>
                <a:gd name="T88" fmla="*/ 201 w 202"/>
                <a:gd name="T89" fmla="*/ 126 h 178"/>
                <a:gd name="T90" fmla="*/ 199 w 202"/>
                <a:gd name="T91" fmla="*/ 118 h 178"/>
                <a:gd name="T92" fmla="*/ 196 w 202"/>
                <a:gd name="T93" fmla="*/ 109 h 178"/>
                <a:gd name="T94" fmla="*/ 193 w 202"/>
                <a:gd name="T95" fmla="*/ 100 h 178"/>
                <a:gd name="T96" fmla="*/ 189 w 202"/>
                <a:gd name="T97" fmla="*/ 91 h 178"/>
                <a:gd name="T98" fmla="*/ 185 w 202"/>
                <a:gd name="T99" fmla="*/ 83 h 178"/>
                <a:gd name="T100" fmla="*/ 179 w 202"/>
                <a:gd name="T101" fmla="*/ 75 h 178"/>
                <a:gd name="T102" fmla="*/ 173 w 202"/>
                <a:gd name="T103" fmla="*/ 65 h 178"/>
                <a:gd name="T104" fmla="*/ 167 w 202"/>
                <a:gd name="T105" fmla="*/ 57 h 178"/>
                <a:gd name="T106" fmla="*/ 160 w 202"/>
                <a:gd name="T107" fmla="*/ 50 h 178"/>
                <a:gd name="T108" fmla="*/ 151 w 202"/>
                <a:gd name="T109" fmla="*/ 43 h 178"/>
                <a:gd name="T110" fmla="*/ 138 w 202"/>
                <a:gd name="T111" fmla="*/ 34 h 178"/>
                <a:gd name="T112" fmla="*/ 125 w 202"/>
                <a:gd name="T113" fmla="*/ 25 h 178"/>
                <a:gd name="T114" fmla="*/ 111 w 202"/>
                <a:gd name="T115" fmla="*/ 18 h 178"/>
                <a:gd name="T116" fmla="*/ 97 w 202"/>
                <a:gd name="T117" fmla="*/ 11 h 178"/>
                <a:gd name="T118" fmla="*/ 83 w 202"/>
                <a:gd name="T119" fmla="*/ 6 h 178"/>
                <a:gd name="T120" fmla="*/ 70 w 202"/>
                <a:gd name="T121" fmla="*/ 3 h 178"/>
                <a:gd name="T122" fmla="*/ 57 w 202"/>
                <a:gd name="T123" fmla="*/ 1 h 178"/>
                <a:gd name="T124" fmla="*/ 44 w 202"/>
                <a:gd name="T12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2" h="178">
                  <a:moveTo>
                    <a:pt x="44" y="0"/>
                  </a:moveTo>
                  <a:lnTo>
                    <a:pt x="32" y="1"/>
                  </a:lnTo>
                  <a:lnTo>
                    <a:pt x="21" y="3"/>
                  </a:lnTo>
                  <a:lnTo>
                    <a:pt x="17" y="5"/>
                  </a:lnTo>
                  <a:lnTo>
                    <a:pt x="13" y="7"/>
                  </a:lnTo>
                  <a:lnTo>
                    <a:pt x="10" y="9"/>
                  </a:lnTo>
                  <a:lnTo>
                    <a:pt x="8" y="12"/>
                  </a:lnTo>
                  <a:lnTo>
                    <a:pt x="4" y="19"/>
                  </a:lnTo>
                  <a:lnTo>
                    <a:pt x="1" y="25"/>
                  </a:lnTo>
                  <a:lnTo>
                    <a:pt x="0" y="32"/>
                  </a:lnTo>
                  <a:lnTo>
                    <a:pt x="1" y="38"/>
                  </a:lnTo>
                  <a:lnTo>
                    <a:pt x="2" y="45"/>
                  </a:lnTo>
                  <a:lnTo>
                    <a:pt x="5" y="51"/>
                  </a:lnTo>
                  <a:lnTo>
                    <a:pt x="7" y="57"/>
                  </a:lnTo>
                  <a:lnTo>
                    <a:pt x="10" y="63"/>
                  </a:lnTo>
                  <a:lnTo>
                    <a:pt x="15" y="74"/>
                  </a:lnTo>
                  <a:lnTo>
                    <a:pt x="22" y="84"/>
                  </a:lnTo>
                  <a:lnTo>
                    <a:pt x="30" y="95"/>
                  </a:lnTo>
                  <a:lnTo>
                    <a:pt x="38" y="104"/>
                  </a:lnTo>
                  <a:lnTo>
                    <a:pt x="48" y="114"/>
                  </a:lnTo>
                  <a:lnTo>
                    <a:pt x="59" y="124"/>
                  </a:lnTo>
                  <a:lnTo>
                    <a:pt x="69" y="133"/>
                  </a:lnTo>
                  <a:lnTo>
                    <a:pt x="80" y="141"/>
                  </a:lnTo>
                  <a:lnTo>
                    <a:pt x="91" y="149"/>
                  </a:lnTo>
                  <a:lnTo>
                    <a:pt x="102" y="156"/>
                  </a:lnTo>
                  <a:lnTo>
                    <a:pt x="114" y="162"/>
                  </a:lnTo>
                  <a:lnTo>
                    <a:pt x="125" y="168"/>
                  </a:lnTo>
                  <a:lnTo>
                    <a:pt x="136" y="172"/>
                  </a:lnTo>
                  <a:lnTo>
                    <a:pt x="146" y="175"/>
                  </a:lnTo>
                  <a:lnTo>
                    <a:pt x="157" y="177"/>
                  </a:lnTo>
                  <a:lnTo>
                    <a:pt x="166" y="178"/>
                  </a:lnTo>
                  <a:lnTo>
                    <a:pt x="171" y="178"/>
                  </a:lnTo>
                  <a:lnTo>
                    <a:pt x="176" y="177"/>
                  </a:lnTo>
                  <a:lnTo>
                    <a:pt x="181" y="176"/>
                  </a:lnTo>
                  <a:lnTo>
                    <a:pt x="185" y="174"/>
                  </a:lnTo>
                  <a:lnTo>
                    <a:pt x="188" y="172"/>
                  </a:lnTo>
                  <a:lnTo>
                    <a:pt x="192" y="170"/>
                  </a:lnTo>
                  <a:lnTo>
                    <a:pt x="195" y="167"/>
                  </a:lnTo>
                  <a:lnTo>
                    <a:pt x="197" y="163"/>
                  </a:lnTo>
                  <a:lnTo>
                    <a:pt x="200" y="158"/>
                  </a:lnTo>
                  <a:lnTo>
                    <a:pt x="201" y="153"/>
                  </a:lnTo>
                  <a:lnTo>
                    <a:pt x="202" y="147"/>
                  </a:lnTo>
                  <a:lnTo>
                    <a:pt x="202" y="141"/>
                  </a:lnTo>
                  <a:lnTo>
                    <a:pt x="202" y="134"/>
                  </a:lnTo>
                  <a:lnTo>
                    <a:pt x="201" y="126"/>
                  </a:lnTo>
                  <a:lnTo>
                    <a:pt x="199" y="118"/>
                  </a:lnTo>
                  <a:lnTo>
                    <a:pt x="196" y="109"/>
                  </a:lnTo>
                  <a:lnTo>
                    <a:pt x="193" y="100"/>
                  </a:lnTo>
                  <a:lnTo>
                    <a:pt x="189" y="91"/>
                  </a:lnTo>
                  <a:lnTo>
                    <a:pt x="185" y="83"/>
                  </a:lnTo>
                  <a:lnTo>
                    <a:pt x="179" y="75"/>
                  </a:lnTo>
                  <a:lnTo>
                    <a:pt x="173" y="65"/>
                  </a:lnTo>
                  <a:lnTo>
                    <a:pt x="167" y="57"/>
                  </a:lnTo>
                  <a:lnTo>
                    <a:pt x="160" y="50"/>
                  </a:lnTo>
                  <a:lnTo>
                    <a:pt x="151" y="43"/>
                  </a:lnTo>
                  <a:lnTo>
                    <a:pt x="138" y="34"/>
                  </a:lnTo>
                  <a:lnTo>
                    <a:pt x="125" y="25"/>
                  </a:lnTo>
                  <a:lnTo>
                    <a:pt x="111" y="18"/>
                  </a:lnTo>
                  <a:lnTo>
                    <a:pt x="97" y="11"/>
                  </a:lnTo>
                  <a:lnTo>
                    <a:pt x="83" y="6"/>
                  </a:lnTo>
                  <a:lnTo>
                    <a:pt x="70" y="3"/>
                  </a:lnTo>
                  <a:lnTo>
                    <a:pt x="57" y="1"/>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51"/>
            <p:cNvSpPr>
              <a:spLocks/>
            </p:cNvSpPr>
            <p:nvPr userDrawn="1"/>
          </p:nvSpPr>
          <p:spPr bwMode="auto">
            <a:xfrm>
              <a:off x="6747" y="571"/>
              <a:ext cx="17" cy="13"/>
            </a:xfrm>
            <a:custGeom>
              <a:avLst/>
              <a:gdLst>
                <a:gd name="T0" fmla="*/ 39 w 203"/>
                <a:gd name="T1" fmla="*/ 0 h 161"/>
                <a:gd name="T2" fmla="*/ 31 w 203"/>
                <a:gd name="T3" fmla="*/ 1 h 161"/>
                <a:gd name="T4" fmla="*/ 23 w 203"/>
                <a:gd name="T5" fmla="*/ 3 h 161"/>
                <a:gd name="T6" fmla="*/ 17 w 203"/>
                <a:gd name="T7" fmla="*/ 7 h 161"/>
                <a:gd name="T8" fmla="*/ 11 w 203"/>
                <a:gd name="T9" fmla="*/ 12 h 161"/>
                <a:gd name="T10" fmla="*/ 6 w 203"/>
                <a:gd name="T11" fmla="*/ 18 h 161"/>
                <a:gd name="T12" fmla="*/ 3 w 203"/>
                <a:gd name="T13" fmla="*/ 26 h 161"/>
                <a:gd name="T14" fmla="*/ 1 w 203"/>
                <a:gd name="T15" fmla="*/ 32 h 161"/>
                <a:gd name="T16" fmla="*/ 0 w 203"/>
                <a:gd name="T17" fmla="*/ 39 h 161"/>
                <a:gd name="T18" fmla="*/ 1 w 203"/>
                <a:gd name="T19" fmla="*/ 46 h 161"/>
                <a:gd name="T20" fmla="*/ 2 w 203"/>
                <a:gd name="T21" fmla="*/ 53 h 161"/>
                <a:gd name="T22" fmla="*/ 4 w 203"/>
                <a:gd name="T23" fmla="*/ 60 h 161"/>
                <a:gd name="T24" fmla="*/ 8 w 203"/>
                <a:gd name="T25" fmla="*/ 68 h 161"/>
                <a:gd name="T26" fmla="*/ 13 w 203"/>
                <a:gd name="T27" fmla="*/ 78 h 161"/>
                <a:gd name="T28" fmla="*/ 19 w 203"/>
                <a:gd name="T29" fmla="*/ 86 h 161"/>
                <a:gd name="T30" fmla="*/ 26 w 203"/>
                <a:gd name="T31" fmla="*/ 94 h 161"/>
                <a:gd name="T32" fmla="*/ 34 w 203"/>
                <a:gd name="T33" fmla="*/ 103 h 161"/>
                <a:gd name="T34" fmla="*/ 42 w 203"/>
                <a:gd name="T35" fmla="*/ 111 h 161"/>
                <a:gd name="T36" fmla="*/ 52 w 203"/>
                <a:gd name="T37" fmla="*/ 118 h 161"/>
                <a:gd name="T38" fmla="*/ 62 w 203"/>
                <a:gd name="T39" fmla="*/ 126 h 161"/>
                <a:gd name="T40" fmla="*/ 73 w 203"/>
                <a:gd name="T41" fmla="*/ 133 h 161"/>
                <a:gd name="T42" fmla="*/ 83 w 203"/>
                <a:gd name="T43" fmla="*/ 139 h 161"/>
                <a:gd name="T44" fmla="*/ 94 w 203"/>
                <a:gd name="T45" fmla="*/ 144 h 161"/>
                <a:gd name="T46" fmla="*/ 105 w 203"/>
                <a:gd name="T47" fmla="*/ 149 h 161"/>
                <a:gd name="T48" fmla="*/ 117 w 203"/>
                <a:gd name="T49" fmla="*/ 153 h 161"/>
                <a:gd name="T50" fmla="*/ 128 w 203"/>
                <a:gd name="T51" fmla="*/ 157 h 161"/>
                <a:gd name="T52" fmla="*/ 139 w 203"/>
                <a:gd name="T53" fmla="*/ 159 h 161"/>
                <a:gd name="T54" fmla="*/ 149 w 203"/>
                <a:gd name="T55" fmla="*/ 161 h 161"/>
                <a:gd name="T56" fmla="*/ 159 w 203"/>
                <a:gd name="T57" fmla="*/ 161 h 161"/>
                <a:gd name="T58" fmla="*/ 167 w 203"/>
                <a:gd name="T59" fmla="*/ 161 h 161"/>
                <a:gd name="T60" fmla="*/ 173 w 203"/>
                <a:gd name="T61" fmla="*/ 160 h 161"/>
                <a:gd name="T62" fmla="*/ 179 w 203"/>
                <a:gd name="T63" fmla="*/ 159 h 161"/>
                <a:gd name="T64" fmla="*/ 184 w 203"/>
                <a:gd name="T65" fmla="*/ 157 h 161"/>
                <a:gd name="T66" fmla="*/ 189 w 203"/>
                <a:gd name="T67" fmla="*/ 155 h 161"/>
                <a:gd name="T68" fmla="*/ 193 w 203"/>
                <a:gd name="T69" fmla="*/ 152 h 161"/>
                <a:gd name="T70" fmla="*/ 197 w 203"/>
                <a:gd name="T71" fmla="*/ 149 h 161"/>
                <a:gd name="T72" fmla="*/ 201 w 203"/>
                <a:gd name="T73" fmla="*/ 145 h 161"/>
                <a:gd name="T74" fmla="*/ 202 w 203"/>
                <a:gd name="T75" fmla="*/ 142 h 161"/>
                <a:gd name="T76" fmla="*/ 203 w 203"/>
                <a:gd name="T77" fmla="*/ 139 h 161"/>
                <a:gd name="T78" fmla="*/ 203 w 203"/>
                <a:gd name="T79" fmla="*/ 135 h 161"/>
                <a:gd name="T80" fmla="*/ 203 w 203"/>
                <a:gd name="T81" fmla="*/ 131 h 161"/>
                <a:gd name="T82" fmla="*/ 201 w 203"/>
                <a:gd name="T83" fmla="*/ 124 h 161"/>
                <a:gd name="T84" fmla="*/ 198 w 203"/>
                <a:gd name="T85" fmla="*/ 117 h 161"/>
                <a:gd name="T86" fmla="*/ 193 w 203"/>
                <a:gd name="T87" fmla="*/ 107 h 161"/>
                <a:gd name="T88" fmla="*/ 187 w 203"/>
                <a:gd name="T89" fmla="*/ 98 h 161"/>
                <a:gd name="T90" fmla="*/ 179 w 203"/>
                <a:gd name="T91" fmla="*/ 88 h 161"/>
                <a:gd name="T92" fmla="*/ 171 w 203"/>
                <a:gd name="T93" fmla="*/ 78 h 161"/>
                <a:gd name="T94" fmla="*/ 162 w 203"/>
                <a:gd name="T95" fmla="*/ 68 h 161"/>
                <a:gd name="T96" fmla="*/ 151 w 203"/>
                <a:gd name="T97" fmla="*/ 58 h 161"/>
                <a:gd name="T98" fmla="*/ 140 w 203"/>
                <a:gd name="T99" fmla="*/ 49 h 161"/>
                <a:gd name="T100" fmla="*/ 129 w 203"/>
                <a:gd name="T101" fmla="*/ 40 h 161"/>
                <a:gd name="T102" fmla="*/ 118 w 203"/>
                <a:gd name="T103" fmla="*/ 32 h 161"/>
                <a:gd name="T104" fmla="*/ 105 w 203"/>
                <a:gd name="T105" fmla="*/ 24 h 161"/>
                <a:gd name="T106" fmla="*/ 94 w 203"/>
                <a:gd name="T107" fmla="*/ 17 h 161"/>
                <a:gd name="T108" fmla="*/ 82 w 203"/>
                <a:gd name="T109" fmla="*/ 11 h 161"/>
                <a:gd name="T110" fmla="*/ 71 w 203"/>
                <a:gd name="T111" fmla="*/ 6 h 161"/>
                <a:gd name="T112" fmla="*/ 60 w 203"/>
                <a:gd name="T113" fmla="*/ 3 h 161"/>
                <a:gd name="T114" fmla="*/ 49 w 203"/>
                <a:gd name="T115" fmla="*/ 1 h 161"/>
                <a:gd name="T116" fmla="*/ 39 w 203"/>
                <a:gd name="T1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3" h="161">
                  <a:moveTo>
                    <a:pt x="39" y="0"/>
                  </a:moveTo>
                  <a:lnTo>
                    <a:pt x="31" y="1"/>
                  </a:lnTo>
                  <a:lnTo>
                    <a:pt x="23" y="3"/>
                  </a:lnTo>
                  <a:lnTo>
                    <a:pt x="17" y="7"/>
                  </a:lnTo>
                  <a:lnTo>
                    <a:pt x="11" y="12"/>
                  </a:lnTo>
                  <a:lnTo>
                    <a:pt x="6" y="18"/>
                  </a:lnTo>
                  <a:lnTo>
                    <a:pt x="3" y="26"/>
                  </a:lnTo>
                  <a:lnTo>
                    <a:pt x="1" y="32"/>
                  </a:lnTo>
                  <a:lnTo>
                    <a:pt x="0" y="39"/>
                  </a:lnTo>
                  <a:lnTo>
                    <a:pt x="1" y="46"/>
                  </a:lnTo>
                  <a:lnTo>
                    <a:pt x="2" y="53"/>
                  </a:lnTo>
                  <a:lnTo>
                    <a:pt x="4" y="60"/>
                  </a:lnTo>
                  <a:lnTo>
                    <a:pt x="8" y="68"/>
                  </a:lnTo>
                  <a:lnTo>
                    <a:pt x="13" y="78"/>
                  </a:lnTo>
                  <a:lnTo>
                    <a:pt x="19" y="86"/>
                  </a:lnTo>
                  <a:lnTo>
                    <a:pt x="26" y="94"/>
                  </a:lnTo>
                  <a:lnTo>
                    <a:pt x="34" y="103"/>
                  </a:lnTo>
                  <a:lnTo>
                    <a:pt x="42" y="111"/>
                  </a:lnTo>
                  <a:lnTo>
                    <a:pt x="52" y="118"/>
                  </a:lnTo>
                  <a:lnTo>
                    <a:pt x="62" y="126"/>
                  </a:lnTo>
                  <a:lnTo>
                    <a:pt x="73" y="133"/>
                  </a:lnTo>
                  <a:lnTo>
                    <a:pt x="83" y="139"/>
                  </a:lnTo>
                  <a:lnTo>
                    <a:pt x="94" y="144"/>
                  </a:lnTo>
                  <a:lnTo>
                    <a:pt x="105" y="149"/>
                  </a:lnTo>
                  <a:lnTo>
                    <a:pt x="117" y="153"/>
                  </a:lnTo>
                  <a:lnTo>
                    <a:pt x="128" y="157"/>
                  </a:lnTo>
                  <a:lnTo>
                    <a:pt x="139" y="159"/>
                  </a:lnTo>
                  <a:lnTo>
                    <a:pt x="149" y="161"/>
                  </a:lnTo>
                  <a:lnTo>
                    <a:pt x="159" y="161"/>
                  </a:lnTo>
                  <a:lnTo>
                    <a:pt x="167" y="161"/>
                  </a:lnTo>
                  <a:lnTo>
                    <a:pt x="173" y="160"/>
                  </a:lnTo>
                  <a:lnTo>
                    <a:pt x="179" y="159"/>
                  </a:lnTo>
                  <a:lnTo>
                    <a:pt x="184" y="157"/>
                  </a:lnTo>
                  <a:lnTo>
                    <a:pt x="189" y="155"/>
                  </a:lnTo>
                  <a:lnTo>
                    <a:pt x="193" y="152"/>
                  </a:lnTo>
                  <a:lnTo>
                    <a:pt x="197" y="149"/>
                  </a:lnTo>
                  <a:lnTo>
                    <a:pt x="201" y="145"/>
                  </a:lnTo>
                  <a:lnTo>
                    <a:pt x="202" y="142"/>
                  </a:lnTo>
                  <a:lnTo>
                    <a:pt x="203" y="139"/>
                  </a:lnTo>
                  <a:lnTo>
                    <a:pt x="203" y="135"/>
                  </a:lnTo>
                  <a:lnTo>
                    <a:pt x="203" y="131"/>
                  </a:lnTo>
                  <a:lnTo>
                    <a:pt x="201" y="124"/>
                  </a:lnTo>
                  <a:lnTo>
                    <a:pt x="198" y="117"/>
                  </a:lnTo>
                  <a:lnTo>
                    <a:pt x="193" y="107"/>
                  </a:lnTo>
                  <a:lnTo>
                    <a:pt x="187" y="98"/>
                  </a:lnTo>
                  <a:lnTo>
                    <a:pt x="179" y="88"/>
                  </a:lnTo>
                  <a:lnTo>
                    <a:pt x="171" y="78"/>
                  </a:lnTo>
                  <a:lnTo>
                    <a:pt x="162" y="68"/>
                  </a:lnTo>
                  <a:lnTo>
                    <a:pt x="151" y="58"/>
                  </a:lnTo>
                  <a:lnTo>
                    <a:pt x="140" y="49"/>
                  </a:lnTo>
                  <a:lnTo>
                    <a:pt x="129" y="40"/>
                  </a:lnTo>
                  <a:lnTo>
                    <a:pt x="118" y="32"/>
                  </a:lnTo>
                  <a:lnTo>
                    <a:pt x="105" y="24"/>
                  </a:lnTo>
                  <a:lnTo>
                    <a:pt x="94" y="17"/>
                  </a:lnTo>
                  <a:lnTo>
                    <a:pt x="82" y="11"/>
                  </a:lnTo>
                  <a:lnTo>
                    <a:pt x="71" y="6"/>
                  </a:lnTo>
                  <a:lnTo>
                    <a:pt x="60" y="3"/>
                  </a:lnTo>
                  <a:lnTo>
                    <a:pt x="49" y="1"/>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52"/>
            <p:cNvSpPr>
              <a:spLocks/>
            </p:cNvSpPr>
            <p:nvPr userDrawn="1"/>
          </p:nvSpPr>
          <p:spPr bwMode="auto">
            <a:xfrm>
              <a:off x="6162" y="347"/>
              <a:ext cx="109" cy="148"/>
            </a:xfrm>
            <a:custGeom>
              <a:avLst/>
              <a:gdLst>
                <a:gd name="T0" fmla="*/ 139 w 1310"/>
                <a:gd name="T1" fmla="*/ 1401 h 1770"/>
                <a:gd name="T2" fmla="*/ 306 w 1310"/>
                <a:gd name="T3" fmla="*/ 1438 h 1770"/>
                <a:gd name="T4" fmla="*/ 458 w 1310"/>
                <a:gd name="T5" fmla="*/ 1457 h 1770"/>
                <a:gd name="T6" fmla="*/ 615 w 1310"/>
                <a:gd name="T7" fmla="*/ 1458 h 1770"/>
                <a:gd name="T8" fmla="*/ 741 w 1310"/>
                <a:gd name="T9" fmla="*/ 1434 h 1770"/>
                <a:gd name="T10" fmla="*/ 790 w 1310"/>
                <a:gd name="T11" fmla="*/ 1409 h 1770"/>
                <a:gd name="T12" fmla="*/ 825 w 1310"/>
                <a:gd name="T13" fmla="*/ 1378 h 1770"/>
                <a:gd name="T14" fmla="*/ 844 w 1310"/>
                <a:gd name="T15" fmla="*/ 1337 h 1770"/>
                <a:gd name="T16" fmla="*/ 848 w 1310"/>
                <a:gd name="T17" fmla="*/ 1285 h 1770"/>
                <a:gd name="T18" fmla="*/ 824 w 1310"/>
                <a:gd name="T19" fmla="*/ 1220 h 1770"/>
                <a:gd name="T20" fmla="*/ 749 w 1310"/>
                <a:gd name="T21" fmla="*/ 1161 h 1770"/>
                <a:gd name="T22" fmla="*/ 571 w 1310"/>
                <a:gd name="T23" fmla="*/ 1078 h 1770"/>
                <a:gd name="T24" fmla="*/ 321 w 1310"/>
                <a:gd name="T25" fmla="*/ 964 h 1770"/>
                <a:gd name="T26" fmla="*/ 198 w 1310"/>
                <a:gd name="T27" fmla="*/ 893 h 1770"/>
                <a:gd name="T28" fmla="*/ 116 w 1310"/>
                <a:gd name="T29" fmla="*/ 826 h 1770"/>
                <a:gd name="T30" fmla="*/ 52 w 1310"/>
                <a:gd name="T31" fmla="*/ 736 h 1770"/>
                <a:gd name="T32" fmla="*/ 13 w 1310"/>
                <a:gd name="T33" fmla="*/ 633 h 1770"/>
                <a:gd name="T34" fmla="*/ 0 w 1310"/>
                <a:gd name="T35" fmla="*/ 516 h 1770"/>
                <a:gd name="T36" fmla="*/ 19 w 1310"/>
                <a:gd name="T37" fmla="*/ 370 h 1770"/>
                <a:gd name="T38" fmla="*/ 75 w 1310"/>
                <a:gd name="T39" fmla="*/ 247 h 1770"/>
                <a:gd name="T40" fmla="*/ 169 w 1310"/>
                <a:gd name="T41" fmla="*/ 148 h 1770"/>
                <a:gd name="T42" fmla="*/ 294 w 1310"/>
                <a:gd name="T43" fmla="*/ 73 h 1770"/>
                <a:gd name="T44" fmla="*/ 443 w 1310"/>
                <a:gd name="T45" fmla="*/ 24 h 1770"/>
                <a:gd name="T46" fmla="*/ 614 w 1310"/>
                <a:gd name="T47" fmla="*/ 2 h 1770"/>
                <a:gd name="T48" fmla="*/ 836 w 1310"/>
                <a:gd name="T49" fmla="*/ 8 h 1770"/>
                <a:gd name="T50" fmla="*/ 1177 w 1310"/>
                <a:gd name="T51" fmla="*/ 61 h 1770"/>
                <a:gd name="T52" fmla="*/ 1060 w 1310"/>
                <a:gd name="T53" fmla="*/ 344 h 1770"/>
                <a:gd name="T54" fmla="*/ 921 w 1310"/>
                <a:gd name="T55" fmla="*/ 309 h 1770"/>
                <a:gd name="T56" fmla="*/ 787 w 1310"/>
                <a:gd name="T57" fmla="*/ 292 h 1770"/>
                <a:gd name="T58" fmla="*/ 638 w 1310"/>
                <a:gd name="T59" fmla="*/ 296 h 1770"/>
                <a:gd name="T60" fmla="*/ 521 w 1310"/>
                <a:gd name="T61" fmla="*/ 331 h 1770"/>
                <a:gd name="T62" fmla="*/ 483 w 1310"/>
                <a:gd name="T63" fmla="*/ 359 h 1770"/>
                <a:gd name="T64" fmla="*/ 459 w 1310"/>
                <a:gd name="T65" fmla="*/ 395 h 1770"/>
                <a:gd name="T66" fmla="*/ 450 w 1310"/>
                <a:gd name="T67" fmla="*/ 439 h 1770"/>
                <a:gd name="T68" fmla="*/ 463 w 1310"/>
                <a:gd name="T69" fmla="*/ 502 h 1770"/>
                <a:gd name="T70" fmla="*/ 521 w 1310"/>
                <a:gd name="T71" fmla="*/ 553 h 1770"/>
                <a:gd name="T72" fmla="*/ 674 w 1310"/>
                <a:gd name="T73" fmla="*/ 629 h 1770"/>
                <a:gd name="T74" fmla="*/ 946 w 1310"/>
                <a:gd name="T75" fmla="*/ 756 h 1770"/>
                <a:gd name="T76" fmla="*/ 1080 w 1310"/>
                <a:gd name="T77" fmla="*/ 832 h 1770"/>
                <a:gd name="T78" fmla="*/ 1174 w 1310"/>
                <a:gd name="T79" fmla="*/ 901 h 1770"/>
                <a:gd name="T80" fmla="*/ 1241 w 1310"/>
                <a:gd name="T81" fmla="*/ 979 h 1770"/>
                <a:gd name="T82" fmla="*/ 1287 w 1310"/>
                <a:gd name="T83" fmla="*/ 1074 h 1770"/>
                <a:gd name="T84" fmla="*/ 1308 w 1310"/>
                <a:gd name="T85" fmla="*/ 1182 h 1770"/>
                <a:gd name="T86" fmla="*/ 1301 w 1310"/>
                <a:gd name="T87" fmla="*/ 1328 h 1770"/>
                <a:gd name="T88" fmla="*/ 1276 w 1310"/>
                <a:gd name="T89" fmla="*/ 1418 h 1770"/>
                <a:gd name="T90" fmla="*/ 1242 w 1310"/>
                <a:gd name="T91" fmla="*/ 1486 h 1770"/>
                <a:gd name="T92" fmla="*/ 1196 w 1310"/>
                <a:gd name="T93" fmla="*/ 1547 h 1770"/>
                <a:gd name="T94" fmla="*/ 1098 w 1310"/>
                <a:gd name="T95" fmla="*/ 1633 h 1770"/>
                <a:gd name="T96" fmla="*/ 965 w 1310"/>
                <a:gd name="T97" fmla="*/ 1703 h 1770"/>
                <a:gd name="T98" fmla="*/ 813 w 1310"/>
                <a:gd name="T99" fmla="*/ 1747 h 1770"/>
                <a:gd name="T100" fmla="*/ 639 w 1310"/>
                <a:gd name="T101" fmla="*/ 1768 h 1770"/>
                <a:gd name="T102" fmla="*/ 366 w 1310"/>
                <a:gd name="T103" fmla="*/ 1761 h 1770"/>
                <a:gd name="T104" fmla="*/ 34 w 1310"/>
                <a:gd name="T105" fmla="*/ 170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0" h="1770">
                  <a:moveTo>
                    <a:pt x="34" y="1707"/>
                  </a:moveTo>
                  <a:lnTo>
                    <a:pt x="34" y="1371"/>
                  </a:lnTo>
                  <a:lnTo>
                    <a:pt x="70" y="1382"/>
                  </a:lnTo>
                  <a:lnTo>
                    <a:pt x="105" y="1392"/>
                  </a:lnTo>
                  <a:lnTo>
                    <a:pt x="139" y="1401"/>
                  </a:lnTo>
                  <a:lnTo>
                    <a:pt x="174" y="1410"/>
                  </a:lnTo>
                  <a:lnTo>
                    <a:pt x="208" y="1419"/>
                  </a:lnTo>
                  <a:lnTo>
                    <a:pt x="240" y="1426"/>
                  </a:lnTo>
                  <a:lnTo>
                    <a:pt x="273" y="1432"/>
                  </a:lnTo>
                  <a:lnTo>
                    <a:pt x="306" y="1438"/>
                  </a:lnTo>
                  <a:lnTo>
                    <a:pt x="336" y="1444"/>
                  </a:lnTo>
                  <a:lnTo>
                    <a:pt x="368" y="1448"/>
                  </a:lnTo>
                  <a:lnTo>
                    <a:pt x="399" y="1452"/>
                  </a:lnTo>
                  <a:lnTo>
                    <a:pt x="428" y="1455"/>
                  </a:lnTo>
                  <a:lnTo>
                    <a:pt x="458" y="1457"/>
                  </a:lnTo>
                  <a:lnTo>
                    <a:pt x="486" y="1459"/>
                  </a:lnTo>
                  <a:lnTo>
                    <a:pt x="515" y="1460"/>
                  </a:lnTo>
                  <a:lnTo>
                    <a:pt x="543" y="1461"/>
                  </a:lnTo>
                  <a:lnTo>
                    <a:pt x="580" y="1460"/>
                  </a:lnTo>
                  <a:lnTo>
                    <a:pt x="615" y="1458"/>
                  </a:lnTo>
                  <a:lnTo>
                    <a:pt x="646" y="1455"/>
                  </a:lnTo>
                  <a:lnTo>
                    <a:pt x="677" y="1451"/>
                  </a:lnTo>
                  <a:lnTo>
                    <a:pt x="705" y="1445"/>
                  </a:lnTo>
                  <a:lnTo>
                    <a:pt x="729" y="1438"/>
                  </a:lnTo>
                  <a:lnTo>
                    <a:pt x="741" y="1434"/>
                  </a:lnTo>
                  <a:lnTo>
                    <a:pt x="751" y="1430"/>
                  </a:lnTo>
                  <a:lnTo>
                    <a:pt x="763" y="1426"/>
                  </a:lnTo>
                  <a:lnTo>
                    <a:pt x="772" y="1421"/>
                  </a:lnTo>
                  <a:lnTo>
                    <a:pt x="781" y="1416"/>
                  </a:lnTo>
                  <a:lnTo>
                    <a:pt x="790" y="1409"/>
                  </a:lnTo>
                  <a:lnTo>
                    <a:pt x="798" y="1404"/>
                  </a:lnTo>
                  <a:lnTo>
                    <a:pt x="805" y="1398"/>
                  </a:lnTo>
                  <a:lnTo>
                    <a:pt x="813" y="1391"/>
                  </a:lnTo>
                  <a:lnTo>
                    <a:pt x="819" y="1385"/>
                  </a:lnTo>
                  <a:lnTo>
                    <a:pt x="825" y="1378"/>
                  </a:lnTo>
                  <a:lnTo>
                    <a:pt x="829" y="1370"/>
                  </a:lnTo>
                  <a:lnTo>
                    <a:pt x="834" y="1362"/>
                  </a:lnTo>
                  <a:lnTo>
                    <a:pt x="838" y="1354"/>
                  </a:lnTo>
                  <a:lnTo>
                    <a:pt x="841" y="1346"/>
                  </a:lnTo>
                  <a:lnTo>
                    <a:pt x="844" y="1337"/>
                  </a:lnTo>
                  <a:lnTo>
                    <a:pt x="846" y="1329"/>
                  </a:lnTo>
                  <a:lnTo>
                    <a:pt x="847" y="1319"/>
                  </a:lnTo>
                  <a:lnTo>
                    <a:pt x="848" y="1309"/>
                  </a:lnTo>
                  <a:lnTo>
                    <a:pt x="848" y="1299"/>
                  </a:lnTo>
                  <a:lnTo>
                    <a:pt x="848" y="1285"/>
                  </a:lnTo>
                  <a:lnTo>
                    <a:pt x="845" y="1271"/>
                  </a:lnTo>
                  <a:lnTo>
                    <a:pt x="842" y="1257"/>
                  </a:lnTo>
                  <a:lnTo>
                    <a:pt x="837" y="1244"/>
                  </a:lnTo>
                  <a:lnTo>
                    <a:pt x="831" y="1232"/>
                  </a:lnTo>
                  <a:lnTo>
                    <a:pt x="824" y="1220"/>
                  </a:lnTo>
                  <a:lnTo>
                    <a:pt x="815" y="1208"/>
                  </a:lnTo>
                  <a:lnTo>
                    <a:pt x="804" y="1198"/>
                  </a:lnTo>
                  <a:lnTo>
                    <a:pt x="790" y="1187"/>
                  </a:lnTo>
                  <a:lnTo>
                    <a:pt x="773" y="1175"/>
                  </a:lnTo>
                  <a:lnTo>
                    <a:pt x="749" y="1161"/>
                  </a:lnTo>
                  <a:lnTo>
                    <a:pt x="723" y="1146"/>
                  </a:lnTo>
                  <a:lnTo>
                    <a:pt x="691" y="1131"/>
                  </a:lnTo>
                  <a:lnTo>
                    <a:pt x="656" y="1114"/>
                  </a:lnTo>
                  <a:lnTo>
                    <a:pt x="616" y="1096"/>
                  </a:lnTo>
                  <a:lnTo>
                    <a:pt x="571" y="1078"/>
                  </a:lnTo>
                  <a:lnTo>
                    <a:pt x="490" y="1044"/>
                  </a:lnTo>
                  <a:lnTo>
                    <a:pt x="417" y="1011"/>
                  </a:lnTo>
                  <a:lnTo>
                    <a:pt x="383" y="995"/>
                  </a:lnTo>
                  <a:lnTo>
                    <a:pt x="352" y="980"/>
                  </a:lnTo>
                  <a:lnTo>
                    <a:pt x="321" y="964"/>
                  </a:lnTo>
                  <a:lnTo>
                    <a:pt x="292" y="949"/>
                  </a:lnTo>
                  <a:lnTo>
                    <a:pt x="266" y="935"/>
                  </a:lnTo>
                  <a:lnTo>
                    <a:pt x="241" y="921"/>
                  </a:lnTo>
                  <a:lnTo>
                    <a:pt x="219" y="906"/>
                  </a:lnTo>
                  <a:lnTo>
                    <a:pt x="198" y="893"/>
                  </a:lnTo>
                  <a:lnTo>
                    <a:pt x="178" y="880"/>
                  </a:lnTo>
                  <a:lnTo>
                    <a:pt x="161" y="866"/>
                  </a:lnTo>
                  <a:lnTo>
                    <a:pt x="146" y="854"/>
                  </a:lnTo>
                  <a:lnTo>
                    <a:pt x="132" y="842"/>
                  </a:lnTo>
                  <a:lnTo>
                    <a:pt x="116" y="826"/>
                  </a:lnTo>
                  <a:lnTo>
                    <a:pt x="101" y="808"/>
                  </a:lnTo>
                  <a:lnTo>
                    <a:pt x="87" y="791"/>
                  </a:lnTo>
                  <a:lnTo>
                    <a:pt x="74" y="773"/>
                  </a:lnTo>
                  <a:lnTo>
                    <a:pt x="62" y="754"/>
                  </a:lnTo>
                  <a:lnTo>
                    <a:pt x="52" y="736"/>
                  </a:lnTo>
                  <a:lnTo>
                    <a:pt x="42" y="715"/>
                  </a:lnTo>
                  <a:lnTo>
                    <a:pt x="32" y="696"/>
                  </a:lnTo>
                  <a:lnTo>
                    <a:pt x="25" y="676"/>
                  </a:lnTo>
                  <a:lnTo>
                    <a:pt x="18" y="654"/>
                  </a:lnTo>
                  <a:lnTo>
                    <a:pt x="13" y="633"/>
                  </a:lnTo>
                  <a:lnTo>
                    <a:pt x="8" y="610"/>
                  </a:lnTo>
                  <a:lnTo>
                    <a:pt x="5" y="588"/>
                  </a:lnTo>
                  <a:lnTo>
                    <a:pt x="2" y="564"/>
                  </a:lnTo>
                  <a:lnTo>
                    <a:pt x="1" y="541"/>
                  </a:lnTo>
                  <a:lnTo>
                    <a:pt x="0" y="516"/>
                  </a:lnTo>
                  <a:lnTo>
                    <a:pt x="1" y="485"/>
                  </a:lnTo>
                  <a:lnTo>
                    <a:pt x="3" y="455"/>
                  </a:lnTo>
                  <a:lnTo>
                    <a:pt x="7" y="425"/>
                  </a:lnTo>
                  <a:lnTo>
                    <a:pt x="12" y="397"/>
                  </a:lnTo>
                  <a:lnTo>
                    <a:pt x="19" y="370"/>
                  </a:lnTo>
                  <a:lnTo>
                    <a:pt x="27" y="344"/>
                  </a:lnTo>
                  <a:lnTo>
                    <a:pt x="36" y="318"/>
                  </a:lnTo>
                  <a:lnTo>
                    <a:pt x="48" y="294"/>
                  </a:lnTo>
                  <a:lnTo>
                    <a:pt x="61" y="269"/>
                  </a:lnTo>
                  <a:lnTo>
                    <a:pt x="75" y="247"/>
                  </a:lnTo>
                  <a:lnTo>
                    <a:pt x="90" y="225"/>
                  </a:lnTo>
                  <a:lnTo>
                    <a:pt x="108" y="204"/>
                  </a:lnTo>
                  <a:lnTo>
                    <a:pt x="127" y="185"/>
                  </a:lnTo>
                  <a:lnTo>
                    <a:pt x="148" y="165"/>
                  </a:lnTo>
                  <a:lnTo>
                    <a:pt x="169" y="148"/>
                  </a:lnTo>
                  <a:lnTo>
                    <a:pt x="192" y="131"/>
                  </a:lnTo>
                  <a:lnTo>
                    <a:pt x="217" y="115"/>
                  </a:lnTo>
                  <a:lnTo>
                    <a:pt x="241" y="100"/>
                  </a:lnTo>
                  <a:lnTo>
                    <a:pt x="268" y="86"/>
                  </a:lnTo>
                  <a:lnTo>
                    <a:pt x="294" y="73"/>
                  </a:lnTo>
                  <a:lnTo>
                    <a:pt x="323" y="61"/>
                  </a:lnTo>
                  <a:lnTo>
                    <a:pt x="352" y="51"/>
                  </a:lnTo>
                  <a:lnTo>
                    <a:pt x="381" y="41"/>
                  </a:lnTo>
                  <a:lnTo>
                    <a:pt x="412" y="33"/>
                  </a:lnTo>
                  <a:lnTo>
                    <a:pt x="443" y="24"/>
                  </a:lnTo>
                  <a:lnTo>
                    <a:pt x="476" y="18"/>
                  </a:lnTo>
                  <a:lnTo>
                    <a:pt x="509" y="12"/>
                  </a:lnTo>
                  <a:lnTo>
                    <a:pt x="543" y="8"/>
                  </a:lnTo>
                  <a:lnTo>
                    <a:pt x="578" y="4"/>
                  </a:lnTo>
                  <a:lnTo>
                    <a:pt x="614" y="2"/>
                  </a:lnTo>
                  <a:lnTo>
                    <a:pt x="651" y="0"/>
                  </a:lnTo>
                  <a:lnTo>
                    <a:pt x="689" y="0"/>
                  </a:lnTo>
                  <a:lnTo>
                    <a:pt x="733" y="0"/>
                  </a:lnTo>
                  <a:lnTo>
                    <a:pt x="783" y="3"/>
                  </a:lnTo>
                  <a:lnTo>
                    <a:pt x="836" y="8"/>
                  </a:lnTo>
                  <a:lnTo>
                    <a:pt x="895" y="15"/>
                  </a:lnTo>
                  <a:lnTo>
                    <a:pt x="958" y="23"/>
                  </a:lnTo>
                  <a:lnTo>
                    <a:pt x="1027" y="35"/>
                  </a:lnTo>
                  <a:lnTo>
                    <a:pt x="1099" y="47"/>
                  </a:lnTo>
                  <a:lnTo>
                    <a:pt x="1177" y="61"/>
                  </a:lnTo>
                  <a:lnTo>
                    <a:pt x="1177" y="386"/>
                  </a:lnTo>
                  <a:lnTo>
                    <a:pt x="1147" y="374"/>
                  </a:lnTo>
                  <a:lnTo>
                    <a:pt x="1118" y="363"/>
                  </a:lnTo>
                  <a:lnTo>
                    <a:pt x="1089" y="353"/>
                  </a:lnTo>
                  <a:lnTo>
                    <a:pt x="1060" y="344"/>
                  </a:lnTo>
                  <a:lnTo>
                    <a:pt x="1032" y="336"/>
                  </a:lnTo>
                  <a:lnTo>
                    <a:pt x="1003" y="327"/>
                  </a:lnTo>
                  <a:lnTo>
                    <a:pt x="976" y="320"/>
                  </a:lnTo>
                  <a:lnTo>
                    <a:pt x="947" y="314"/>
                  </a:lnTo>
                  <a:lnTo>
                    <a:pt x="921" y="309"/>
                  </a:lnTo>
                  <a:lnTo>
                    <a:pt x="893" y="304"/>
                  </a:lnTo>
                  <a:lnTo>
                    <a:pt x="867" y="300"/>
                  </a:lnTo>
                  <a:lnTo>
                    <a:pt x="839" y="297"/>
                  </a:lnTo>
                  <a:lnTo>
                    <a:pt x="814" y="294"/>
                  </a:lnTo>
                  <a:lnTo>
                    <a:pt x="787" y="292"/>
                  </a:lnTo>
                  <a:lnTo>
                    <a:pt x="762" y="291"/>
                  </a:lnTo>
                  <a:lnTo>
                    <a:pt x="736" y="291"/>
                  </a:lnTo>
                  <a:lnTo>
                    <a:pt x="700" y="292"/>
                  </a:lnTo>
                  <a:lnTo>
                    <a:pt x="669" y="293"/>
                  </a:lnTo>
                  <a:lnTo>
                    <a:pt x="638" y="296"/>
                  </a:lnTo>
                  <a:lnTo>
                    <a:pt x="610" y="301"/>
                  </a:lnTo>
                  <a:lnTo>
                    <a:pt x="584" y="306"/>
                  </a:lnTo>
                  <a:lnTo>
                    <a:pt x="561" y="313"/>
                  </a:lnTo>
                  <a:lnTo>
                    <a:pt x="539" y="321"/>
                  </a:lnTo>
                  <a:lnTo>
                    <a:pt x="521" y="331"/>
                  </a:lnTo>
                  <a:lnTo>
                    <a:pt x="512" y="336"/>
                  </a:lnTo>
                  <a:lnTo>
                    <a:pt x="504" y="341"/>
                  </a:lnTo>
                  <a:lnTo>
                    <a:pt x="496" y="346"/>
                  </a:lnTo>
                  <a:lnTo>
                    <a:pt x="489" y="352"/>
                  </a:lnTo>
                  <a:lnTo>
                    <a:pt x="483" y="359"/>
                  </a:lnTo>
                  <a:lnTo>
                    <a:pt x="477" y="365"/>
                  </a:lnTo>
                  <a:lnTo>
                    <a:pt x="472" y="372"/>
                  </a:lnTo>
                  <a:lnTo>
                    <a:pt x="467" y="380"/>
                  </a:lnTo>
                  <a:lnTo>
                    <a:pt x="463" y="387"/>
                  </a:lnTo>
                  <a:lnTo>
                    <a:pt x="459" y="395"/>
                  </a:lnTo>
                  <a:lnTo>
                    <a:pt x="456" y="403"/>
                  </a:lnTo>
                  <a:lnTo>
                    <a:pt x="454" y="411"/>
                  </a:lnTo>
                  <a:lnTo>
                    <a:pt x="452" y="420"/>
                  </a:lnTo>
                  <a:lnTo>
                    <a:pt x="450" y="430"/>
                  </a:lnTo>
                  <a:lnTo>
                    <a:pt x="450" y="439"/>
                  </a:lnTo>
                  <a:lnTo>
                    <a:pt x="448" y="449"/>
                  </a:lnTo>
                  <a:lnTo>
                    <a:pt x="450" y="463"/>
                  </a:lnTo>
                  <a:lnTo>
                    <a:pt x="453" y="477"/>
                  </a:lnTo>
                  <a:lnTo>
                    <a:pt x="457" y="490"/>
                  </a:lnTo>
                  <a:lnTo>
                    <a:pt x="463" y="502"/>
                  </a:lnTo>
                  <a:lnTo>
                    <a:pt x="471" y="514"/>
                  </a:lnTo>
                  <a:lnTo>
                    <a:pt x="481" y="524"/>
                  </a:lnTo>
                  <a:lnTo>
                    <a:pt x="493" y="536"/>
                  </a:lnTo>
                  <a:lnTo>
                    <a:pt x="507" y="545"/>
                  </a:lnTo>
                  <a:lnTo>
                    <a:pt x="521" y="553"/>
                  </a:lnTo>
                  <a:lnTo>
                    <a:pt x="541" y="564"/>
                  </a:lnTo>
                  <a:lnTo>
                    <a:pt x="567" y="577"/>
                  </a:lnTo>
                  <a:lnTo>
                    <a:pt x="597" y="592"/>
                  </a:lnTo>
                  <a:lnTo>
                    <a:pt x="633" y="609"/>
                  </a:lnTo>
                  <a:lnTo>
                    <a:pt x="674" y="629"/>
                  </a:lnTo>
                  <a:lnTo>
                    <a:pt x="720" y="649"/>
                  </a:lnTo>
                  <a:lnTo>
                    <a:pt x="772" y="672"/>
                  </a:lnTo>
                  <a:lnTo>
                    <a:pt x="846" y="707"/>
                  </a:lnTo>
                  <a:lnTo>
                    <a:pt x="915" y="740"/>
                  </a:lnTo>
                  <a:lnTo>
                    <a:pt x="946" y="756"/>
                  </a:lnTo>
                  <a:lnTo>
                    <a:pt x="976" y="771"/>
                  </a:lnTo>
                  <a:lnTo>
                    <a:pt x="1004" y="787"/>
                  </a:lnTo>
                  <a:lnTo>
                    <a:pt x="1032" y="802"/>
                  </a:lnTo>
                  <a:lnTo>
                    <a:pt x="1056" y="817"/>
                  </a:lnTo>
                  <a:lnTo>
                    <a:pt x="1080" y="832"/>
                  </a:lnTo>
                  <a:lnTo>
                    <a:pt x="1102" y="846"/>
                  </a:lnTo>
                  <a:lnTo>
                    <a:pt x="1123" y="860"/>
                  </a:lnTo>
                  <a:lnTo>
                    <a:pt x="1141" y="875"/>
                  </a:lnTo>
                  <a:lnTo>
                    <a:pt x="1158" y="888"/>
                  </a:lnTo>
                  <a:lnTo>
                    <a:pt x="1174" y="901"/>
                  </a:lnTo>
                  <a:lnTo>
                    <a:pt x="1187" y="913"/>
                  </a:lnTo>
                  <a:lnTo>
                    <a:pt x="1202" y="930"/>
                  </a:lnTo>
                  <a:lnTo>
                    <a:pt x="1216" y="945"/>
                  </a:lnTo>
                  <a:lnTo>
                    <a:pt x="1229" y="962"/>
                  </a:lnTo>
                  <a:lnTo>
                    <a:pt x="1241" y="979"/>
                  </a:lnTo>
                  <a:lnTo>
                    <a:pt x="1252" y="997"/>
                  </a:lnTo>
                  <a:lnTo>
                    <a:pt x="1262" y="1015"/>
                  </a:lnTo>
                  <a:lnTo>
                    <a:pt x="1271" y="1034"/>
                  </a:lnTo>
                  <a:lnTo>
                    <a:pt x="1279" y="1053"/>
                  </a:lnTo>
                  <a:lnTo>
                    <a:pt x="1287" y="1074"/>
                  </a:lnTo>
                  <a:lnTo>
                    <a:pt x="1293" y="1094"/>
                  </a:lnTo>
                  <a:lnTo>
                    <a:pt x="1298" y="1114"/>
                  </a:lnTo>
                  <a:lnTo>
                    <a:pt x="1302" y="1137"/>
                  </a:lnTo>
                  <a:lnTo>
                    <a:pt x="1305" y="1158"/>
                  </a:lnTo>
                  <a:lnTo>
                    <a:pt x="1308" y="1182"/>
                  </a:lnTo>
                  <a:lnTo>
                    <a:pt x="1309" y="1204"/>
                  </a:lnTo>
                  <a:lnTo>
                    <a:pt x="1310" y="1229"/>
                  </a:lnTo>
                  <a:lnTo>
                    <a:pt x="1309" y="1262"/>
                  </a:lnTo>
                  <a:lnTo>
                    <a:pt x="1306" y="1296"/>
                  </a:lnTo>
                  <a:lnTo>
                    <a:pt x="1301" y="1328"/>
                  </a:lnTo>
                  <a:lnTo>
                    <a:pt x="1295" y="1358"/>
                  </a:lnTo>
                  <a:lnTo>
                    <a:pt x="1291" y="1374"/>
                  </a:lnTo>
                  <a:lnTo>
                    <a:pt x="1287" y="1389"/>
                  </a:lnTo>
                  <a:lnTo>
                    <a:pt x="1282" y="1403"/>
                  </a:lnTo>
                  <a:lnTo>
                    <a:pt x="1276" y="1418"/>
                  </a:lnTo>
                  <a:lnTo>
                    <a:pt x="1271"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8" y="1633"/>
                  </a:lnTo>
                  <a:lnTo>
                    <a:pt x="1069" y="1651"/>
                  </a:lnTo>
                  <a:lnTo>
                    <a:pt x="1044" y="1666"/>
                  </a:lnTo>
                  <a:lnTo>
                    <a:pt x="1019" y="1679"/>
                  </a:lnTo>
                  <a:lnTo>
                    <a:pt x="992" y="1691"/>
                  </a:lnTo>
                  <a:lnTo>
                    <a:pt x="965" y="1703"/>
                  </a:lnTo>
                  <a:lnTo>
                    <a:pt x="936" y="1714"/>
                  </a:lnTo>
                  <a:lnTo>
                    <a:pt x="906" y="1724"/>
                  </a:lnTo>
                  <a:lnTo>
                    <a:pt x="876" y="1732"/>
                  </a:lnTo>
                  <a:lnTo>
                    <a:pt x="845" y="1740"/>
                  </a:lnTo>
                  <a:lnTo>
                    <a:pt x="813" y="1747"/>
                  </a:lnTo>
                  <a:lnTo>
                    <a:pt x="780" y="1752"/>
                  </a:lnTo>
                  <a:lnTo>
                    <a:pt x="746" y="1757"/>
                  </a:lnTo>
                  <a:lnTo>
                    <a:pt x="712" y="1762"/>
                  </a:lnTo>
                  <a:lnTo>
                    <a:pt x="676" y="1766"/>
                  </a:lnTo>
                  <a:lnTo>
                    <a:pt x="639" y="1768"/>
                  </a:lnTo>
                  <a:lnTo>
                    <a:pt x="601" y="1769"/>
                  </a:lnTo>
                  <a:lnTo>
                    <a:pt x="563" y="1770"/>
                  </a:lnTo>
                  <a:lnTo>
                    <a:pt x="497" y="1769"/>
                  </a:lnTo>
                  <a:lnTo>
                    <a:pt x="431" y="1766"/>
                  </a:lnTo>
                  <a:lnTo>
                    <a:pt x="366" y="1761"/>
                  </a:lnTo>
                  <a:lnTo>
                    <a:pt x="300" y="1754"/>
                  </a:lnTo>
                  <a:lnTo>
                    <a:pt x="233" y="1745"/>
                  </a:lnTo>
                  <a:lnTo>
                    <a:pt x="167" y="1735"/>
                  </a:lnTo>
                  <a:lnTo>
                    <a:pt x="101"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53"/>
            <p:cNvSpPr>
              <a:spLocks/>
            </p:cNvSpPr>
            <p:nvPr userDrawn="1"/>
          </p:nvSpPr>
          <p:spPr bwMode="auto">
            <a:xfrm>
              <a:off x="6294" y="350"/>
              <a:ext cx="39" cy="142"/>
            </a:xfrm>
            <a:custGeom>
              <a:avLst/>
              <a:gdLst>
                <a:gd name="T0" fmla="*/ 476 w 476"/>
                <a:gd name="T1" fmla="*/ 0 h 1706"/>
                <a:gd name="T2" fmla="*/ 476 w 476"/>
                <a:gd name="T3" fmla="*/ 1706 h 1706"/>
                <a:gd name="T4" fmla="*/ 0 w 476"/>
                <a:gd name="T5" fmla="*/ 1706 h 1706"/>
                <a:gd name="T6" fmla="*/ 0 w 476"/>
                <a:gd name="T7" fmla="*/ 0 h 1706"/>
                <a:gd name="T8" fmla="*/ 238 w 476"/>
                <a:gd name="T9" fmla="*/ 285 h 1706"/>
                <a:gd name="T10" fmla="*/ 476 w 476"/>
                <a:gd name="T11" fmla="*/ 0 h 1706"/>
              </a:gdLst>
              <a:ahLst/>
              <a:cxnLst>
                <a:cxn ang="0">
                  <a:pos x="T0" y="T1"/>
                </a:cxn>
                <a:cxn ang="0">
                  <a:pos x="T2" y="T3"/>
                </a:cxn>
                <a:cxn ang="0">
                  <a:pos x="T4" y="T5"/>
                </a:cxn>
                <a:cxn ang="0">
                  <a:pos x="T6" y="T7"/>
                </a:cxn>
                <a:cxn ang="0">
                  <a:pos x="T8" y="T9"/>
                </a:cxn>
                <a:cxn ang="0">
                  <a:pos x="T10" y="T11"/>
                </a:cxn>
              </a:cxnLst>
              <a:rect l="0" t="0" r="r" b="b"/>
              <a:pathLst>
                <a:path w="476" h="1706">
                  <a:moveTo>
                    <a:pt x="476" y="0"/>
                  </a:moveTo>
                  <a:lnTo>
                    <a:pt x="476" y="1706"/>
                  </a:lnTo>
                  <a:lnTo>
                    <a:pt x="0" y="1706"/>
                  </a:lnTo>
                  <a:lnTo>
                    <a:pt x="0" y="0"/>
                  </a:lnTo>
                  <a:lnTo>
                    <a:pt x="238" y="285"/>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54"/>
            <p:cNvSpPr>
              <a:spLocks/>
            </p:cNvSpPr>
            <p:nvPr userDrawn="1"/>
          </p:nvSpPr>
          <p:spPr bwMode="auto">
            <a:xfrm>
              <a:off x="6294" y="350"/>
              <a:ext cx="39" cy="44"/>
            </a:xfrm>
            <a:custGeom>
              <a:avLst/>
              <a:gdLst>
                <a:gd name="T0" fmla="*/ 476 w 476"/>
                <a:gd name="T1" fmla="*/ 0 h 530"/>
                <a:gd name="T2" fmla="*/ 0 w 476"/>
                <a:gd name="T3" fmla="*/ 0 h 530"/>
                <a:gd name="T4" fmla="*/ 238 w 476"/>
                <a:gd name="T5" fmla="*/ 530 h 530"/>
                <a:gd name="T6" fmla="*/ 476 w 476"/>
                <a:gd name="T7" fmla="*/ 0 h 530"/>
              </a:gdLst>
              <a:ahLst/>
              <a:cxnLst>
                <a:cxn ang="0">
                  <a:pos x="T0" y="T1"/>
                </a:cxn>
                <a:cxn ang="0">
                  <a:pos x="T2" y="T3"/>
                </a:cxn>
                <a:cxn ang="0">
                  <a:pos x="T4" y="T5"/>
                </a:cxn>
                <a:cxn ang="0">
                  <a:pos x="T6" y="T7"/>
                </a:cxn>
              </a:cxnLst>
              <a:rect l="0" t="0" r="r" b="b"/>
              <a:pathLst>
                <a:path w="476" h="530">
                  <a:moveTo>
                    <a:pt x="476" y="0"/>
                  </a:moveTo>
                  <a:lnTo>
                    <a:pt x="0" y="0"/>
                  </a:lnTo>
                  <a:lnTo>
                    <a:pt x="238" y="530"/>
                  </a:lnTo>
                  <a:lnTo>
                    <a:pt x="476" y="0"/>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55"/>
            <p:cNvSpPr>
              <a:spLocks/>
            </p:cNvSpPr>
            <p:nvPr userDrawn="1"/>
          </p:nvSpPr>
          <p:spPr bwMode="auto">
            <a:xfrm>
              <a:off x="6370" y="350"/>
              <a:ext cx="103" cy="142"/>
            </a:xfrm>
            <a:custGeom>
              <a:avLst/>
              <a:gdLst>
                <a:gd name="T0" fmla="*/ 0 w 1241"/>
                <a:gd name="T1" fmla="*/ 1706 h 1706"/>
                <a:gd name="T2" fmla="*/ 0 w 1241"/>
                <a:gd name="T3" fmla="*/ 0 h 1706"/>
                <a:gd name="T4" fmla="*/ 1222 w 1241"/>
                <a:gd name="T5" fmla="*/ 0 h 1706"/>
                <a:gd name="T6" fmla="*/ 1222 w 1241"/>
                <a:gd name="T7" fmla="*/ 309 h 1706"/>
                <a:gd name="T8" fmla="*/ 459 w 1241"/>
                <a:gd name="T9" fmla="*/ 309 h 1706"/>
                <a:gd name="T10" fmla="*/ 459 w 1241"/>
                <a:gd name="T11" fmla="*/ 693 h 1706"/>
                <a:gd name="T12" fmla="*/ 1123 w 1241"/>
                <a:gd name="T13" fmla="*/ 693 h 1706"/>
                <a:gd name="T14" fmla="*/ 1123 w 1241"/>
                <a:gd name="T15" fmla="*/ 975 h 1706"/>
                <a:gd name="T16" fmla="*/ 459 w 1241"/>
                <a:gd name="T17" fmla="*/ 975 h 1706"/>
                <a:gd name="T18" fmla="*/ 459 w 1241"/>
                <a:gd name="T19" fmla="*/ 1380 h 1706"/>
                <a:gd name="T20" fmla="*/ 1241 w 1241"/>
                <a:gd name="T21" fmla="*/ 1380 h 1706"/>
                <a:gd name="T22" fmla="*/ 1241 w 1241"/>
                <a:gd name="T23" fmla="*/ 1706 h 1706"/>
                <a:gd name="T24" fmla="*/ 0 w 1241"/>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1" h="1706">
                  <a:moveTo>
                    <a:pt x="0" y="1706"/>
                  </a:moveTo>
                  <a:lnTo>
                    <a:pt x="0" y="0"/>
                  </a:lnTo>
                  <a:lnTo>
                    <a:pt x="1222" y="0"/>
                  </a:lnTo>
                  <a:lnTo>
                    <a:pt x="1222" y="309"/>
                  </a:lnTo>
                  <a:lnTo>
                    <a:pt x="459" y="309"/>
                  </a:lnTo>
                  <a:lnTo>
                    <a:pt x="459" y="693"/>
                  </a:lnTo>
                  <a:lnTo>
                    <a:pt x="1123" y="693"/>
                  </a:lnTo>
                  <a:lnTo>
                    <a:pt x="1123" y="975"/>
                  </a:lnTo>
                  <a:lnTo>
                    <a:pt x="459" y="975"/>
                  </a:lnTo>
                  <a:lnTo>
                    <a:pt x="459" y="1380"/>
                  </a:lnTo>
                  <a:lnTo>
                    <a:pt x="1241" y="1380"/>
                  </a:lnTo>
                  <a:lnTo>
                    <a:pt x="1241"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56"/>
            <p:cNvSpPr>
              <a:spLocks/>
            </p:cNvSpPr>
            <p:nvPr userDrawn="1"/>
          </p:nvSpPr>
          <p:spPr bwMode="auto">
            <a:xfrm>
              <a:off x="6499" y="350"/>
              <a:ext cx="173" cy="143"/>
            </a:xfrm>
            <a:custGeom>
              <a:avLst/>
              <a:gdLst>
                <a:gd name="T0" fmla="*/ 0 w 2073"/>
                <a:gd name="T1" fmla="*/ 1706 h 1723"/>
                <a:gd name="T2" fmla="*/ 0 w 2073"/>
                <a:gd name="T3" fmla="*/ 0 h 1723"/>
                <a:gd name="T4" fmla="*/ 617 w 2073"/>
                <a:gd name="T5" fmla="*/ 0 h 1723"/>
                <a:gd name="T6" fmla="*/ 1047 w 2073"/>
                <a:gd name="T7" fmla="*/ 1090 h 1723"/>
                <a:gd name="T8" fmla="*/ 1486 w 2073"/>
                <a:gd name="T9" fmla="*/ 0 h 1723"/>
                <a:gd name="T10" fmla="*/ 2073 w 2073"/>
                <a:gd name="T11" fmla="*/ 0 h 1723"/>
                <a:gd name="T12" fmla="*/ 2073 w 2073"/>
                <a:gd name="T13" fmla="*/ 1706 h 1723"/>
                <a:gd name="T14" fmla="*/ 1621 w 2073"/>
                <a:gd name="T15" fmla="*/ 1706 h 1723"/>
                <a:gd name="T16" fmla="*/ 1621 w 2073"/>
                <a:gd name="T17" fmla="*/ 499 h 1723"/>
                <a:gd name="T18" fmla="*/ 1121 w 2073"/>
                <a:gd name="T19" fmla="*/ 1723 h 1723"/>
                <a:gd name="T20" fmla="*/ 826 w 2073"/>
                <a:gd name="T21" fmla="*/ 1723 h 1723"/>
                <a:gd name="T22" fmla="*/ 336 w 2073"/>
                <a:gd name="T23" fmla="*/ 499 h 1723"/>
                <a:gd name="T24" fmla="*/ 336 w 2073"/>
                <a:gd name="T25" fmla="*/ 1706 h 1723"/>
                <a:gd name="T26" fmla="*/ 0 w 2073"/>
                <a:gd name="T27" fmla="*/ 1706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3" h="1723">
                  <a:moveTo>
                    <a:pt x="0" y="1706"/>
                  </a:moveTo>
                  <a:lnTo>
                    <a:pt x="0" y="0"/>
                  </a:lnTo>
                  <a:lnTo>
                    <a:pt x="617" y="0"/>
                  </a:lnTo>
                  <a:lnTo>
                    <a:pt x="1047" y="1090"/>
                  </a:lnTo>
                  <a:lnTo>
                    <a:pt x="1486" y="0"/>
                  </a:lnTo>
                  <a:lnTo>
                    <a:pt x="2073" y="0"/>
                  </a:lnTo>
                  <a:lnTo>
                    <a:pt x="2073" y="1706"/>
                  </a:lnTo>
                  <a:lnTo>
                    <a:pt x="1621" y="1706"/>
                  </a:lnTo>
                  <a:lnTo>
                    <a:pt x="1621" y="499"/>
                  </a:lnTo>
                  <a:lnTo>
                    <a:pt x="1121" y="1723"/>
                  </a:lnTo>
                  <a:lnTo>
                    <a:pt x="826" y="1723"/>
                  </a:lnTo>
                  <a:lnTo>
                    <a:pt x="336" y="499"/>
                  </a:lnTo>
                  <a:lnTo>
                    <a:pt x="336"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57"/>
            <p:cNvSpPr>
              <a:spLocks/>
            </p:cNvSpPr>
            <p:nvPr userDrawn="1"/>
          </p:nvSpPr>
          <p:spPr bwMode="auto">
            <a:xfrm>
              <a:off x="6708" y="350"/>
              <a:ext cx="104" cy="142"/>
            </a:xfrm>
            <a:custGeom>
              <a:avLst/>
              <a:gdLst>
                <a:gd name="T0" fmla="*/ 0 w 1242"/>
                <a:gd name="T1" fmla="*/ 1706 h 1706"/>
                <a:gd name="T2" fmla="*/ 0 w 1242"/>
                <a:gd name="T3" fmla="*/ 0 h 1706"/>
                <a:gd name="T4" fmla="*/ 1221 w 1242"/>
                <a:gd name="T5" fmla="*/ 0 h 1706"/>
                <a:gd name="T6" fmla="*/ 1221 w 1242"/>
                <a:gd name="T7" fmla="*/ 309 h 1706"/>
                <a:gd name="T8" fmla="*/ 459 w 1242"/>
                <a:gd name="T9" fmla="*/ 309 h 1706"/>
                <a:gd name="T10" fmla="*/ 459 w 1242"/>
                <a:gd name="T11" fmla="*/ 693 h 1706"/>
                <a:gd name="T12" fmla="*/ 1123 w 1242"/>
                <a:gd name="T13" fmla="*/ 693 h 1706"/>
                <a:gd name="T14" fmla="*/ 1123 w 1242"/>
                <a:gd name="T15" fmla="*/ 975 h 1706"/>
                <a:gd name="T16" fmla="*/ 459 w 1242"/>
                <a:gd name="T17" fmla="*/ 975 h 1706"/>
                <a:gd name="T18" fmla="*/ 459 w 1242"/>
                <a:gd name="T19" fmla="*/ 1380 h 1706"/>
                <a:gd name="T20" fmla="*/ 1242 w 1242"/>
                <a:gd name="T21" fmla="*/ 1380 h 1706"/>
                <a:gd name="T22" fmla="*/ 1242 w 1242"/>
                <a:gd name="T23" fmla="*/ 1706 h 1706"/>
                <a:gd name="T24" fmla="*/ 0 w 1242"/>
                <a:gd name="T25"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2" h="1706">
                  <a:moveTo>
                    <a:pt x="0" y="1706"/>
                  </a:moveTo>
                  <a:lnTo>
                    <a:pt x="0" y="0"/>
                  </a:lnTo>
                  <a:lnTo>
                    <a:pt x="1221" y="0"/>
                  </a:lnTo>
                  <a:lnTo>
                    <a:pt x="1221" y="309"/>
                  </a:lnTo>
                  <a:lnTo>
                    <a:pt x="459" y="309"/>
                  </a:lnTo>
                  <a:lnTo>
                    <a:pt x="459" y="693"/>
                  </a:lnTo>
                  <a:lnTo>
                    <a:pt x="1123" y="693"/>
                  </a:lnTo>
                  <a:lnTo>
                    <a:pt x="1123" y="975"/>
                  </a:lnTo>
                  <a:lnTo>
                    <a:pt x="459" y="975"/>
                  </a:lnTo>
                  <a:lnTo>
                    <a:pt x="459" y="1380"/>
                  </a:lnTo>
                  <a:lnTo>
                    <a:pt x="1242" y="1380"/>
                  </a:lnTo>
                  <a:lnTo>
                    <a:pt x="1242"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8"/>
            <p:cNvSpPr>
              <a:spLocks/>
            </p:cNvSpPr>
            <p:nvPr userDrawn="1"/>
          </p:nvSpPr>
          <p:spPr bwMode="auto">
            <a:xfrm>
              <a:off x="6838" y="350"/>
              <a:ext cx="123" cy="142"/>
            </a:xfrm>
            <a:custGeom>
              <a:avLst/>
              <a:gdLst>
                <a:gd name="T0" fmla="*/ 0 w 1473"/>
                <a:gd name="T1" fmla="*/ 1706 h 1706"/>
                <a:gd name="T2" fmla="*/ 0 w 1473"/>
                <a:gd name="T3" fmla="*/ 0 h 1706"/>
                <a:gd name="T4" fmla="*/ 551 w 1473"/>
                <a:gd name="T5" fmla="*/ 0 h 1706"/>
                <a:gd name="T6" fmla="*/ 1137 w 1473"/>
                <a:gd name="T7" fmla="*/ 1142 h 1706"/>
                <a:gd name="T8" fmla="*/ 1137 w 1473"/>
                <a:gd name="T9" fmla="*/ 0 h 1706"/>
                <a:gd name="T10" fmla="*/ 1473 w 1473"/>
                <a:gd name="T11" fmla="*/ 0 h 1706"/>
                <a:gd name="T12" fmla="*/ 1473 w 1473"/>
                <a:gd name="T13" fmla="*/ 1706 h 1706"/>
                <a:gd name="T14" fmla="*/ 936 w 1473"/>
                <a:gd name="T15" fmla="*/ 1706 h 1706"/>
                <a:gd name="T16" fmla="*/ 335 w 1473"/>
                <a:gd name="T17" fmla="*/ 549 h 1706"/>
                <a:gd name="T18" fmla="*/ 335 w 1473"/>
                <a:gd name="T19" fmla="*/ 1706 h 1706"/>
                <a:gd name="T20" fmla="*/ 0 w 1473"/>
                <a:gd name="T21" fmla="*/ 1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3" h="1706">
                  <a:moveTo>
                    <a:pt x="0" y="1706"/>
                  </a:moveTo>
                  <a:lnTo>
                    <a:pt x="0" y="0"/>
                  </a:lnTo>
                  <a:lnTo>
                    <a:pt x="551" y="0"/>
                  </a:lnTo>
                  <a:lnTo>
                    <a:pt x="1137" y="1142"/>
                  </a:lnTo>
                  <a:lnTo>
                    <a:pt x="1137" y="0"/>
                  </a:lnTo>
                  <a:lnTo>
                    <a:pt x="1473" y="0"/>
                  </a:lnTo>
                  <a:lnTo>
                    <a:pt x="1473" y="1706"/>
                  </a:lnTo>
                  <a:lnTo>
                    <a:pt x="936" y="1706"/>
                  </a:lnTo>
                  <a:lnTo>
                    <a:pt x="335" y="549"/>
                  </a:lnTo>
                  <a:lnTo>
                    <a:pt x="335" y="1706"/>
                  </a:lnTo>
                  <a:lnTo>
                    <a:pt x="0" y="1706"/>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9"/>
            <p:cNvSpPr>
              <a:spLocks/>
            </p:cNvSpPr>
            <p:nvPr userDrawn="1"/>
          </p:nvSpPr>
          <p:spPr bwMode="auto">
            <a:xfrm>
              <a:off x="6986" y="347"/>
              <a:ext cx="109" cy="148"/>
            </a:xfrm>
            <a:custGeom>
              <a:avLst/>
              <a:gdLst>
                <a:gd name="T0" fmla="*/ 138 w 1309"/>
                <a:gd name="T1" fmla="*/ 1401 h 1770"/>
                <a:gd name="T2" fmla="*/ 303 w 1309"/>
                <a:gd name="T3" fmla="*/ 1438 h 1770"/>
                <a:gd name="T4" fmla="*/ 456 w 1309"/>
                <a:gd name="T5" fmla="*/ 1457 h 1770"/>
                <a:gd name="T6" fmla="*/ 615 w 1309"/>
                <a:gd name="T7" fmla="*/ 1458 h 1770"/>
                <a:gd name="T8" fmla="*/ 740 w 1309"/>
                <a:gd name="T9" fmla="*/ 1434 h 1770"/>
                <a:gd name="T10" fmla="*/ 790 w 1309"/>
                <a:gd name="T11" fmla="*/ 1409 h 1770"/>
                <a:gd name="T12" fmla="*/ 824 w 1309"/>
                <a:gd name="T13" fmla="*/ 1378 h 1770"/>
                <a:gd name="T14" fmla="*/ 843 w 1309"/>
                <a:gd name="T15" fmla="*/ 1337 h 1770"/>
                <a:gd name="T16" fmla="*/ 847 w 1309"/>
                <a:gd name="T17" fmla="*/ 1285 h 1770"/>
                <a:gd name="T18" fmla="*/ 824 w 1309"/>
                <a:gd name="T19" fmla="*/ 1220 h 1770"/>
                <a:gd name="T20" fmla="*/ 750 w 1309"/>
                <a:gd name="T21" fmla="*/ 1161 h 1770"/>
                <a:gd name="T22" fmla="*/ 571 w 1309"/>
                <a:gd name="T23" fmla="*/ 1078 h 1770"/>
                <a:gd name="T24" fmla="*/ 321 w 1309"/>
                <a:gd name="T25" fmla="*/ 965 h 1770"/>
                <a:gd name="T26" fmla="*/ 197 w 1309"/>
                <a:gd name="T27" fmla="*/ 893 h 1770"/>
                <a:gd name="T28" fmla="*/ 116 w 1309"/>
                <a:gd name="T29" fmla="*/ 826 h 1770"/>
                <a:gd name="T30" fmla="*/ 51 w 1309"/>
                <a:gd name="T31" fmla="*/ 736 h 1770"/>
                <a:gd name="T32" fmla="*/ 13 w 1309"/>
                <a:gd name="T33" fmla="*/ 633 h 1770"/>
                <a:gd name="T34" fmla="*/ 0 w 1309"/>
                <a:gd name="T35" fmla="*/ 515 h 1770"/>
                <a:gd name="T36" fmla="*/ 18 w 1309"/>
                <a:gd name="T37" fmla="*/ 369 h 1770"/>
                <a:gd name="T38" fmla="*/ 75 w 1309"/>
                <a:gd name="T39" fmla="*/ 247 h 1770"/>
                <a:gd name="T40" fmla="*/ 169 w 1309"/>
                <a:gd name="T41" fmla="*/ 148 h 1770"/>
                <a:gd name="T42" fmla="*/ 294 w 1309"/>
                <a:gd name="T43" fmla="*/ 73 h 1770"/>
                <a:gd name="T44" fmla="*/ 443 w 1309"/>
                <a:gd name="T45" fmla="*/ 24 h 1770"/>
                <a:gd name="T46" fmla="*/ 614 w 1309"/>
                <a:gd name="T47" fmla="*/ 2 h 1770"/>
                <a:gd name="T48" fmla="*/ 832 w 1309"/>
                <a:gd name="T49" fmla="*/ 7 h 1770"/>
                <a:gd name="T50" fmla="*/ 1134 w 1309"/>
                <a:gd name="T51" fmla="*/ 54 h 1770"/>
                <a:gd name="T52" fmla="*/ 1088 w 1309"/>
                <a:gd name="T53" fmla="*/ 353 h 1770"/>
                <a:gd name="T54" fmla="*/ 947 w 1309"/>
                <a:gd name="T55" fmla="*/ 314 h 1770"/>
                <a:gd name="T56" fmla="*/ 811 w 1309"/>
                <a:gd name="T57" fmla="*/ 294 h 1770"/>
                <a:gd name="T58" fmla="*/ 667 w 1309"/>
                <a:gd name="T59" fmla="*/ 293 h 1770"/>
                <a:gd name="T60" fmla="*/ 539 w 1309"/>
                <a:gd name="T61" fmla="*/ 321 h 1770"/>
                <a:gd name="T62" fmla="*/ 488 w 1309"/>
                <a:gd name="T63" fmla="*/ 352 h 1770"/>
                <a:gd name="T64" fmla="*/ 463 w 1309"/>
                <a:gd name="T65" fmla="*/ 387 h 1770"/>
                <a:gd name="T66" fmla="*/ 449 w 1309"/>
                <a:gd name="T67" fmla="*/ 430 h 1770"/>
                <a:gd name="T68" fmla="*/ 456 w 1309"/>
                <a:gd name="T69" fmla="*/ 490 h 1770"/>
                <a:gd name="T70" fmla="*/ 506 w 1309"/>
                <a:gd name="T71" fmla="*/ 545 h 1770"/>
                <a:gd name="T72" fmla="*/ 632 w 1309"/>
                <a:gd name="T73" fmla="*/ 608 h 1770"/>
                <a:gd name="T74" fmla="*/ 914 w 1309"/>
                <a:gd name="T75" fmla="*/ 740 h 1770"/>
                <a:gd name="T76" fmla="*/ 1101 w 1309"/>
                <a:gd name="T77" fmla="*/ 846 h 1770"/>
                <a:gd name="T78" fmla="*/ 1187 w 1309"/>
                <a:gd name="T79" fmla="*/ 913 h 1770"/>
                <a:gd name="T80" fmla="*/ 1251 w 1309"/>
                <a:gd name="T81" fmla="*/ 997 h 1770"/>
                <a:gd name="T82" fmla="*/ 1292 w 1309"/>
                <a:gd name="T83" fmla="*/ 1094 h 1770"/>
                <a:gd name="T84" fmla="*/ 1309 w 1309"/>
                <a:gd name="T85" fmla="*/ 1204 h 1770"/>
                <a:gd name="T86" fmla="*/ 1295 w 1309"/>
                <a:gd name="T87" fmla="*/ 1358 h 1770"/>
                <a:gd name="T88" fmla="*/ 1270 w 1309"/>
                <a:gd name="T89" fmla="*/ 1432 h 1770"/>
                <a:gd name="T90" fmla="*/ 1234 w 1309"/>
                <a:gd name="T91" fmla="*/ 1499 h 1770"/>
                <a:gd name="T92" fmla="*/ 1186 w 1309"/>
                <a:gd name="T93" fmla="*/ 1559 h 1770"/>
                <a:gd name="T94" fmla="*/ 1069 w 1309"/>
                <a:gd name="T95" fmla="*/ 1651 h 1770"/>
                <a:gd name="T96" fmla="*/ 936 w 1309"/>
                <a:gd name="T97" fmla="*/ 1714 h 1770"/>
                <a:gd name="T98" fmla="*/ 780 w 1309"/>
                <a:gd name="T99" fmla="*/ 1752 h 1770"/>
                <a:gd name="T100" fmla="*/ 601 w 1309"/>
                <a:gd name="T101" fmla="*/ 1769 h 1770"/>
                <a:gd name="T102" fmla="*/ 299 w 1309"/>
                <a:gd name="T103" fmla="*/ 1754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9" h="1770">
                  <a:moveTo>
                    <a:pt x="34" y="1707"/>
                  </a:moveTo>
                  <a:lnTo>
                    <a:pt x="34" y="1371"/>
                  </a:lnTo>
                  <a:lnTo>
                    <a:pt x="69" y="1382"/>
                  </a:lnTo>
                  <a:lnTo>
                    <a:pt x="105" y="1392"/>
                  </a:lnTo>
                  <a:lnTo>
                    <a:pt x="138" y="1401"/>
                  </a:lnTo>
                  <a:lnTo>
                    <a:pt x="173" y="1410"/>
                  </a:lnTo>
                  <a:lnTo>
                    <a:pt x="206" y="1419"/>
                  </a:lnTo>
                  <a:lnTo>
                    <a:pt x="239" y="1426"/>
                  </a:lnTo>
                  <a:lnTo>
                    <a:pt x="272" y="1432"/>
                  </a:lnTo>
                  <a:lnTo>
                    <a:pt x="303" y="1438"/>
                  </a:lnTo>
                  <a:lnTo>
                    <a:pt x="335" y="1444"/>
                  </a:lnTo>
                  <a:lnTo>
                    <a:pt x="366" y="1448"/>
                  </a:lnTo>
                  <a:lnTo>
                    <a:pt x="396" y="1452"/>
                  </a:lnTo>
                  <a:lnTo>
                    <a:pt x="427" y="1455"/>
                  </a:lnTo>
                  <a:lnTo>
                    <a:pt x="456" y="1457"/>
                  </a:lnTo>
                  <a:lnTo>
                    <a:pt x="486" y="1459"/>
                  </a:lnTo>
                  <a:lnTo>
                    <a:pt x="515" y="1460"/>
                  </a:lnTo>
                  <a:lnTo>
                    <a:pt x="542" y="1461"/>
                  </a:lnTo>
                  <a:lnTo>
                    <a:pt x="580" y="1460"/>
                  </a:lnTo>
                  <a:lnTo>
                    <a:pt x="615" y="1458"/>
                  </a:lnTo>
                  <a:lnTo>
                    <a:pt x="646" y="1455"/>
                  </a:lnTo>
                  <a:lnTo>
                    <a:pt x="676" y="1451"/>
                  </a:lnTo>
                  <a:lnTo>
                    <a:pt x="703" y="1445"/>
                  </a:lnTo>
                  <a:lnTo>
                    <a:pt x="729" y="1438"/>
                  </a:lnTo>
                  <a:lnTo>
                    <a:pt x="740" y="1434"/>
                  </a:lnTo>
                  <a:lnTo>
                    <a:pt x="751" y="1430"/>
                  </a:lnTo>
                  <a:lnTo>
                    <a:pt x="761" y="1426"/>
                  </a:lnTo>
                  <a:lnTo>
                    <a:pt x="772" y="1421"/>
                  </a:lnTo>
                  <a:lnTo>
                    <a:pt x="781" y="1416"/>
                  </a:lnTo>
                  <a:lnTo>
                    <a:pt x="790" y="1409"/>
                  </a:lnTo>
                  <a:lnTo>
                    <a:pt x="798" y="1404"/>
                  </a:lnTo>
                  <a:lnTo>
                    <a:pt x="805" y="1398"/>
                  </a:lnTo>
                  <a:lnTo>
                    <a:pt x="812" y="1391"/>
                  </a:lnTo>
                  <a:lnTo>
                    <a:pt x="819" y="1385"/>
                  </a:lnTo>
                  <a:lnTo>
                    <a:pt x="824" y="1378"/>
                  </a:lnTo>
                  <a:lnTo>
                    <a:pt x="829" y="1370"/>
                  </a:lnTo>
                  <a:lnTo>
                    <a:pt x="834" y="1362"/>
                  </a:lnTo>
                  <a:lnTo>
                    <a:pt x="837" y="1354"/>
                  </a:lnTo>
                  <a:lnTo>
                    <a:pt x="841" y="1346"/>
                  </a:lnTo>
                  <a:lnTo>
                    <a:pt x="843" y="1337"/>
                  </a:lnTo>
                  <a:lnTo>
                    <a:pt x="845" y="1329"/>
                  </a:lnTo>
                  <a:lnTo>
                    <a:pt x="847" y="1319"/>
                  </a:lnTo>
                  <a:lnTo>
                    <a:pt x="848" y="1309"/>
                  </a:lnTo>
                  <a:lnTo>
                    <a:pt x="848" y="1299"/>
                  </a:lnTo>
                  <a:lnTo>
                    <a:pt x="847" y="1285"/>
                  </a:lnTo>
                  <a:lnTo>
                    <a:pt x="845" y="1271"/>
                  </a:lnTo>
                  <a:lnTo>
                    <a:pt x="842" y="1257"/>
                  </a:lnTo>
                  <a:lnTo>
                    <a:pt x="837" y="1244"/>
                  </a:lnTo>
                  <a:lnTo>
                    <a:pt x="831" y="1232"/>
                  </a:lnTo>
                  <a:lnTo>
                    <a:pt x="824" y="1220"/>
                  </a:lnTo>
                  <a:lnTo>
                    <a:pt x="814" y="1208"/>
                  </a:lnTo>
                  <a:lnTo>
                    <a:pt x="805" y="1198"/>
                  </a:lnTo>
                  <a:lnTo>
                    <a:pt x="791" y="1187"/>
                  </a:lnTo>
                  <a:lnTo>
                    <a:pt x="773" y="1175"/>
                  </a:lnTo>
                  <a:lnTo>
                    <a:pt x="750" y="1161"/>
                  </a:lnTo>
                  <a:lnTo>
                    <a:pt x="724" y="1146"/>
                  </a:lnTo>
                  <a:lnTo>
                    <a:pt x="692" y="1131"/>
                  </a:lnTo>
                  <a:lnTo>
                    <a:pt x="655" y="1114"/>
                  </a:lnTo>
                  <a:lnTo>
                    <a:pt x="616" y="1096"/>
                  </a:lnTo>
                  <a:lnTo>
                    <a:pt x="571" y="1078"/>
                  </a:lnTo>
                  <a:lnTo>
                    <a:pt x="490" y="1044"/>
                  </a:lnTo>
                  <a:lnTo>
                    <a:pt x="417" y="1011"/>
                  </a:lnTo>
                  <a:lnTo>
                    <a:pt x="383" y="996"/>
                  </a:lnTo>
                  <a:lnTo>
                    <a:pt x="351" y="980"/>
                  </a:lnTo>
                  <a:lnTo>
                    <a:pt x="321" y="965"/>
                  </a:lnTo>
                  <a:lnTo>
                    <a:pt x="293" y="950"/>
                  </a:lnTo>
                  <a:lnTo>
                    <a:pt x="267" y="936"/>
                  </a:lnTo>
                  <a:lnTo>
                    <a:pt x="241" y="922"/>
                  </a:lnTo>
                  <a:lnTo>
                    <a:pt x="219" y="907"/>
                  </a:lnTo>
                  <a:lnTo>
                    <a:pt x="197" y="893"/>
                  </a:lnTo>
                  <a:lnTo>
                    <a:pt x="178" y="880"/>
                  </a:lnTo>
                  <a:lnTo>
                    <a:pt x="161" y="866"/>
                  </a:lnTo>
                  <a:lnTo>
                    <a:pt x="145" y="854"/>
                  </a:lnTo>
                  <a:lnTo>
                    <a:pt x="131" y="842"/>
                  </a:lnTo>
                  <a:lnTo>
                    <a:pt x="116" y="826"/>
                  </a:lnTo>
                  <a:lnTo>
                    <a:pt x="100" y="808"/>
                  </a:lnTo>
                  <a:lnTo>
                    <a:pt x="86" y="791"/>
                  </a:lnTo>
                  <a:lnTo>
                    <a:pt x="74" y="774"/>
                  </a:lnTo>
                  <a:lnTo>
                    <a:pt x="62" y="755"/>
                  </a:lnTo>
                  <a:lnTo>
                    <a:pt x="51" y="736"/>
                  </a:lnTo>
                  <a:lnTo>
                    <a:pt x="41" y="716"/>
                  </a:lnTo>
                  <a:lnTo>
                    <a:pt x="32" y="696"/>
                  </a:lnTo>
                  <a:lnTo>
                    <a:pt x="25" y="676"/>
                  </a:lnTo>
                  <a:lnTo>
                    <a:pt x="18" y="654"/>
                  </a:lnTo>
                  <a:lnTo>
                    <a:pt x="13" y="633"/>
                  </a:lnTo>
                  <a:lnTo>
                    <a:pt x="8" y="610"/>
                  </a:lnTo>
                  <a:lnTo>
                    <a:pt x="4" y="587"/>
                  </a:lnTo>
                  <a:lnTo>
                    <a:pt x="2" y="563"/>
                  </a:lnTo>
                  <a:lnTo>
                    <a:pt x="0" y="540"/>
                  </a:lnTo>
                  <a:lnTo>
                    <a:pt x="0" y="515"/>
                  </a:lnTo>
                  <a:lnTo>
                    <a:pt x="1" y="484"/>
                  </a:lnTo>
                  <a:lnTo>
                    <a:pt x="3" y="454"/>
                  </a:lnTo>
                  <a:lnTo>
                    <a:pt x="7" y="424"/>
                  </a:lnTo>
                  <a:lnTo>
                    <a:pt x="12" y="397"/>
                  </a:lnTo>
                  <a:lnTo>
                    <a:pt x="18" y="369"/>
                  </a:lnTo>
                  <a:lnTo>
                    <a:pt x="26" y="343"/>
                  </a:lnTo>
                  <a:lnTo>
                    <a:pt x="36" y="317"/>
                  </a:lnTo>
                  <a:lnTo>
                    <a:pt x="47" y="293"/>
                  </a:lnTo>
                  <a:lnTo>
                    <a:pt x="61" y="269"/>
                  </a:lnTo>
                  <a:lnTo>
                    <a:pt x="75" y="247"/>
                  </a:lnTo>
                  <a:lnTo>
                    <a:pt x="90" y="225"/>
                  </a:lnTo>
                  <a:lnTo>
                    <a:pt x="108" y="204"/>
                  </a:lnTo>
                  <a:lnTo>
                    <a:pt x="127" y="185"/>
                  </a:lnTo>
                  <a:lnTo>
                    <a:pt x="146" y="165"/>
                  </a:lnTo>
                  <a:lnTo>
                    <a:pt x="169" y="148"/>
                  </a:lnTo>
                  <a:lnTo>
                    <a:pt x="192" y="131"/>
                  </a:lnTo>
                  <a:lnTo>
                    <a:pt x="217" y="115"/>
                  </a:lnTo>
                  <a:lnTo>
                    <a:pt x="241" y="100"/>
                  </a:lnTo>
                  <a:lnTo>
                    <a:pt x="268" y="86"/>
                  </a:lnTo>
                  <a:lnTo>
                    <a:pt x="294" y="73"/>
                  </a:lnTo>
                  <a:lnTo>
                    <a:pt x="322" y="61"/>
                  </a:lnTo>
                  <a:lnTo>
                    <a:pt x="351" y="51"/>
                  </a:lnTo>
                  <a:lnTo>
                    <a:pt x="381" y="41"/>
                  </a:lnTo>
                  <a:lnTo>
                    <a:pt x="412" y="33"/>
                  </a:lnTo>
                  <a:lnTo>
                    <a:pt x="443" y="24"/>
                  </a:lnTo>
                  <a:lnTo>
                    <a:pt x="475" y="18"/>
                  </a:lnTo>
                  <a:lnTo>
                    <a:pt x="508" y="12"/>
                  </a:lnTo>
                  <a:lnTo>
                    <a:pt x="543" y="8"/>
                  </a:lnTo>
                  <a:lnTo>
                    <a:pt x="578" y="4"/>
                  </a:lnTo>
                  <a:lnTo>
                    <a:pt x="614" y="2"/>
                  </a:lnTo>
                  <a:lnTo>
                    <a:pt x="650" y="0"/>
                  </a:lnTo>
                  <a:lnTo>
                    <a:pt x="688" y="0"/>
                  </a:lnTo>
                  <a:lnTo>
                    <a:pt x="733" y="0"/>
                  </a:lnTo>
                  <a:lnTo>
                    <a:pt x="781" y="3"/>
                  </a:lnTo>
                  <a:lnTo>
                    <a:pt x="832" y="7"/>
                  </a:lnTo>
                  <a:lnTo>
                    <a:pt x="886" y="13"/>
                  </a:lnTo>
                  <a:lnTo>
                    <a:pt x="943" y="20"/>
                  </a:lnTo>
                  <a:lnTo>
                    <a:pt x="1004" y="30"/>
                  </a:lnTo>
                  <a:lnTo>
                    <a:pt x="1067" y="42"/>
                  </a:lnTo>
                  <a:lnTo>
                    <a:pt x="1134" y="54"/>
                  </a:lnTo>
                  <a:lnTo>
                    <a:pt x="1177" y="61"/>
                  </a:lnTo>
                  <a:lnTo>
                    <a:pt x="1177" y="386"/>
                  </a:lnTo>
                  <a:lnTo>
                    <a:pt x="1147" y="374"/>
                  </a:lnTo>
                  <a:lnTo>
                    <a:pt x="1117" y="363"/>
                  </a:lnTo>
                  <a:lnTo>
                    <a:pt x="1088" y="353"/>
                  </a:lnTo>
                  <a:lnTo>
                    <a:pt x="1059" y="344"/>
                  </a:lnTo>
                  <a:lnTo>
                    <a:pt x="1031" y="336"/>
                  </a:lnTo>
                  <a:lnTo>
                    <a:pt x="1003" y="327"/>
                  </a:lnTo>
                  <a:lnTo>
                    <a:pt x="975" y="320"/>
                  </a:lnTo>
                  <a:lnTo>
                    <a:pt x="947" y="314"/>
                  </a:lnTo>
                  <a:lnTo>
                    <a:pt x="920" y="309"/>
                  </a:lnTo>
                  <a:lnTo>
                    <a:pt x="892" y="304"/>
                  </a:lnTo>
                  <a:lnTo>
                    <a:pt x="865" y="300"/>
                  </a:lnTo>
                  <a:lnTo>
                    <a:pt x="838" y="297"/>
                  </a:lnTo>
                  <a:lnTo>
                    <a:pt x="811" y="294"/>
                  </a:lnTo>
                  <a:lnTo>
                    <a:pt x="786" y="292"/>
                  </a:lnTo>
                  <a:lnTo>
                    <a:pt x="759" y="291"/>
                  </a:lnTo>
                  <a:lnTo>
                    <a:pt x="734" y="291"/>
                  </a:lnTo>
                  <a:lnTo>
                    <a:pt x="699" y="292"/>
                  </a:lnTo>
                  <a:lnTo>
                    <a:pt x="667" y="293"/>
                  </a:lnTo>
                  <a:lnTo>
                    <a:pt x="637" y="296"/>
                  </a:lnTo>
                  <a:lnTo>
                    <a:pt x="609" y="301"/>
                  </a:lnTo>
                  <a:lnTo>
                    <a:pt x="583" y="306"/>
                  </a:lnTo>
                  <a:lnTo>
                    <a:pt x="559" y="313"/>
                  </a:lnTo>
                  <a:lnTo>
                    <a:pt x="539" y="321"/>
                  </a:lnTo>
                  <a:lnTo>
                    <a:pt x="520" y="331"/>
                  </a:lnTo>
                  <a:lnTo>
                    <a:pt x="512" y="336"/>
                  </a:lnTo>
                  <a:lnTo>
                    <a:pt x="503" y="341"/>
                  </a:lnTo>
                  <a:lnTo>
                    <a:pt x="495" y="346"/>
                  </a:lnTo>
                  <a:lnTo>
                    <a:pt x="488" y="352"/>
                  </a:lnTo>
                  <a:lnTo>
                    <a:pt x="482" y="359"/>
                  </a:lnTo>
                  <a:lnTo>
                    <a:pt x="476" y="365"/>
                  </a:lnTo>
                  <a:lnTo>
                    <a:pt x="471" y="372"/>
                  </a:lnTo>
                  <a:lnTo>
                    <a:pt x="467" y="380"/>
                  </a:lnTo>
                  <a:lnTo>
                    <a:pt x="463" y="387"/>
                  </a:lnTo>
                  <a:lnTo>
                    <a:pt x="459" y="395"/>
                  </a:lnTo>
                  <a:lnTo>
                    <a:pt x="455" y="403"/>
                  </a:lnTo>
                  <a:lnTo>
                    <a:pt x="453" y="411"/>
                  </a:lnTo>
                  <a:lnTo>
                    <a:pt x="451" y="420"/>
                  </a:lnTo>
                  <a:lnTo>
                    <a:pt x="449" y="430"/>
                  </a:lnTo>
                  <a:lnTo>
                    <a:pt x="448" y="439"/>
                  </a:lnTo>
                  <a:lnTo>
                    <a:pt x="448" y="449"/>
                  </a:lnTo>
                  <a:lnTo>
                    <a:pt x="449" y="463"/>
                  </a:lnTo>
                  <a:lnTo>
                    <a:pt x="452" y="477"/>
                  </a:lnTo>
                  <a:lnTo>
                    <a:pt x="456" y="490"/>
                  </a:lnTo>
                  <a:lnTo>
                    <a:pt x="463" y="502"/>
                  </a:lnTo>
                  <a:lnTo>
                    <a:pt x="471" y="514"/>
                  </a:lnTo>
                  <a:lnTo>
                    <a:pt x="481" y="524"/>
                  </a:lnTo>
                  <a:lnTo>
                    <a:pt x="492" y="536"/>
                  </a:lnTo>
                  <a:lnTo>
                    <a:pt x="506" y="545"/>
                  </a:lnTo>
                  <a:lnTo>
                    <a:pt x="521" y="553"/>
                  </a:lnTo>
                  <a:lnTo>
                    <a:pt x="540" y="564"/>
                  </a:lnTo>
                  <a:lnTo>
                    <a:pt x="565" y="577"/>
                  </a:lnTo>
                  <a:lnTo>
                    <a:pt x="595" y="592"/>
                  </a:lnTo>
                  <a:lnTo>
                    <a:pt x="632" y="608"/>
                  </a:lnTo>
                  <a:lnTo>
                    <a:pt x="673" y="628"/>
                  </a:lnTo>
                  <a:lnTo>
                    <a:pt x="720" y="649"/>
                  </a:lnTo>
                  <a:lnTo>
                    <a:pt x="773" y="672"/>
                  </a:lnTo>
                  <a:lnTo>
                    <a:pt x="846" y="707"/>
                  </a:lnTo>
                  <a:lnTo>
                    <a:pt x="914" y="740"/>
                  </a:lnTo>
                  <a:lnTo>
                    <a:pt x="976" y="771"/>
                  </a:lnTo>
                  <a:lnTo>
                    <a:pt x="1031" y="802"/>
                  </a:lnTo>
                  <a:lnTo>
                    <a:pt x="1056" y="817"/>
                  </a:lnTo>
                  <a:lnTo>
                    <a:pt x="1080" y="832"/>
                  </a:lnTo>
                  <a:lnTo>
                    <a:pt x="1101" y="846"/>
                  </a:lnTo>
                  <a:lnTo>
                    <a:pt x="1122" y="860"/>
                  </a:lnTo>
                  <a:lnTo>
                    <a:pt x="1140" y="875"/>
                  </a:lnTo>
                  <a:lnTo>
                    <a:pt x="1157" y="888"/>
                  </a:lnTo>
                  <a:lnTo>
                    <a:pt x="1173" y="901"/>
                  </a:lnTo>
                  <a:lnTo>
                    <a:pt x="1187" y="913"/>
                  </a:lnTo>
                  <a:lnTo>
                    <a:pt x="1201" y="930"/>
                  </a:lnTo>
                  <a:lnTo>
                    <a:pt x="1215" y="945"/>
                  </a:lnTo>
                  <a:lnTo>
                    <a:pt x="1229" y="962"/>
                  </a:lnTo>
                  <a:lnTo>
                    <a:pt x="1241" y="979"/>
                  </a:lnTo>
                  <a:lnTo>
                    <a:pt x="1251" y="997"/>
                  </a:lnTo>
                  <a:lnTo>
                    <a:pt x="1261" y="1015"/>
                  </a:lnTo>
                  <a:lnTo>
                    <a:pt x="1270" y="1034"/>
                  </a:lnTo>
                  <a:lnTo>
                    <a:pt x="1279" y="1053"/>
                  </a:lnTo>
                  <a:lnTo>
                    <a:pt x="1286" y="1074"/>
                  </a:lnTo>
                  <a:lnTo>
                    <a:pt x="1292" y="1094"/>
                  </a:lnTo>
                  <a:lnTo>
                    <a:pt x="1298" y="1114"/>
                  </a:lnTo>
                  <a:lnTo>
                    <a:pt x="1302" y="1137"/>
                  </a:lnTo>
                  <a:lnTo>
                    <a:pt x="1305" y="1158"/>
                  </a:lnTo>
                  <a:lnTo>
                    <a:pt x="1307" y="1182"/>
                  </a:lnTo>
                  <a:lnTo>
                    <a:pt x="1309" y="1204"/>
                  </a:lnTo>
                  <a:lnTo>
                    <a:pt x="1309" y="1229"/>
                  </a:lnTo>
                  <a:lnTo>
                    <a:pt x="1308" y="1262"/>
                  </a:lnTo>
                  <a:lnTo>
                    <a:pt x="1306" y="1296"/>
                  </a:lnTo>
                  <a:lnTo>
                    <a:pt x="1301" y="1328"/>
                  </a:lnTo>
                  <a:lnTo>
                    <a:pt x="1295" y="1358"/>
                  </a:lnTo>
                  <a:lnTo>
                    <a:pt x="1291" y="1374"/>
                  </a:lnTo>
                  <a:lnTo>
                    <a:pt x="1286" y="1389"/>
                  </a:lnTo>
                  <a:lnTo>
                    <a:pt x="1282" y="1403"/>
                  </a:lnTo>
                  <a:lnTo>
                    <a:pt x="1276" y="1418"/>
                  </a:lnTo>
                  <a:lnTo>
                    <a:pt x="1270" y="1432"/>
                  </a:lnTo>
                  <a:lnTo>
                    <a:pt x="1263" y="1446"/>
                  </a:lnTo>
                  <a:lnTo>
                    <a:pt x="1257" y="1459"/>
                  </a:lnTo>
                  <a:lnTo>
                    <a:pt x="1250" y="1473"/>
                  </a:lnTo>
                  <a:lnTo>
                    <a:pt x="1242" y="1486"/>
                  </a:lnTo>
                  <a:lnTo>
                    <a:pt x="1234" y="1499"/>
                  </a:lnTo>
                  <a:lnTo>
                    <a:pt x="1225" y="1511"/>
                  </a:lnTo>
                  <a:lnTo>
                    <a:pt x="1216" y="1524"/>
                  </a:lnTo>
                  <a:lnTo>
                    <a:pt x="1206" y="1536"/>
                  </a:lnTo>
                  <a:lnTo>
                    <a:pt x="1196" y="1547"/>
                  </a:lnTo>
                  <a:lnTo>
                    <a:pt x="1186" y="1559"/>
                  </a:lnTo>
                  <a:lnTo>
                    <a:pt x="1175" y="1571"/>
                  </a:lnTo>
                  <a:lnTo>
                    <a:pt x="1151" y="1592"/>
                  </a:lnTo>
                  <a:lnTo>
                    <a:pt x="1126" y="1613"/>
                  </a:lnTo>
                  <a:lnTo>
                    <a:pt x="1099" y="1633"/>
                  </a:lnTo>
                  <a:lnTo>
                    <a:pt x="1069" y="1651"/>
                  </a:lnTo>
                  <a:lnTo>
                    <a:pt x="1045" y="1666"/>
                  </a:lnTo>
                  <a:lnTo>
                    <a:pt x="1018" y="1679"/>
                  </a:lnTo>
                  <a:lnTo>
                    <a:pt x="992" y="1691"/>
                  </a:lnTo>
                  <a:lnTo>
                    <a:pt x="964" y="1703"/>
                  </a:lnTo>
                  <a:lnTo>
                    <a:pt x="936" y="1714"/>
                  </a:lnTo>
                  <a:lnTo>
                    <a:pt x="906" y="1724"/>
                  </a:lnTo>
                  <a:lnTo>
                    <a:pt x="876" y="1732"/>
                  </a:lnTo>
                  <a:lnTo>
                    <a:pt x="845" y="1740"/>
                  </a:lnTo>
                  <a:lnTo>
                    <a:pt x="812" y="1747"/>
                  </a:lnTo>
                  <a:lnTo>
                    <a:pt x="780" y="1752"/>
                  </a:lnTo>
                  <a:lnTo>
                    <a:pt x="746" y="1757"/>
                  </a:lnTo>
                  <a:lnTo>
                    <a:pt x="710" y="1762"/>
                  </a:lnTo>
                  <a:lnTo>
                    <a:pt x="675" y="1766"/>
                  </a:lnTo>
                  <a:lnTo>
                    <a:pt x="639" y="1768"/>
                  </a:lnTo>
                  <a:lnTo>
                    <a:pt x="601" y="1769"/>
                  </a:lnTo>
                  <a:lnTo>
                    <a:pt x="563" y="1770"/>
                  </a:lnTo>
                  <a:lnTo>
                    <a:pt x="497" y="1769"/>
                  </a:lnTo>
                  <a:lnTo>
                    <a:pt x="431" y="1766"/>
                  </a:lnTo>
                  <a:lnTo>
                    <a:pt x="365" y="1761"/>
                  </a:lnTo>
                  <a:lnTo>
                    <a:pt x="299" y="1754"/>
                  </a:lnTo>
                  <a:lnTo>
                    <a:pt x="233" y="1745"/>
                  </a:lnTo>
                  <a:lnTo>
                    <a:pt x="167" y="1735"/>
                  </a:lnTo>
                  <a:lnTo>
                    <a:pt x="100" y="1722"/>
                  </a:lnTo>
                  <a:lnTo>
                    <a:pt x="34" y="1707"/>
                  </a:lnTo>
                  <a:close/>
                </a:path>
              </a:pathLst>
            </a:custGeom>
            <a:solidFill>
              <a:srgbClr val="00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40105006"/>
      </p:ext>
    </p:extLst>
  </p:cSld>
  <p:clrMap bg1="lt1" tx1="dk1" bg2="lt2" tx2="dk2" accent1="accent1" accent2="accent2" accent3="accent3" accent4="accent4" accent5="accent5" accent6="accent6" hlink="hlink" folHlink="folHlink"/>
  <p:sldLayoutIdLst>
    <p:sldLayoutId id="2147485414" r:id="rId1"/>
    <p:sldLayoutId id="2147485415" r:id="rId2"/>
    <p:sldLayoutId id="2147485416" r:id="rId3"/>
    <p:sldLayoutId id="2147485417" r:id="rId4"/>
    <p:sldLayoutId id="2147485418" r:id="rId5"/>
    <p:sldLayoutId id="2147485419" r:id="rId6"/>
    <p:sldLayoutId id="2147485420" r:id="rId7"/>
    <p:sldLayoutId id="2147485421" r:id="rId8"/>
    <p:sldLayoutId id="2147485422" r:id="rId9"/>
    <p:sldLayoutId id="2147485423" r:id="rId10"/>
    <p:sldLayoutId id="2147485424" r:id="rId11"/>
    <p:sldLayoutId id="2147485425" r:id="rId12"/>
    <p:sldLayoutId id="2147485426" r:id="rId13"/>
    <p:sldLayoutId id="2147485427" r:id="rId14"/>
    <p:sldLayoutId id="2147485428" r:id="rId15"/>
    <p:sldLayoutId id="2147485429" r:id="rId16"/>
    <p:sldLayoutId id="2147485430" r:id="rId17"/>
    <p:sldLayoutId id="2147485431" r:id="rId18"/>
    <p:sldLayoutId id="2147485432" r:id="rId19"/>
    <p:sldLayoutId id="2147485433" r:id="rId20"/>
    <p:sldLayoutId id="2147485434" r:id="rId21"/>
    <p:sldLayoutId id="2147485435" r:id="rId22"/>
    <p:sldLayoutId id="2147485436" r:id="rId23"/>
    <p:sldLayoutId id="2147485437" r:id="rId24"/>
  </p:sldLayoutIdLst>
  <p:timing>
    <p:tnLst>
      <p:par>
        <p:cTn id="1" dur="indefinite" restart="never" nodeType="tmRoot"/>
      </p:par>
    </p:tnLst>
  </p:timing>
  <p:hf sldNum="0" hdr="0" ftr="0" dt="0"/>
  <p:txStyles>
    <p:titleStyle>
      <a:lvl1pPr algn="l" rtl="0" fontAlgn="base">
        <a:spcBef>
          <a:spcPct val="0"/>
        </a:spcBef>
        <a:spcAft>
          <a:spcPct val="0"/>
        </a:spcAft>
        <a:defRPr sz="2000" b="1" baseline="0">
          <a:solidFill>
            <a:schemeClr val="dk2"/>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baseline="0">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281.xml"/><Relationship Id="rId7" Type="http://schemas.openxmlformats.org/officeDocument/2006/relationships/oleObject" Target="../embeddings/oleObject24.bin"/><Relationship Id="rId2" Type="http://schemas.openxmlformats.org/officeDocument/2006/relationships/tags" Target="../tags/tag280.xml"/><Relationship Id="rId1" Type="http://schemas.openxmlformats.org/officeDocument/2006/relationships/vmlDrawing" Target="../drawings/vmlDrawing24.vml"/><Relationship Id="rId6" Type="http://schemas.openxmlformats.org/officeDocument/2006/relationships/notesSlide" Target="../notesSlides/notesSlide1.xml"/><Relationship Id="rId5" Type="http://schemas.openxmlformats.org/officeDocument/2006/relationships/slideLayout" Target="../slideLayouts/slideLayout24.xml"/><Relationship Id="rId4" Type="http://schemas.openxmlformats.org/officeDocument/2006/relationships/tags" Target="../tags/tag282.xml"/><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3.wdp"/><Relationship Id="rId3" Type="http://schemas.openxmlformats.org/officeDocument/2006/relationships/tags" Target="../tags/tag301.xml"/><Relationship Id="rId7" Type="http://schemas.openxmlformats.org/officeDocument/2006/relationships/image" Target="../media/image1.emf"/><Relationship Id="rId12" Type="http://schemas.openxmlformats.org/officeDocument/2006/relationships/image" Target="../media/image32.png"/><Relationship Id="rId17" Type="http://schemas.microsoft.com/office/2007/relationships/hdphoto" Target="../media/hdphoto5.wdp"/><Relationship Id="rId2" Type="http://schemas.openxmlformats.org/officeDocument/2006/relationships/tags" Target="../tags/tag300.xml"/><Relationship Id="rId16" Type="http://schemas.openxmlformats.org/officeDocument/2006/relationships/image" Target="../media/image34.png"/><Relationship Id="rId1" Type="http://schemas.openxmlformats.org/officeDocument/2006/relationships/vmlDrawing" Target="../drawings/vmlDrawing30.vml"/><Relationship Id="rId6" Type="http://schemas.openxmlformats.org/officeDocument/2006/relationships/oleObject" Target="../embeddings/oleObject30.bin"/><Relationship Id="rId11" Type="http://schemas.microsoft.com/office/2007/relationships/hdphoto" Target="../media/hdphoto2.wdp"/><Relationship Id="rId5" Type="http://schemas.openxmlformats.org/officeDocument/2006/relationships/notesSlide" Target="../notesSlides/notesSlide10.xml"/><Relationship Id="rId15" Type="http://schemas.microsoft.com/office/2007/relationships/hdphoto" Target="../media/hdphoto4.wdp"/><Relationship Id="rId10" Type="http://schemas.openxmlformats.org/officeDocument/2006/relationships/image" Target="../media/image31.png"/><Relationship Id="rId4" Type="http://schemas.openxmlformats.org/officeDocument/2006/relationships/slideLayout" Target="../slideLayouts/slideLayout28.xml"/><Relationship Id="rId9" Type="http://schemas.microsoft.com/office/2007/relationships/hdphoto" Target="../media/hdphoto1.wdp"/><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3.wdp"/><Relationship Id="rId3" Type="http://schemas.openxmlformats.org/officeDocument/2006/relationships/tags" Target="../tags/tag303.xml"/><Relationship Id="rId7" Type="http://schemas.openxmlformats.org/officeDocument/2006/relationships/image" Target="../media/image1.emf"/><Relationship Id="rId12" Type="http://schemas.openxmlformats.org/officeDocument/2006/relationships/image" Target="../media/image32.png"/><Relationship Id="rId17" Type="http://schemas.microsoft.com/office/2007/relationships/hdphoto" Target="../media/hdphoto5.wdp"/><Relationship Id="rId2" Type="http://schemas.openxmlformats.org/officeDocument/2006/relationships/tags" Target="../tags/tag302.xml"/><Relationship Id="rId16" Type="http://schemas.openxmlformats.org/officeDocument/2006/relationships/image" Target="../media/image34.png"/><Relationship Id="rId1" Type="http://schemas.openxmlformats.org/officeDocument/2006/relationships/vmlDrawing" Target="../drawings/vmlDrawing31.vml"/><Relationship Id="rId6" Type="http://schemas.openxmlformats.org/officeDocument/2006/relationships/oleObject" Target="../embeddings/oleObject31.bin"/><Relationship Id="rId11" Type="http://schemas.microsoft.com/office/2007/relationships/hdphoto" Target="../media/hdphoto2.wdp"/><Relationship Id="rId5" Type="http://schemas.openxmlformats.org/officeDocument/2006/relationships/notesSlide" Target="../notesSlides/notesSlide11.xml"/><Relationship Id="rId15" Type="http://schemas.microsoft.com/office/2007/relationships/hdphoto" Target="../media/hdphoto4.wdp"/><Relationship Id="rId10" Type="http://schemas.openxmlformats.org/officeDocument/2006/relationships/image" Target="../media/image31.png"/><Relationship Id="rId4" Type="http://schemas.openxmlformats.org/officeDocument/2006/relationships/slideLayout" Target="../slideLayouts/slideLayout28.xml"/><Relationship Id="rId9" Type="http://schemas.microsoft.com/office/2007/relationships/hdphoto" Target="../media/hdphoto1.wdp"/><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305.xml"/><Relationship Id="rId7" Type="http://schemas.openxmlformats.org/officeDocument/2006/relationships/image" Target="../media/image1.emf"/><Relationship Id="rId2" Type="http://schemas.openxmlformats.org/officeDocument/2006/relationships/tags" Target="../tags/tag304.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2.xml"/><Relationship Id="rId4"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tags" Target="../tags/tag307.xml"/><Relationship Id="rId7" Type="http://schemas.openxmlformats.org/officeDocument/2006/relationships/image" Target="../media/image1.emf"/><Relationship Id="rId12" Type="http://schemas.microsoft.com/office/2007/relationships/hdphoto" Target="../media/hdphoto7.wdp"/><Relationship Id="rId2" Type="http://schemas.openxmlformats.org/officeDocument/2006/relationships/tags" Target="../tags/tag306.xml"/><Relationship Id="rId16" Type="http://schemas.openxmlformats.org/officeDocument/2006/relationships/image" Target="../media/image42.png"/><Relationship Id="rId1" Type="http://schemas.openxmlformats.org/officeDocument/2006/relationships/vmlDrawing" Target="../drawings/vmlDrawing33.vml"/><Relationship Id="rId6" Type="http://schemas.openxmlformats.org/officeDocument/2006/relationships/oleObject" Target="../embeddings/oleObject33.bin"/><Relationship Id="rId11" Type="http://schemas.openxmlformats.org/officeDocument/2006/relationships/image" Target="../media/image38.png"/><Relationship Id="rId5" Type="http://schemas.openxmlformats.org/officeDocument/2006/relationships/notesSlide" Target="../notesSlides/notesSlide13.xml"/><Relationship Id="rId15" Type="http://schemas.openxmlformats.org/officeDocument/2006/relationships/image" Target="../media/image41.png"/><Relationship Id="rId10" Type="http://schemas.microsoft.com/office/2007/relationships/hdphoto" Target="../media/hdphoto6.wdp"/><Relationship Id="rId4" Type="http://schemas.openxmlformats.org/officeDocument/2006/relationships/slideLayout" Target="../slideLayouts/slideLayout28.xml"/><Relationship Id="rId9" Type="http://schemas.openxmlformats.org/officeDocument/2006/relationships/image" Target="../media/image37.pn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309.xml"/><Relationship Id="rId7" Type="http://schemas.openxmlformats.org/officeDocument/2006/relationships/image" Target="../media/image1.emf"/><Relationship Id="rId12" Type="http://schemas.openxmlformats.org/officeDocument/2006/relationships/image" Target="../media/image47.png"/><Relationship Id="rId2" Type="http://schemas.openxmlformats.org/officeDocument/2006/relationships/tags" Target="../tags/tag308.xml"/><Relationship Id="rId1" Type="http://schemas.openxmlformats.org/officeDocument/2006/relationships/vmlDrawing" Target="../drawings/vmlDrawing34.vml"/><Relationship Id="rId6" Type="http://schemas.openxmlformats.org/officeDocument/2006/relationships/oleObject" Target="../embeddings/oleObject34.bin"/><Relationship Id="rId11" Type="http://schemas.openxmlformats.org/officeDocument/2006/relationships/image" Target="../media/image46.png"/><Relationship Id="rId5" Type="http://schemas.openxmlformats.org/officeDocument/2006/relationships/notesSlide" Target="../notesSlides/notesSlide14.xml"/><Relationship Id="rId10" Type="http://schemas.openxmlformats.org/officeDocument/2006/relationships/image" Target="../media/image45.png"/><Relationship Id="rId4" Type="http://schemas.openxmlformats.org/officeDocument/2006/relationships/slideLayout" Target="../slideLayouts/slideLayout28.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311.xml"/><Relationship Id="rId7" Type="http://schemas.openxmlformats.org/officeDocument/2006/relationships/image" Target="../media/image48.emf"/><Relationship Id="rId2" Type="http://schemas.openxmlformats.org/officeDocument/2006/relationships/tags" Target="../tags/tag310.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15.xml"/><Relationship Id="rId4" Type="http://schemas.openxmlformats.org/officeDocument/2006/relationships/slideLayout" Target="../slideLayouts/slideLayout28.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3.xml"/><Relationship Id="rId1" Type="http://schemas.openxmlformats.org/officeDocument/2006/relationships/tags" Target="../tags/tag312.xml"/></Relationships>
</file>

<file path=ppt/slides/_rels/slide17.xml.rels><?xml version="1.0" encoding="UTF-8" standalone="yes"?>
<Relationships xmlns="http://schemas.openxmlformats.org/package/2006/relationships"><Relationship Id="rId3" Type="http://schemas.openxmlformats.org/officeDocument/2006/relationships/tags" Target="../tags/tag314.xml"/><Relationship Id="rId7" Type="http://schemas.openxmlformats.org/officeDocument/2006/relationships/image" Target="../media/image1.emf"/><Relationship Id="rId2" Type="http://schemas.openxmlformats.org/officeDocument/2006/relationships/tags" Target="../tags/tag313.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17.xml"/><Relationship Id="rId4"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3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8.xml"/><Relationship Id="rId1" Type="http://schemas.openxmlformats.org/officeDocument/2006/relationships/tags" Target="../tags/tag316.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ags" Target="../tags/tag284.xml"/><Relationship Id="rId7" Type="http://schemas.openxmlformats.org/officeDocument/2006/relationships/image" Target="../media/image10.emf"/><Relationship Id="rId2" Type="http://schemas.openxmlformats.org/officeDocument/2006/relationships/tags" Target="../tags/tag283.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2.xml"/><Relationship Id="rId4"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xml"/><Relationship Id="rId1" Type="http://schemas.openxmlformats.org/officeDocument/2006/relationships/tags" Target="../tags/tag317.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19.xml"/><Relationship Id="rId7" Type="http://schemas.openxmlformats.org/officeDocument/2006/relationships/image" Target="../media/image8.emf"/><Relationship Id="rId2" Type="http://schemas.openxmlformats.org/officeDocument/2006/relationships/tags" Target="../tags/tag318.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21.xml"/><Relationship Id="rId4"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21.xml"/><Relationship Id="rId7" Type="http://schemas.openxmlformats.org/officeDocument/2006/relationships/image" Target="../media/image1.emf"/><Relationship Id="rId2" Type="http://schemas.openxmlformats.org/officeDocument/2006/relationships/tags" Target="../tags/tag320.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22.xml"/><Relationship Id="rId10" Type="http://schemas.openxmlformats.org/officeDocument/2006/relationships/image" Target="../media/image53.png"/><Relationship Id="rId4" Type="http://schemas.openxmlformats.org/officeDocument/2006/relationships/slideLayout" Target="../slideLayouts/slideLayout28.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tags" Target="../tags/tag323.xml"/><Relationship Id="rId7" Type="http://schemas.openxmlformats.org/officeDocument/2006/relationships/image" Target="../media/image1.emf"/><Relationship Id="rId2" Type="http://schemas.openxmlformats.org/officeDocument/2006/relationships/tags" Target="../tags/tag322.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notesSlide" Target="../notesSlides/notesSlide23.xml"/><Relationship Id="rId4"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tags" Target="../tags/tag325.xml"/><Relationship Id="rId7" Type="http://schemas.openxmlformats.org/officeDocument/2006/relationships/image" Target="../media/image1.emf"/><Relationship Id="rId2" Type="http://schemas.openxmlformats.org/officeDocument/2006/relationships/tags" Target="../tags/tag324.xml"/><Relationship Id="rId1" Type="http://schemas.openxmlformats.org/officeDocument/2006/relationships/vmlDrawing" Target="../drawings/vmlDrawing40.vml"/><Relationship Id="rId6" Type="http://schemas.openxmlformats.org/officeDocument/2006/relationships/oleObject" Target="../embeddings/oleObject40.bin"/><Relationship Id="rId11" Type="http://schemas.openxmlformats.org/officeDocument/2006/relationships/image" Target="../media/image58.png"/><Relationship Id="rId5" Type="http://schemas.openxmlformats.org/officeDocument/2006/relationships/notesSlide" Target="../notesSlides/notesSlide24.xml"/><Relationship Id="rId10" Type="http://schemas.openxmlformats.org/officeDocument/2006/relationships/image" Target="../media/image57.png"/><Relationship Id="rId4" Type="http://schemas.openxmlformats.org/officeDocument/2006/relationships/slideLayout" Target="../slideLayouts/slideLayout33.xml"/><Relationship Id="rId9" Type="http://schemas.openxmlformats.org/officeDocument/2006/relationships/image" Target="../media/image56.wmf"/></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25.xml"/><Relationship Id="rId7" Type="http://schemas.openxmlformats.org/officeDocument/2006/relationships/image" Target="../media/image61.png"/><Relationship Id="rId2" Type="http://schemas.openxmlformats.org/officeDocument/2006/relationships/slideLayout" Target="../slideLayouts/slideLayout32.xml"/><Relationship Id="rId1" Type="http://schemas.openxmlformats.org/officeDocument/2006/relationships/tags" Target="../tags/tag326.xml"/><Relationship Id="rId6" Type="http://schemas.microsoft.com/office/2007/relationships/hdphoto" Target="../media/hdphoto8.wdp"/><Relationship Id="rId5" Type="http://schemas.openxmlformats.org/officeDocument/2006/relationships/image" Target="../media/image60.png"/><Relationship Id="rId10" Type="http://schemas.microsoft.com/office/2007/relationships/hdphoto" Target="../media/hdphoto9.wdp"/><Relationship Id="rId4" Type="http://schemas.openxmlformats.org/officeDocument/2006/relationships/image" Target="../media/image59.png"/><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328.xml"/><Relationship Id="rId7" Type="http://schemas.openxmlformats.org/officeDocument/2006/relationships/image" Target="../media/image64.emf"/><Relationship Id="rId2" Type="http://schemas.openxmlformats.org/officeDocument/2006/relationships/tags" Target="../tags/tag327.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notesSlide" Target="../notesSlides/notesSlide26.xml"/><Relationship Id="rId4"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8.xml"/><Relationship Id="rId1" Type="http://schemas.openxmlformats.org/officeDocument/2006/relationships/tags" Target="../tags/tag329.xml"/><Relationship Id="rId4" Type="http://schemas.openxmlformats.org/officeDocument/2006/relationships/image" Target="../media/image66.jpeg"/></Relationships>
</file>

<file path=ppt/slides/_rels/slide28.xml.rels><?xml version="1.0" encoding="UTF-8" standalone="yes"?>
<Relationships xmlns="http://schemas.openxmlformats.org/package/2006/relationships"><Relationship Id="rId8" Type="http://schemas.openxmlformats.org/officeDocument/2006/relationships/tags" Target="../tags/tag336.xml"/><Relationship Id="rId13" Type="http://schemas.openxmlformats.org/officeDocument/2006/relationships/tags" Target="../tags/tag341.xml"/><Relationship Id="rId18" Type="http://schemas.openxmlformats.org/officeDocument/2006/relationships/image" Target="../media/image67.png"/><Relationship Id="rId3" Type="http://schemas.openxmlformats.org/officeDocument/2006/relationships/tags" Target="../tags/tag331.xml"/><Relationship Id="rId7" Type="http://schemas.openxmlformats.org/officeDocument/2006/relationships/tags" Target="../tags/tag335.xml"/><Relationship Id="rId12" Type="http://schemas.openxmlformats.org/officeDocument/2006/relationships/tags" Target="../tags/tag340.xml"/><Relationship Id="rId17" Type="http://schemas.openxmlformats.org/officeDocument/2006/relationships/image" Target="../media/image1.emf"/><Relationship Id="rId2" Type="http://schemas.openxmlformats.org/officeDocument/2006/relationships/tags" Target="../tags/tag330.xml"/><Relationship Id="rId16" Type="http://schemas.openxmlformats.org/officeDocument/2006/relationships/oleObject" Target="../embeddings/oleObject42.bin"/><Relationship Id="rId1" Type="http://schemas.openxmlformats.org/officeDocument/2006/relationships/vmlDrawing" Target="../drawings/vmlDrawing42.vml"/><Relationship Id="rId6" Type="http://schemas.openxmlformats.org/officeDocument/2006/relationships/tags" Target="../tags/tag334.xml"/><Relationship Id="rId11" Type="http://schemas.openxmlformats.org/officeDocument/2006/relationships/tags" Target="../tags/tag339.xml"/><Relationship Id="rId5" Type="http://schemas.openxmlformats.org/officeDocument/2006/relationships/tags" Target="../tags/tag333.xml"/><Relationship Id="rId15" Type="http://schemas.openxmlformats.org/officeDocument/2006/relationships/notesSlide" Target="../notesSlides/notesSlide28.xml"/><Relationship Id="rId10" Type="http://schemas.openxmlformats.org/officeDocument/2006/relationships/tags" Target="../tags/tag338.xml"/><Relationship Id="rId4" Type="http://schemas.openxmlformats.org/officeDocument/2006/relationships/tags" Target="../tags/tag332.xml"/><Relationship Id="rId9" Type="http://schemas.openxmlformats.org/officeDocument/2006/relationships/tags" Target="../tags/tag337.xml"/><Relationship Id="rId14"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43.xml"/><Relationship Id="rId7" Type="http://schemas.openxmlformats.org/officeDocument/2006/relationships/image" Target="../media/image1.emf"/><Relationship Id="rId2" Type="http://schemas.openxmlformats.org/officeDocument/2006/relationships/tags" Target="../tags/tag342.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29.xml"/><Relationship Id="rId4" Type="http://schemas.openxmlformats.org/officeDocument/2006/relationships/slideLayout" Target="../slideLayouts/slideLayout28.xml"/><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tags" Target="../tags/tag287.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11.png"/><Relationship Id="rId5" Type="http://schemas.openxmlformats.org/officeDocument/2006/relationships/notesSlide" Target="../notesSlides/notesSlide3.xml"/><Relationship Id="rId4"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45.xml"/><Relationship Id="rId7" Type="http://schemas.openxmlformats.org/officeDocument/2006/relationships/image" Target="../media/image70.emf"/><Relationship Id="rId2" Type="http://schemas.openxmlformats.org/officeDocument/2006/relationships/tags" Target="../tags/tag344.xml"/><Relationship Id="rId1" Type="http://schemas.openxmlformats.org/officeDocument/2006/relationships/vmlDrawing" Target="../drawings/vmlDrawing44.vml"/><Relationship Id="rId6" Type="http://schemas.openxmlformats.org/officeDocument/2006/relationships/oleObject" Target="../embeddings/oleObject44.bin"/><Relationship Id="rId11" Type="http://schemas.openxmlformats.org/officeDocument/2006/relationships/image" Target="../media/image72.png"/><Relationship Id="rId5" Type="http://schemas.openxmlformats.org/officeDocument/2006/relationships/notesSlide" Target="../notesSlides/notesSlide30.xml"/><Relationship Id="rId10" Type="http://schemas.openxmlformats.org/officeDocument/2006/relationships/image" Target="../media/image71.png"/><Relationship Id="rId4" Type="http://schemas.openxmlformats.org/officeDocument/2006/relationships/slideLayout" Target="../slideLayouts/slideLayout28.xml"/><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347.xml"/><Relationship Id="rId7" Type="http://schemas.openxmlformats.org/officeDocument/2006/relationships/image" Target="../media/image73.emf"/><Relationship Id="rId2" Type="http://schemas.openxmlformats.org/officeDocument/2006/relationships/tags" Target="../tags/tag346.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31.xml"/><Relationship Id="rId4"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349.xml"/><Relationship Id="rId7" Type="http://schemas.openxmlformats.org/officeDocument/2006/relationships/image" Target="../media/image73.emf"/><Relationship Id="rId2" Type="http://schemas.openxmlformats.org/officeDocument/2006/relationships/tags" Target="../tags/tag348.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32.xml"/><Relationship Id="rId4"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351.xml"/><Relationship Id="rId7" Type="http://schemas.openxmlformats.org/officeDocument/2006/relationships/image" Target="../media/image73.emf"/><Relationship Id="rId2" Type="http://schemas.openxmlformats.org/officeDocument/2006/relationships/tags" Target="../tags/tag350.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33.xml"/><Relationship Id="rId4"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7.png"/><Relationship Id="rId3" Type="http://schemas.openxmlformats.org/officeDocument/2006/relationships/tags" Target="../tags/tag353.xml"/><Relationship Id="rId7" Type="http://schemas.openxmlformats.org/officeDocument/2006/relationships/image" Target="../media/image8.emf"/><Relationship Id="rId12" Type="http://schemas.openxmlformats.org/officeDocument/2006/relationships/image" Target="../media/image21.png"/><Relationship Id="rId2" Type="http://schemas.openxmlformats.org/officeDocument/2006/relationships/tags" Target="../tags/tag352.xml"/><Relationship Id="rId1" Type="http://schemas.openxmlformats.org/officeDocument/2006/relationships/vmlDrawing" Target="../drawings/vmlDrawing48.vml"/><Relationship Id="rId6" Type="http://schemas.openxmlformats.org/officeDocument/2006/relationships/oleObject" Target="../embeddings/oleObject48.bin"/><Relationship Id="rId11" Type="http://schemas.openxmlformats.org/officeDocument/2006/relationships/image" Target="../media/image22.png"/><Relationship Id="rId5" Type="http://schemas.openxmlformats.org/officeDocument/2006/relationships/notesSlide" Target="../notesSlides/notesSlide34.xml"/><Relationship Id="rId15" Type="http://schemas.openxmlformats.org/officeDocument/2006/relationships/image" Target="../media/image23.png"/><Relationship Id="rId10" Type="http://schemas.openxmlformats.org/officeDocument/2006/relationships/image" Target="../media/image76.png"/><Relationship Id="rId4" Type="http://schemas.openxmlformats.org/officeDocument/2006/relationships/slideLayout" Target="../slideLayouts/slideLayout28.xml"/><Relationship Id="rId9" Type="http://schemas.microsoft.com/office/2007/relationships/hdphoto" Target="../media/hdphoto10.wdp"/><Relationship Id="rId14" Type="http://schemas.openxmlformats.org/officeDocument/2006/relationships/image" Target="../media/image78.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8.xml"/><Relationship Id="rId1" Type="http://schemas.openxmlformats.org/officeDocument/2006/relationships/tags" Target="../tags/tag354.xml"/><Relationship Id="rId6" Type="http://schemas.openxmlformats.org/officeDocument/2006/relationships/image" Target="../media/image80.png"/><Relationship Id="rId5" Type="http://schemas.openxmlformats.org/officeDocument/2006/relationships/image" Target="../media/image22.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tags" Target="../tags/tag356.xml"/><Relationship Id="rId7" Type="http://schemas.openxmlformats.org/officeDocument/2006/relationships/image" Target="../media/image73.emf"/><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tags" Target="../tags/tag355.xml"/><Relationship Id="rId16" Type="http://schemas.openxmlformats.org/officeDocument/2006/relationships/image" Target="../media/image89.png"/><Relationship Id="rId1" Type="http://schemas.openxmlformats.org/officeDocument/2006/relationships/vmlDrawing" Target="../drawings/vmlDrawing49.vml"/><Relationship Id="rId6" Type="http://schemas.openxmlformats.org/officeDocument/2006/relationships/oleObject" Target="../embeddings/oleObject49.bin"/><Relationship Id="rId11" Type="http://schemas.openxmlformats.org/officeDocument/2006/relationships/image" Target="../media/image84.png"/><Relationship Id="rId5" Type="http://schemas.openxmlformats.org/officeDocument/2006/relationships/notesSlide" Target="../notesSlides/notesSlide36.xml"/><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slideLayout" Target="../slideLayouts/slideLayout32.xml"/><Relationship Id="rId9" Type="http://schemas.openxmlformats.org/officeDocument/2006/relationships/image" Target="../media/image82.png"/><Relationship Id="rId1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37.xml"/><Relationship Id="rId7" Type="http://schemas.openxmlformats.org/officeDocument/2006/relationships/image" Target="../media/image93.png"/><Relationship Id="rId2" Type="http://schemas.openxmlformats.org/officeDocument/2006/relationships/slideLayout" Target="../slideLayouts/slideLayout31.xml"/><Relationship Id="rId1" Type="http://schemas.openxmlformats.org/officeDocument/2006/relationships/tags" Target="../tags/tag357.xml"/><Relationship Id="rId6" Type="http://schemas.openxmlformats.org/officeDocument/2006/relationships/image" Target="../media/image92.png"/><Relationship Id="rId11" Type="http://schemas.openxmlformats.org/officeDocument/2006/relationships/image" Target="../media/image89.png"/><Relationship Id="rId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tags" Target="../tags/tag359.xml"/><Relationship Id="rId7" Type="http://schemas.openxmlformats.org/officeDocument/2006/relationships/image" Target="../media/image73.emf"/><Relationship Id="rId2" Type="http://schemas.openxmlformats.org/officeDocument/2006/relationships/tags" Target="../tags/tag358.xml"/><Relationship Id="rId1" Type="http://schemas.openxmlformats.org/officeDocument/2006/relationships/vmlDrawing" Target="../drawings/vmlDrawing50.vml"/><Relationship Id="rId6" Type="http://schemas.openxmlformats.org/officeDocument/2006/relationships/oleObject" Target="../embeddings/oleObject50.bin"/><Relationship Id="rId5" Type="http://schemas.openxmlformats.org/officeDocument/2006/relationships/notesSlide" Target="../notesSlides/notesSlide38.xml"/><Relationship Id="rId4" Type="http://schemas.openxmlformats.org/officeDocument/2006/relationships/slideLayout" Target="../slideLayouts/slideLayout31.xml"/><Relationship Id="rId9" Type="http://schemas.openxmlformats.org/officeDocument/2006/relationships/image" Target="../media/image98.png"/></Relationships>
</file>

<file path=ppt/slides/_rels/slide39.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101.png"/><Relationship Id="rId3" Type="http://schemas.openxmlformats.org/officeDocument/2006/relationships/tags" Target="../tags/tag361.xml"/><Relationship Id="rId7" Type="http://schemas.openxmlformats.org/officeDocument/2006/relationships/oleObject" Target="../embeddings/oleObject51.bin"/><Relationship Id="rId12" Type="http://schemas.openxmlformats.org/officeDocument/2006/relationships/image" Target="../media/image100.png"/><Relationship Id="rId2" Type="http://schemas.openxmlformats.org/officeDocument/2006/relationships/tags" Target="../tags/tag360.xml"/><Relationship Id="rId1" Type="http://schemas.openxmlformats.org/officeDocument/2006/relationships/vmlDrawing" Target="../drawings/vmlDrawing51.vml"/><Relationship Id="rId6" Type="http://schemas.openxmlformats.org/officeDocument/2006/relationships/notesSlide" Target="../notesSlides/notesSlide39.xml"/><Relationship Id="rId11" Type="http://schemas.openxmlformats.org/officeDocument/2006/relationships/image" Target="../media/image23.png"/><Relationship Id="rId5" Type="http://schemas.openxmlformats.org/officeDocument/2006/relationships/slideLayout" Target="../slideLayouts/slideLayout28.xml"/><Relationship Id="rId15" Type="http://schemas.openxmlformats.org/officeDocument/2006/relationships/image" Target="../media/image103.png"/><Relationship Id="rId10" Type="http://schemas.openxmlformats.org/officeDocument/2006/relationships/image" Target="../media/image22.png"/><Relationship Id="rId4" Type="http://schemas.openxmlformats.org/officeDocument/2006/relationships/tags" Target="../tags/tag362.xml"/><Relationship Id="rId9" Type="http://schemas.openxmlformats.org/officeDocument/2006/relationships/image" Target="../media/image99.png"/><Relationship Id="rId1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image" Target="../media/image12.jpe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slideLayout" Target="../slideLayouts/slideLayout28.xml"/><Relationship Id="rId7" Type="http://schemas.openxmlformats.org/officeDocument/2006/relationships/image" Target="../media/image106.jpe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105.jpeg"/><Relationship Id="rId11" Type="http://schemas.openxmlformats.org/officeDocument/2006/relationships/image" Target="../media/image110.png"/><Relationship Id="rId5" Type="http://schemas.openxmlformats.org/officeDocument/2006/relationships/image" Target="../media/image104.jpeg"/><Relationship Id="rId10" Type="http://schemas.openxmlformats.org/officeDocument/2006/relationships/image" Target="../media/image109.png"/><Relationship Id="rId4" Type="http://schemas.openxmlformats.org/officeDocument/2006/relationships/notesSlide" Target="../notesSlides/notesSlide40.xml"/><Relationship Id="rId9" Type="http://schemas.openxmlformats.org/officeDocument/2006/relationships/image" Target="../media/image108.png"/></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366.xml"/><Relationship Id="rId7" Type="http://schemas.openxmlformats.org/officeDocument/2006/relationships/image" Target="../media/image111.emf"/><Relationship Id="rId2" Type="http://schemas.openxmlformats.org/officeDocument/2006/relationships/tags" Target="../tags/tag365.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notesSlide" Target="../notesSlides/notesSlide41.xml"/><Relationship Id="rId4"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368.xml"/><Relationship Id="rId7" Type="http://schemas.openxmlformats.org/officeDocument/2006/relationships/image" Target="../media/image113.emf"/><Relationship Id="rId12" Type="http://schemas.openxmlformats.org/officeDocument/2006/relationships/image" Target="../media/image117.png"/><Relationship Id="rId2" Type="http://schemas.openxmlformats.org/officeDocument/2006/relationships/tags" Target="../tags/tag367.xml"/><Relationship Id="rId1" Type="http://schemas.openxmlformats.org/officeDocument/2006/relationships/vmlDrawing" Target="../drawings/vmlDrawing53.vml"/><Relationship Id="rId6" Type="http://schemas.openxmlformats.org/officeDocument/2006/relationships/oleObject" Target="../embeddings/oleObject53.bin"/><Relationship Id="rId11" Type="http://schemas.microsoft.com/office/2007/relationships/hdphoto" Target="../media/hdphoto11.wdp"/><Relationship Id="rId5" Type="http://schemas.openxmlformats.org/officeDocument/2006/relationships/notesSlide" Target="../notesSlides/notesSlide42.xml"/><Relationship Id="rId10" Type="http://schemas.openxmlformats.org/officeDocument/2006/relationships/image" Target="../media/image116.png"/><Relationship Id="rId4" Type="http://schemas.openxmlformats.org/officeDocument/2006/relationships/slideLayout" Target="../slideLayouts/slideLayout28.xml"/><Relationship Id="rId9" Type="http://schemas.openxmlformats.org/officeDocument/2006/relationships/image" Target="../media/image115.png"/></Relationships>
</file>

<file path=ppt/slides/_rels/slide4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370.xml"/><Relationship Id="rId7" Type="http://schemas.openxmlformats.org/officeDocument/2006/relationships/image" Target="../media/image1.emf"/><Relationship Id="rId2" Type="http://schemas.openxmlformats.org/officeDocument/2006/relationships/tags" Target="../tags/tag369.xml"/><Relationship Id="rId1" Type="http://schemas.openxmlformats.org/officeDocument/2006/relationships/vmlDrawing" Target="../drawings/vmlDrawing54.vml"/><Relationship Id="rId6" Type="http://schemas.openxmlformats.org/officeDocument/2006/relationships/oleObject" Target="../embeddings/oleObject54.bin"/><Relationship Id="rId11" Type="http://schemas.openxmlformats.org/officeDocument/2006/relationships/image" Target="../media/image119.png"/><Relationship Id="rId5" Type="http://schemas.openxmlformats.org/officeDocument/2006/relationships/notesSlide" Target="../notesSlides/notesSlide43.xml"/><Relationship Id="rId10" Type="http://schemas.openxmlformats.org/officeDocument/2006/relationships/image" Target="../media/image23.png"/><Relationship Id="rId4" Type="http://schemas.openxmlformats.org/officeDocument/2006/relationships/slideLayout" Target="../slideLayouts/slideLayout28.xml"/><Relationship Id="rId9" Type="http://schemas.openxmlformats.org/officeDocument/2006/relationships/image" Target="../media/image118.wmf"/></Relationships>
</file>

<file path=ppt/slides/_rels/slide4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372.xml"/><Relationship Id="rId7" Type="http://schemas.openxmlformats.org/officeDocument/2006/relationships/image" Target="../media/image1.emf"/><Relationship Id="rId2" Type="http://schemas.openxmlformats.org/officeDocument/2006/relationships/tags" Target="../tags/tag371.xml"/><Relationship Id="rId1" Type="http://schemas.openxmlformats.org/officeDocument/2006/relationships/vmlDrawing" Target="../drawings/vmlDrawing55.vml"/><Relationship Id="rId6" Type="http://schemas.openxmlformats.org/officeDocument/2006/relationships/oleObject" Target="../embeddings/oleObject55.bin"/><Relationship Id="rId5" Type="http://schemas.openxmlformats.org/officeDocument/2006/relationships/notesSlide" Target="../notesSlides/notesSlide44.xml"/><Relationship Id="rId4"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6.png"/><Relationship Id="rId3" Type="http://schemas.openxmlformats.org/officeDocument/2006/relationships/tags" Target="../tags/tag374.xml"/><Relationship Id="rId7" Type="http://schemas.openxmlformats.org/officeDocument/2006/relationships/image" Target="../media/image1.emf"/><Relationship Id="rId12" Type="http://schemas.openxmlformats.org/officeDocument/2006/relationships/image" Target="../media/image21.png"/><Relationship Id="rId2" Type="http://schemas.openxmlformats.org/officeDocument/2006/relationships/tags" Target="../tags/tag373.xml"/><Relationship Id="rId1" Type="http://schemas.openxmlformats.org/officeDocument/2006/relationships/vmlDrawing" Target="../drawings/vmlDrawing56.vml"/><Relationship Id="rId6" Type="http://schemas.openxmlformats.org/officeDocument/2006/relationships/oleObject" Target="../embeddings/oleObject56.bin"/><Relationship Id="rId11" Type="http://schemas.openxmlformats.org/officeDocument/2006/relationships/image" Target="../media/image122.png"/><Relationship Id="rId5" Type="http://schemas.openxmlformats.org/officeDocument/2006/relationships/notesSlide" Target="../notesSlides/notesSlide45.xml"/><Relationship Id="rId10" Type="http://schemas.openxmlformats.org/officeDocument/2006/relationships/image" Target="../media/image121.png"/><Relationship Id="rId4" Type="http://schemas.openxmlformats.org/officeDocument/2006/relationships/slideLayout" Target="../slideLayouts/slideLayout28.xml"/><Relationship Id="rId9" Type="http://schemas.microsoft.com/office/2007/relationships/hdphoto" Target="../media/hdphoto10.wdp"/></Relationships>
</file>

<file path=ppt/slides/_rels/slide46.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7.png"/><Relationship Id="rId3" Type="http://schemas.openxmlformats.org/officeDocument/2006/relationships/tags" Target="../tags/tag376.xml"/><Relationship Id="rId7" Type="http://schemas.openxmlformats.org/officeDocument/2006/relationships/image" Target="../media/image8.emf"/><Relationship Id="rId12" Type="http://schemas.openxmlformats.org/officeDocument/2006/relationships/image" Target="../media/image126.png"/><Relationship Id="rId2" Type="http://schemas.openxmlformats.org/officeDocument/2006/relationships/tags" Target="../tags/tag375.xml"/><Relationship Id="rId16" Type="http://schemas.openxmlformats.org/officeDocument/2006/relationships/image" Target="../media/image76.png"/><Relationship Id="rId1" Type="http://schemas.openxmlformats.org/officeDocument/2006/relationships/vmlDrawing" Target="../drawings/vmlDrawing57.vml"/><Relationship Id="rId6" Type="http://schemas.openxmlformats.org/officeDocument/2006/relationships/oleObject" Target="../embeddings/oleObject57.bin"/><Relationship Id="rId11" Type="http://schemas.openxmlformats.org/officeDocument/2006/relationships/image" Target="../media/image125.png"/><Relationship Id="rId5" Type="http://schemas.openxmlformats.org/officeDocument/2006/relationships/notesSlide" Target="../notesSlides/notesSlide46.xml"/><Relationship Id="rId15" Type="http://schemas.openxmlformats.org/officeDocument/2006/relationships/image" Target="../media/image129.png"/><Relationship Id="rId10" Type="http://schemas.openxmlformats.org/officeDocument/2006/relationships/image" Target="../media/image124.png"/><Relationship Id="rId4" Type="http://schemas.openxmlformats.org/officeDocument/2006/relationships/slideLayout" Target="../slideLayouts/slideLayout31.xml"/><Relationship Id="rId9" Type="http://schemas.openxmlformats.org/officeDocument/2006/relationships/hyperlink" Target="https://support.industry.siemens.com/cs/ww/de/view/32469496" TargetMode="External"/><Relationship Id="rId14" Type="http://schemas.openxmlformats.org/officeDocument/2006/relationships/image" Target="../media/image128.png"/></Relationships>
</file>

<file path=ppt/slides/_rels/slide4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47.xml"/><Relationship Id="rId7" Type="http://schemas.openxmlformats.org/officeDocument/2006/relationships/image" Target="../media/image133.png"/><Relationship Id="rId2" Type="http://schemas.openxmlformats.org/officeDocument/2006/relationships/slideLayout" Target="../slideLayouts/slideLayout31.xml"/><Relationship Id="rId1" Type="http://schemas.openxmlformats.org/officeDocument/2006/relationships/tags" Target="../tags/tag37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379.xml"/><Relationship Id="rId7" Type="http://schemas.openxmlformats.org/officeDocument/2006/relationships/image" Target="../media/image1.emf"/><Relationship Id="rId2" Type="http://schemas.openxmlformats.org/officeDocument/2006/relationships/tags" Target="../tags/tag378.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notesSlide" Target="../notesSlides/notesSlide48.xml"/><Relationship Id="rId4" Type="http://schemas.openxmlformats.org/officeDocument/2006/relationships/slideLayout" Target="../slideLayouts/slideLayout31.xml"/><Relationship Id="rId9" Type="http://schemas.openxmlformats.org/officeDocument/2006/relationships/image" Target="../media/image136.jpeg"/></Relationships>
</file>

<file path=ppt/slides/_rels/slide49.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tags" Target="../tags/tag381.xml"/><Relationship Id="rId7" Type="http://schemas.openxmlformats.org/officeDocument/2006/relationships/image" Target="../media/image1.emf"/><Relationship Id="rId2" Type="http://schemas.openxmlformats.org/officeDocument/2006/relationships/tags" Target="../tags/tag380.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notesSlide" Target="../notesSlides/notesSlide49.xml"/><Relationship Id="rId4"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291.xml"/><Relationship Id="rId1" Type="http://schemas.openxmlformats.org/officeDocument/2006/relationships/tags" Target="../tags/tag290.xml"/><Relationship Id="rId5" Type="http://schemas.openxmlformats.org/officeDocument/2006/relationships/image" Target="../media/image13.jpe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tags" Target="../tags/tag383.xml"/><Relationship Id="rId7" Type="http://schemas.openxmlformats.org/officeDocument/2006/relationships/image" Target="../media/image1.emf"/><Relationship Id="rId2" Type="http://schemas.openxmlformats.org/officeDocument/2006/relationships/tags" Target="../tags/tag382.xml"/><Relationship Id="rId1" Type="http://schemas.openxmlformats.org/officeDocument/2006/relationships/vmlDrawing" Target="../drawings/vmlDrawing60.vml"/><Relationship Id="rId6" Type="http://schemas.openxmlformats.org/officeDocument/2006/relationships/oleObject" Target="../embeddings/oleObject60.bin"/><Relationship Id="rId11" Type="http://schemas.openxmlformats.org/officeDocument/2006/relationships/image" Target="../media/image139.jpeg"/><Relationship Id="rId5" Type="http://schemas.openxmlformats.org/officeDocument/2006/relationships/notesSlide" Target="../notesSlides/notesSlide50.xml"/><Relationship Id="rId10" Type="http://schemas.openxmlformats.org/officeDocument/2006/relationships/image" Target="../media/image138.jpeg"/><Relationship Id="rId4" Type="http://schemas.openxmlformats.org/officeDocument/2006/relationships/slideLayout" Target="../slideLayouts/slideLayout31.xml"/><Relationship Id="rId9" Type="http://schemas.microsoft.com/office/2007/relationships/hdphoto" Target="../media/hdphoto12.wdp"/></Relationships>
</file>

<file path=ppt/slides/_rels/slide5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tags" Target="../tags/tag385.xml"/><Relationship Id="rId7" Type="http://schemas.openxmlformats.org/officeDocument/2006/relationships/image" Target="../media/image1.emf"/><Relationship Id="rId12" Type="http://schemas.microsoft.com/office/2007/relationships/hdphoto" Target="../media/hdphoto13.wdp"/><Relationship Id="rId2" Type="http://schemas.openxmlformats.org/officeDocument/2006/relationships/tags" Target="../tags/tag384.xml"/><Relationship Id="rId1" Type="http://schemas.openxmlformats.org/officeDocument/2006/relationships/vmlDrawing" Target="../drawings/vmlDrawing61.vml"/><Relationship Id="rId6" Type="http://schemas.openxmlformats.org/officeDocument/2006/relationships/oleObject" Target="../embeddings/oleObject61.bin"/><Relationship Id="rId11" Type="http://schemas.openxmlformats.org/officeDocument/2006/relationships/image" Target="../media/image143.png"/><Relationship Id="rId5" Type="http://schemas.openxmlformats.org/officeDocument/2006/relationships/notesSlide" Target="../notesSlides/notesSlide51.xml"/><Relationship Id="rId10" Type="http://schemas.openxmlformats.org/officeDocument/2006/relationships/image" Target="../media/image142.jpeg"/><Relationship Id="rId4" Type="http://schemas.openxmlformats.org/officeDocument/2006/relationships/slideLayout" Target="../slideLayouts/slideLayout31.xml"/><Relationship Id="rId9" Type="http://schemas.openxmlformats.org/officeDocument/2006/relationships/image" Target="../media/image141.jpeg"/></Relationships>
</file>

<file path=ppt/slides/_rels/slide52.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tags" Target="../tags/tag387.xml"/><Relationship Id="rId7" Type="http://schemas.openxmlformats.org/officeDocument/2006/relationships/image" Target="../media/image1.emf"/><Relationship Id="rId2" Type="http://schemas.openxmlformats.org/officeDocument/2006/relationships/tags" Target="../tags/tag386.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notesSlide" Target="../notesSlides/notesSlide52.xml"/><Relationship Id="rId10" Type="http://schemas.microsoft.com/office/2007/relationships/hdphoto" Target="../media/hdphoto13.wdp"/><Relationship Id="rId4" Type="http://schemas.openxmlformats.org/officeDocument/2006/relationships/slideLayout" Target="../slideLayouts/slideLayout31.xml"/><Relationship Id="rId9" Type="http://schemas.openxmlformats.org/officeDocument/2006/relationships/image" Target="../media/image143.png"/></Relationships>
</file>

<file path=ppt/slides/_rels/slide53.xml.rels><?xml version="1.0" encoding="UTF-8" standalone="yes"?>
<Relationships xmlns="http://schemas.openxmlformats.org/package/2006/relationships"><Relationship Id="rId8" Type="http://schemas.openxmlformats.org/officeDocument/2006/relationships/hyperlink" Target="http://www.ixxat.com/cm-canopen_en.html" TargetMode="External"/><Relationship Id="rId3" Type="http://schemas.openxmlformats.org/officeDocument/2006/relationships/tags" Target="../tags/tag389.xml"/><Relationship Id="rId7" Type="http://schemas.openxmlformats.org/officeDocument/2006/relationships/image" Target="../media/image145.emf"/><Relationship Id="rId2" Type="http://schemas.openxmlformats.org/officeDocument/2006/relationships/tags" Target="../tags/tag38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53.xml"/><Relationship Id="rId10" Type="http://schemas.openxmlformats.org/officeDocument/2006/relationships/image" Target="../media/image147.png"/><Relationship Id="rId4" Type="http://schemas.openxmlformats.org/officeDocument/2006/relationships/slideLayout" Target="../slideLayouts/slideLayout28.xml"/><Relationship Id="rId9" Type="http://schemas.openxmlformats.org/officeDocument/2006/relationships/image" Target="../media/image146.png"/></Relationships>
</file>

<file path=ppt/slides/_rels/slide54.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391.xml"/><Relationship Id="rId7" Type="http://schemas.openxmlformats.org/officeDocument/2006/relationships/image" Target="../media/image1.emf"/><Relationship Id="rId2" Type="http://schemas.openxmlformats.org/officeDocument/2006/relationships/tags" Target="../tags/tag390.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notesSlide" Target="../notesSlides/notesSlide54.xml"/><Relationship Id="rId4" Type="http://schemas.openxmlformats.org/officeDocument/2006/relationships/slideLayout" Target="../slideLayouts/slideLayout28.xml"/><Relationship Id="rId9"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8.xml"/><Relationship Id="rId1" Type="http://schemas.openxmlformats.org/officeDocument/2006/relationships/tags" Target="../tags/tag392.xml"/><Relationship Id="rId4" Type="http://schemas.openxmlformats.org/officeDocument/2006/relationships/image" Target="../media/image15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8.xml"/><Relationship Id="rId1" Type="http://schemas.openxmlformats.org/officeDocument/2006/relationships/tags" Target="../tags/tag393.xml"/><Relationship Id="rId4" Type="http://schemas.openxmlformats.org/officeDocument/2006/relationships/image" Target="../media/image151.jpeg"/></Relationships>
</file>

<file path=ppt/slides/_rels/slide57.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395.xml"/><Relationship Id="rId21" Type="http://schemas.openxmlformats.org/officeDocument/2006/relationships/image" Target="../media/image163.png"/><Relationship Id="rId7" Type="http://schemas.openxmlformats.org/officeDocument/2006/relationships/image" Target="../media/image1.emf"/><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tags" Target="../tags/tag394.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vmlDrawing" Target="../drawings/vmlDrawing65.vml"/><Relationship Id="rId6" Type="http://schemas.openxmlformats.org/officeDocument/2006/relationships/oleObject" Target="../embeddings/oleObject65.bin"/><Relationship Id="rId11" Type="http://schemas.microsoft.com/office/2007/relationships/hdphoto" Target="../media/hdphoto15.wdp"/><Relationship Id="rId5" Type="http://schemas.openxmlformats.org/officeDocument/2006/relationships/notesSlide" Target="../notesSlides/notesSlide57.xml"/><Relationship Id="rId15" Type="http://schemas.openxmlformats.org/officeDocument/2006/relationships/image" Target="../media/image157.png"/><Relationship Id="rId23"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61.png"/><Relationship Id="rId4" Type="http://schemas.openxmlformats.org/officeDocument/2006/relationships/slideLayout" Target="../slideLayouts/slideLayout28.xml"/><Relationship Id="rId9" Type="http://schemas.microsoft.com/office/2007/relationships/hdphoto" Target="../media/hdphoto14.wdp"/><Relationship Id="rId14" Type="http://schemas.openxmlformats.org/officeDocument/2006/relationships/image" Target="../media/image156.png"/><Relationship Id="rId22" Type="http://schemas.openxmlformats.org/officeDocument/2006/relationships/image" Target="../media/image164.png"/></Relationships>
</file>

<file path=ppt/slides/_rels/slide5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tags" Target="../tags/tag397.xml"/><Relationship Id="rId7" Type="http://schemas.openxmlformats.org/officeDocument/2006/relationships/image" Target="../media/image1.emf"/><Relationship Id="rId2" Type="http://schemas.openxmlformats.org/officeDocument/2006/relationships/tags" Target="../tags/tag396.xml"/><Relationship Id="rId1" Type="http://schemas.openxmlformats.org/officeDocument/2006/relationships/vmlDrawing" Target="../drawings/vmlDrawing66.vml"/><Relationship Id="rId6" Type="http://schemas.openxmlformats.org/officeDocument/2006/relationships/oleObject" Target="../embeddings/oleObject66.bin"/><Relationship Id="rId5" Type="http://schemas.openxmlformats.org/officeDocument/2006/relationships/notesSlide" Target="../notesSlides/notesSlide58.xml"/><Relationship Id="rId10" Type="http://schemas.openxmlformats.org/officeDocument/2006/relationships/image" Target="../media/image168.png"/><Relationship Id="rId4" Type="http://schemas.openxmlformats.org/officeDocument/2006/relationships/slideLayout" Target="../slideLayouts/slideLayout35.xml"/><Relationship Id="rId9" Type="http://schemas.openxmlformats.org/officeDocument/2006/relationships/image" Target="../media/image167.png"/></Relationships>
</file>

<file path=ppt/slides/_rels/slide5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399.xml"/><Relationship Id="rId7" Type="http://schemas.openxmlformats.org/officeDocument/2006/relationships/image" Target="../media/image73.emf"/><Relationship Id="rId2" Type="http://schemas.openxmlformats.org/officeDocument/2006/relationships/tags" Target="../tags/tag398.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notesSlide" Target="../notesSlides/notesSlide59.xml"/><Relationship Id="rId4" Type="http://schemas.openxmlformats.org/officeDocument/2006/relationships/slideLayout" Target="../slideLayouts/slideLayout28.xml"/><Relationship Id="rId9" Type="http://schemas.openxmlformats.org/officeDocument/2006/relationships/image" Target="../media/image170.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93.xml"/><Relationship Id="rId7" Type="http://schemas.openxmlformats.org/officeDocument/2006/relationships/image" Target="../media/image1.emf"/><Relationship Id="rId2" Type="http://schemas.openxmlformats.org/officeDocument/2006/relationships/tags" Target="../tags/tag29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6.xml"/><Relationship Id="rId4" Type="http://schemas.openxmlformats.org/officeDocument/2006/relationships/slideLayout" Target="../slideLayouts/slideLayout28.xml"/><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tags" Target="../tags/tag401.xml"/><Relationship Id="rId7" Type="http://schemas.openxmlformats.org/officeDocument/2006/relationships/image" Target="../media/image171.emf"/><Relationship Id="rId2" Type="http://schemas.openxmlformats.org/officeDocument/2006/relationships/tags" Target="../tags/tag400.xml"/><Relationship Id="rId1" Type="http://schemas.openxmlformats.org/officeDocument/2006/relationships/vmlDrawing" Target="../drawings/vmlDrawing68.vml"/><Relationship Id="rId6" Type="http://schemas.openxmlformats.org/officeDocument/2006/relationships/oleObject" Target="../embeddings/oleObject68.bin"/><Relationship Id="rId5" Type="http://schemas.openxmlformats.org/officeDocument/2006/relationships/notesSlide" Target="../notesSlides/notesSlide60.xml"/><Relationship Id="rId4" Type="http://schemas.openxmlformats.org/officeDocument/2006/relationships/slideLayout" Target="../slideLayouts/slideLayout28.xml"/><Relationship Id="rId9" Type="http://schemas.openxmlformats.org/officeDocument/2006/relationships/image" Target="../media/image17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1.xml"/><Relationship Id="rId1" Type="http://schemas.openxmlformats.org/officeDocument/2006/relationships/tags" Target="../tags/tag402.xml"/></Relationships>
</file>

<file path=ppt/slides/_rels/slide6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tags" Target="../tags/tag404.xml"/><Relationship Id="rId7" Type="http://schemas.openxmlformats.org/officeDocument/2006/relationships/image" Target="../media/image73.emf"/><Relationship Id="rId2" Type="http://schemas.openxmlformats.org/officeDocument/2006/relationships/tags" Target="../tags/tag403.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notesSlide" Target="../notesSlides/notesSlide62.xml"/><Relationship Id="rId4" Type="http://schemas.openxmlformats.org/officeDocument/2006/relationships/slideLayout" Target="../slideLayouts/slideLayout31.xml"/><Relationship Id="rId9" Type="http://schemas.openxmlformats.org/officeDocument/2006/relationships/image" Target="../media/image175.png"/></Relationships>
</file>

<file path=ppt/slides/_rels/slide6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406.xml"/><Relationship Id="rId7" Type="http://schemas.openxmlformats.org/officeDocument/2006/relationships/image" Target="../media/image1.emf"/><Relationship Id="rId2" Type="http://schemas.openxmlformats.org/officeDocument/2006/relationships/tags" Target="../tags/tag405.xml"/><Relationship Id="rId1" Type="http://schemas.openxmlformats.org/officeDocument/2006/relationships/vmlDrawing" Target="../drawings/vmlDrawing70.vml"/><Relationship Id="rId6" Type="http://schemas.openxmlformats.org/officeDocument/2006/relationships/oleObject" Target="../embeddings/oleObject70.bin"/><Relationship Id="rId5" Type="http://schemas.openxmlformats.org/officeDocument/2006/relationships/notesSlide" Target="../notesSlides/notesSlide63.xml"/><Relationship Id="rId10" Type="http://schemas.openxmlformats.org/officeDocument/2006/relationships/image" Target="../media/image177.png"/><Relationship Id="rId4" Type="http://schemas.openxmlformats.org/officeDocument/2006/relationships/slideLayout" Target="../slideLayouts/slideLayout28.xml"/><Relationship Id="rId9" Type="http://schemas.openxmlformats.org/officeDocument/2006/relationships/image" Target="../media/image112.png"/></Relationships>
</file>

<file path=ppt/slides/_rels/slide64.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tags" Target="../tags/tag408.xml"/><Relationship Id="rId7" Type="http://schemas.openxmlformats.org/officeDocument/2006/relationships/image" Target="../media/image1.emf"/><Relationship Id="rId2" Type="http://schemas.openxmlformats.org/officeDocument/2006/relationships/tags" Target="../tags/tag407.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notesSlide" Target="../notesSlides/notesSlide64.xml"/><Relationship Id="rId4" Type="http://schemas.openxmlformats.org/officeDocument/2006/relationships/slideLayout" Target="../slideLayouts/slideLayout28.xml"/><Relationship Id="rId9" Type="http://schemas.openxmlformats.org/officeDocument/2006/relationships/image" Target="../media/image11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6.xml"/><Relationship Id="rId1" Type="http://schemas.openxmlformats.org/officeDocument/2006/relationships/tags" Target="../tags/tag409.xml"/><Relationship Id="rId5" Type="http://schemas.openxmlformats.org/officeDocument/2006/relationships/image" Target="../media/image180.png"/><Relationship Id="rId4" Type="http://schemas.openxmlformats.org/officeDocument/2006/relationships/image" Target="../media/image179.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6.xml"/><Relationship Id="rId1" Type="http://schemas.openxmlformats.org/officeDocument/2006/relationships/tags" Target="../tags/tag410.xml"/><Relationship Id="rId5" Type="http://schemas.openxmlformats.org/officeDocument/2006/relationships/image" Target="../media/image179.jpeg"/><Relationship Id="rId4" Type="http://schemas.openxmlformats.org/officeDocument/2006/relationships/image" Target="../media/image18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84.png"/><Relationship Id="rId2" Type="http://schemas.openxmlformats.org/officeDocument/2006/relationships/slideLayout" Target="../slideLayouts/slideLayout46.xml"/><Relationship Id="rId1" Type="http://schemas.openxmlformats.org/officeDocument/2006/relationships/tags" Target="../tags/tag411.xml"/><Relationship Id="rId6" Type="http://schemas.openxmlformats.org/officeDocument/2006/relationships/image" Target="../media/image183.png"/><Relationship Id="rId5" Type="http://schemas.openxmlformats.org/officeDocument/2006/relationships/image" Target="../media/image179.jpeg"/><Relationship Id="rId4" Type="http://schemas.openxmlformats.org/officeDocument/2006/relationships/image" Target="../media/image182.png"/></Relationships>
</file>

<file path=ppt/slides/_rels/slide68.xml.rels><?xml version="1.0" encoding="UTF-8" standalone="yes"?>
<Relationships xmlns="http://schemas.openxmlformats.org/package/2006/relationships"><Relationship Id="rId3" Type="http://schemas.openxmlformats.org/officeDocument/2006/relationships/tags" Target="../tags/tag414.xml"/><Relationship Id="rId7" Type="http://schemas.openxmlformats.org/officeDocument/2006/relationships/image" Target="../media/image186.png"/><Relationship Id="rId2" Type="http://schemas.openxmlformats.org/officeDocument/2006/relationships/tags" Target="../tags/tag413.xml"/><Relationship Id="rId1" Type="http://schemas.openxmlformats.org/officeDocument/2006/relationships/tags" Target="../tags/tag412.xml"/><Relationship Id="rId6" Type="http://schemas.openxmlformats.org/officeDocument/2006/relationships/image" Target="../media/image185.png"/><Relationship Id="rId5" Type="http://schemas.openxmlformats.org/officeDocument/2006/relationships/notesSlide" Target="../notesSlides/notesSlide68.xml"/><Relationship Id="rId4"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7" Type="http://schemas.openxmlformats.org/officeDocument/2006/relationships/image" Target="../media/image184.png"/><Relationship Id="rId2" Type="http://schemas.openxmlformats.org/officeDocument/2006/relationships/slideLayout" Target="../slideLayouts/slideLayout46.xml"/><Relationship Id="rId1" Type="http://schemas.openxmlformats.org/officeDocument/2006/relationships/tags" Target="../tags/tag415.xml"/><Relationship Id="rId6" Type="http://schemas.openxmlformats.org/officeDocument/2006/relationships/image" Target="../media/image183.png"/><Relationship Id="rId5" Type="http://schemas.openxmlformats.org/officeDocument/2006/relationships/image" Target="../media/image179.jpe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295.xml"/><Relationship Id="rId7" Type="http://schemas.openxmlformats.org/officeDocument/2006/relationships/image" Target="../media/image1.emf"/><Relationship Id="rId12" Type="http://schemas.openxmlformats.org/officeDocument/2006/relationships/image" Target="../media/image20.png"/><Relationship Id="rId2" Type="http://schemas.openxmlformats.org/officeDocument/2006/relationships/tags" Target="../tags/tag294.xml"/><Relationship Id="rId1" Type="http://schemas.openxmlformats.org/officeDocument/2006/relationships/vmlDrawing" Target="../drawings/vmlDrawing27.vml"/><Relationship Id="rId6" Type="http://schemas.openxmlformats.org/officeDocument/2006/relationships/oleObject" Target="../embeddings/oleObject27.bin"/><Relationship Id="rId11" Type="http://schemas.openxmlformats.org/officeDocument/2006/relationships/image" Target="../media/image19.jpeg"/><Relationship Id="rId5" Type="http://schemas.openxmlformats.org/officeDocument/2006/relationships/notesSlide" Target="../notesSlides/notesSlide7.xml"/><Relationship Id="rId10" Type="http://schemas.openxmlformats.org/officeDocument/2006/relationships/image" Target="../media/image18.jpeg"/><Relationship Id="rId4" Type="http://schemas.openxmlformats.org/officeDocument/2006/relationships/slideLayout" Target="../slideLayouts/slideLayout28.xml"/><Relationship Id="rId9" Type="http://schemas.openxmlformats.org/officeDocument/2006/relationships/image" Target="../media/image17.jpeg"/></Relationships>
</file>

<file path=ppt/slides/_rels/slide7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17.xml"/><Relationship Id="rId7" Type="http://schemas.openxmlformats.org/officeDocument/2006/relationships/oleObject" Target="../embeddings/oleObject72.bin"/><Relationship Id="rId2" Type="http://schemas.openxmlformats.org/officeDocument/2006/relationships/tags" Target="../tags/tag416.xml"/><Relationship Id="rId1" Type="http://schemas.openxmlformats.org/officeDocument/2006/relationships/vmlDrawing" Target="../drawings/vmlDrawing72.vml"/><Relationship Id="rId6" Type="http://schemas.openxmlformats.org/officeDocument/2006/relationships/notesSlide" Target="../notesSlides/notesSlide70.xml"/><Relationship Id="rId5" Type="http://schemas.openxmlformats.org/officeDocument/2006/relationships/slideLayout" Target="../slideLayouts/slideLayout28.xml"/><Relationship Id="rId10" Type="http://schemas.openxmlformats.org/officeDocument/2006/relationships/image" Target="../media/image188.png"/><Relationship Id="rId4" Type="http://schemas.openxmlformats.org/officeDocument/2006/relationships/tags" Target="../tags/tag418.xml"/><Relationship Id="rId9" Type="http://schemas.openxmlformats.org/officeDocument/2006/relationships/image" Target="../media/image187.png"/></Relationships>
</file>

<file path=ppt/slides/_rels/slide71.xml.rels><?xml version="1.0" encoding="UTF-8" standalone="yes"?>
<Relationships xmlns="http://schemas.openxmlformats.org/package/2006/relationships"><Relationship Id="rId8" Type="http://schemas.openxmlformats.org/officeDocument/2006/relationships/image" Target="../media/image189.jpeg"/><Relationship Id="rId13" Type="http://schemas.openxmlformats.org/officeDocument/2006/relationships/image" Target="../media/image194.jpeg"/><Relationship Id="rId3" Type="http://schemas.openxmlformats.org/officeDocument/2006/relationships/tags" Target="../tags/tag420.xml"/><Relationship Id="rId7" Type="http://schemas.openxmlformats.org/officeDocument/2006/relationships/image" Target="../media/image111.emf"/><Relationship Id="rId12" Type="http://schemas.openxmlformats.org/officeDocument/2006/relationships/image" Target="../media/image193.png"/><Relationship Id="rId2" Type="http://schemas.openxmlformats.org/officeDocument/2006/relationships/tags" Target="../tags/tag419.xml"/><Relationship Id="rId1" Type="http://schemas.openxmlformats.org/officeDocument/2006/relationships/vmlDrawing" Target="../drawings/vmlDrawing73.vml"/><Relationship Id="rId6" Type="http://schemas.openxmlformats.org/officeDocument/2006/relationships/oleObject" Target="../embeddings/oleObject73.bin"/><Relationship Id="rId11" Type="http://schemas.openxmlformats.org/officeDocument/2006/relationships/image" Target="../media/image192.png"/><Relationship Id="rId5" Type="http://schemas.openxmlformats.org/officeDocument/2006/relationships/notesSlide" Target="../notesSlides/notesSlide71.xml"/><Relationship Id="rId10" Type="http://schemas.openxmlformats.org/officeDocument/2006/relationships/image" Target="../media/image191.jpeg"/><Relationship Id="rId4" Type="http://schemas.openxmlformats.org/officeDocument/2006/relationships/slideLayout" Target="../slideLayouts/slideLayout28.xml"/><Relationship Id="rId9" Type="http://schemas.openxmlformats.org/officeDocument/2006/relationships/image" Target="../media/image190.jpeg"/></Relationships>
</file>

<file path=ppt/slides/_rels/slide7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tags" Target="../tags/tag422.xml"/><Relationship Id="rId7" Type="http://schemas.openxmlformats.org/officeDocument/2006/relationships/image" Target="../media/image73.emf"/><Relationship Id="rId2" Type="http://schemas.openxmlformats.org/officeDocument/2006/relationships/tags" Target="../tags/tag421.xml"/><Relationship Id="rId1" Type="http://schemas.openxmlformats.org/officeDocument/2006/relationships/vmlDrawing" Target="../drawings/vmlDrawing74.vml"/><Relationship Id="rId6" Type="http://schemas.openxmlformats.org/officeDocument/2006/relationships/oleObject" Target="../embeddings/oleObject74.bin"/><Relationship Id="rId5" Type="http://schemas.openxmlformats.org/officeDocument/2006/relationships/notesSlide" Target="../notesSlides/notesSlide72.xml"/><Relationship Id="rId4" Type="http://schemas.openxmlformats.org/officeDocument/2006/relationships/slideLayout" Target="../slideLayouts/slideLayout31.xml"/><Relationship Id="rId9" Type="http://schemas.openxmlformats.org/officeDocument/2006/relationships/image" Target="../media/image196.png"/></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75.bin"/><Relationship Id="rId13" Type="http://schemas.openxmlformats.org/officeDocument/2006/relationships/image" Target="../media/image199.jpeg"/><Relationship Id="rId3" Type="http://schemas.openxmlformats.org/officeDocument/2006/relationships/tags" Target="../tags/tag424.xml"/><Relationship Id="rId7" Type="http://schemas.openxmlformats.org/officeDocument/2006/relationships/notesSlide" Target="../notesSlides/notesSlide73.xml"/><Relationship Id="rId12" Type="http://schemas.openxmlformats.org/officeDocument/2006/relationships/image" Target="../media/image198.png"/><Relationship Id="rId17" Type="http://schemas.openxmlformats.org/officeDocument/2006/relationships/image" Target="../media/image203.png"/><Relationship Id="rId2" Type="http://schemas.openxmlformats.org/officeDocument/2006/relationships/tags" Target="../tags/tag423.xml"/><Relationship Id="rId16" Type="http://schemas.openxmlformats.org/officeDocument/2006/relationships/image" Target="../media/image202.png"/><Relationship Id="rId1" Type="http://schemas.openxmlformats.org/officeDocument/2006/relationships/vmlDrawing" Target="../drawings/vmlDrawing75.vml"/><Relationship Id="rId6" Type="http://schemas.openxmlformats.org/officeDocument/2006/relationships/slideLayout" Target="../slideLayouts/slideLayout31.xml"/><Relationship Id="rId11" Type="http://schemas.openxmlformats.org/officeDocument/2006/relationships/image" Target="../media/image197.jpeg"/><Relationship Id="rId5" Type="http://schemas.openxmlformats.org/officeDocument/2006/relationships/tags" Target="../tags/tag426.xml"/><Relationship Id="rId15" Type="http://schemas.openxmlformats.org/officeDocument/2006/relationships/image" Target="../media/image201.png"/><Relationship Id="rId10" Type="http://schemas.openxmlformats.org/officeDocument/2006/relationships/image" Target="../media/image89.png"/><Relationship Id="rId4" Type="http://schemas.openxmlformats.org/officeDocument/2006/relationships/tags" Target="../tags/tag425.xml"/><Relationship Id="rId9" Type="http://schemas.openxmlformats.org/officeDocument/2006/relationships/image" Target="../media/image73.emf"/><Relationship Id="rId14" Type="http://schemas.openxmlformats.org/officeDocument/2006/relationships/image" Target="../media/image200.jpeg"/></Relationships>
</file>

<file path=ppt/slides/_rels/slide74.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428.xml"/><Relationship Id="rId7" Type="http://schemas.openxmlformats.org/officeDocument/2006/relationships/image" Target="../media/image73.emf"/><Relationship Id="rId2" Type="http://schemas.openxmlformats.org/officeDocument/2006/relationships/tags" Target="../tags/tag427.xml"/><Relationship Id="rId1" Type="http://schemas.openxmlformats.org/officeDocument/2006/relationships/vmlDrawing" Target="../drawings/vmlDrawing76.vml"/><Relationship Id="rId6" Type="http://schemas.openxmlformats.org/officeDocument/2006/relationships/oleObject" Target="../embeddings/oleObject76.bin"/><Relationship Id="rId5" Type="http://schemas.openxmlformats.org/officeDocument/2006/relationships/notesSlide" Target="../notesSlides/notesSlide74.xml"/><Relationship Id="rId4" Type="http://schemas.openxmlformats.org/officeDocument/2006/relationships/slideLayout" Target="../slideLayouts/slideLayout32.xml"/><Relationship Id="rId9" Type="http://schemas.openxmlformats.org/officeDocument/2006/relationships/image" Target="../media/image205.png"/></Relationships>
</file>

<file path=ppt/slides/_rels/slide75.xml.rels><?xml version="1.0" encoding="UTF-8" standalone="yes"?>
<Relationships xmlns="http://schemas.openxmlformats.org/package/2006/relationships"><Relationship Id="rId8" Type="http://schemas.openxmlformats.org/officeDocument/2006/relationships/image" Target="../media/image206.jpeg"/><Relationship Id="rId3" Type="http://schemas.openxmlformats.org/officeDocument/2006/relationships/tags" Target="../tags/tag430.xml"/><Relationship Id="rId7" Type="http://schemas.openxmlformats.org/officeDocument/2006/relationships/image" Target="../media/image73.emf"/><Relationship Id="rId2" Type="http://schemas.openxmlformats.org/officeDocument/2006/relationships/tags" Target="../tags/tag429.xml"/><Relationship Id="rId1" Type="http://schemas.openxmlformats.org/officeDocument/2006/relationships/vmlDrawing" Target="../drawings/vmlDrawing77.vml"/><Relationship Id="rId6" Type="http://schemas.openxmlformats.org/officeDocument/2006/relationships/oleObject" Target="../embeddings/oleObject77.bin"/><Relationship Id="rId5" Type="http://schemas.openxmlformats.org/officeDocument/2006/relationships/notesSlide" Target="../notesSlides/notesSlide75.xml"/><Relationship Id="rId4"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tags" Target="../tags/tag432.xml"/><Relationship Id="rId7" Type="http://schemas.openxmlformats.org/officeDocument/2006/relationships/image" Target="../media/image73.emf"/><Relationship Id="rId2" Type="http://schemas.openxmlformats.org/officeDocument/2006/relationships/tags" Target="../tags/tag431.xml"/><Relationship Id="rId1" Type="http://schemas.openxmlformats.org/officeDocument/2006/relationships/vmlDrawing" Target="../drawings/vmlDrawing78.vml"/><Relationship Id="rId6" Type="http://schemas.openxmlformats.org/officeDocument/2006/relationships/oleObject" Target="../embeddings/oleObject78.bin"/><Relationship Id="rId5" Type="http://schemas.openxmlformats.org/officeDocument/2006/relationships/notesSlide" Target="../notesSlides/notesSlide76.xml"/><Relationship Id="rId4"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8" Type="http://schemas.openxmlformats.org/officeDocument/2006/relationships/image" Target="../media/image208.jpeg"/><Relationship Id="rId3" Type="http://schemas.openxmlformats.org/officeDocument/2006/relationships/tags" Target="../tags/tag434.xml"/><Relationship Id="rId7" Type="http://schemas.openxmlformats.org/officeDocument/2006/relationships/image" Target="../media/image73.emf"/><Relationship Id="rId2" Type="http://schemas.openxmlformats.org/officeDocument/2006/relationships/tags" Target="../tags/tag433.xml"/><Relationship Id="rId1" Type="http://schemas.openxmlformats.org/officeDocument/2006/relationships/vmlDrawing" Target="../drawings/vmlDrawing79.vml"/><Relationship Id="rId6" Type="http://schemas.openxmlformats.org/officeDocument/2006/relationships/oleObject" Target="../embeddings/oleObject79.bin"/><Relationship Id="rId5" Type="http://schemas.openxmlformats.org/officeDocument/2006/relationships/notesSlide" Target="../notesSlides/notesSlide77.xml"/><Relationship Id="rId4" Type="http://schemas.openxmlformats.org/officeDocument/2006/relationships/slideLayout" Target="../slideLayouts/slideLayout31.xml"/><Relationship Id="rId9" Type="http://schemas.openxmlformats.org/officeDocument/2006/relationships/image" Target="../media/image209.png"/></Relationships>
</file>

<file path=ppt/slides/_rels/slide7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notesSlide" Target="../notesSlides/notesSlide78.xml"/><Relationship Id="rId7" Type="http://schemas.openxmlformats.org/officeDocument/2006/relationships/image" Target="../media/image213.png"/><Relationship Id="rId2" Type="http://schemas.openxmlformats.org/officeDocument/2006/relationships/slideLayout" Target="../slideLayouts/slideLayout31.xml"/><Relationship Id="rId1" Type="http://schemas.openxmlformats.org/officeDocument/2006/relationships/tags" Target="../tags/tag435.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9.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tags" Target="../tags/tag437.xml"/><Relationship Id="rId7" Type="http://schemas.openxmlformats.org/officeDocument/2006/relationships/image" Target="../media/image73.emf"/><Relationship Id="rId2" Type="http://schemas.openxmlformats.org/officeDocument/2006/relationships/tags" Target="../tags/tag436.xml"/><Relationship Id="rId1" Type="http://schemas.openxmlformats.org/officeDocument/2006/relationships/vmlDrawing" Target="../drawings/vmlDrawing80.vml"/><Relationship Id="rId6" Type="http://schemas.openxmlformats.org/officeDocument/2006/relationships/oleObject" Target="../embeddings/oleObject80.bin"/><Relationship Id="rId5" Type="http://schemas.openxmlformats.org/officeDocument/2006/relationships/notesSlide" Target="../notesSlides/notesSlide79.xml"/><Relationship Id="rId4"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297.xml"/><Relationship Id="rId7" Type="http://schemas.openxmlformats.org/officeDocument/2006/relationships/image" Target="../media/image8.emf"/><Relationship Id="rId2" Type="http://schemas.openxmlformats.org/officeDocument/2006/relationships/tags" Target="../tags/tag296.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notesSlide" Target="../notesSlides/notesSlide8.xml"/><Relationship Id="rId10" Type="http://schemas.openxmlformats.org/officeDocument/2006/relationships/image" Target="../media/image23.png"/><Relationship Id="rId4" Type="http://schemas.openxmlformats.org/officeDocument/2006/relationships/slideLayout" Target="../slideLayouts/slideLayout28.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tags" Target="../tags/tag439.xml"/><Relationship Id="rId7" Type="http://schemas.openxmlformats.org/officeDocument/2006/relationships/image" Target="../media/image216.emf"/><Relationship Id="rId2" Type="http://schemas.openxmlformats.org/officeDocument/2006/relationships/tags" Target="../tags/tag438.xml"/><Relationship Id="rId1" Type="http://schemas.openxmlformats.org/officeDocument/2006/relationships/vmlDrawing" Target="../drawings/vmlDrawing81.vml"/><Relationship Id="rId6" Type="http://schemas.openxmlformats.org/officeDocument/2006/relationships/oleObject" Target="../embeddings/oleObject81.bin"/><Relationship Id="rId5" Type="http://schemas.openxmlformats.org/officeDocument/2006/relationships/notesSlide" Target="../notesSlides/notesSlide80.xml"/><Relationship Id="rId4"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tags" Target="../tags/tag441.xml"/><Relationship Id="rId7" Type="http://schemas.openxmlformats.org/officeDocument/2006/relationships/image" Target="../media/image218.png"/><Relationship Id="rId2" Type="http://schemas.openxmlformats.org/officeDocument/2006/relationships/tags" Target="../tags/tag440.xml"/><Relationship Id="rId1" Type="http://schemas.openxmlformats.org/officeDocument/2006/relationships/vmlDrawing" Target="../drawings/vmlDrawing82.vml"/><Relationship Id="rId6" Type="http://schemas.openxmlformats.org/officeDocument/2006/relationships/oleObject" Target="../embeddings/oleObject82.bin"/><Relationship Id="rId5" Type="http://schemas.openxmlformats.org/officeDocument/2006/relationships/notesSlide" Target="../notesSlides/notesSlide81.xml"/><Relationship Id="rId10" Type="http://schemas.openxmlformats.org/officeDocument/2006/relationships/image" Target="../media/image221.jpeg"/><Relationship Id="rId4" Type="http://schemas.openxmlformats.org/officeDocument/2006/relationships/slideLayout" Target="../slideLayouts/slideLayout28.xml"/><Relationship Id="rId9" Type="http://schemas.openxmlformats.org/officeDocument/2006/relationships/image" Target="../media/image220.jpeg"/></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82.xml"/><Relationship Id="rId3" Type="http://schemas.openxmlformats.org/officeDocument/2006/relationships/tags" Target="../tags/tag444.xml"/><Relationship Id="rId7" Type="http://schemas.openxmlformats.org/officeDocument/2006/relationships/slideLayout" Target="../slideLayouts/slideLayout45.xml"/><Relationship Id="rId2" Type="http://schemas.openxmlformats.org/officeDocument/2006/relationships/tags" Target="../tags/tag443.xml"/><Relationship Id="rId1" Type="http://schemas.openxmlformats.org/officeDocument/2006/relationships/tags" Target="../tags/tag442.xml"/><Relationship Id="rId6" Type="http://schemas.openxmlformats.org/officeDocument/2006/relationships/tags" Target="../tags/tag447.xml"/><Relationship Id="rId5" Type="http://schemas.openxmlformats.org/officeDocument/2006/relationships/tags" Target="../tags/tag446.xml"/><Relationship Id="rId4" Type="http://schemas.openxmlformats.org/officeDocument/2006/relationships/tags" Target="../tags/tag445.xml"/><Relationship Id="rId9" Type="http://schemas.openxmlformats.org/officeDocument/2006/relationships/image" Target="../media/image222.jpe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3" Type="http://schemas.openxmlformats.org/officeDocument/2006/relationships/tags" Target="../tags/tag299.xml"/><Relationship Id="rId7" Type="http://schemas.openxmlformats.org/officeDocument/2006/relationships/image" Target="../media/image1.emf"/><Relationship Id="rId12" Type="http://schemas.openxmlformats.org/officeDocument/2006/relationships/image" Target="../media/image28.jpeg"/><Relationship Id="rId2" Type="http://schemas.openxmlformats.org/officeDocument/2006/relationships/tags" Target="../tags/tag298.xml"/><Relationship Id="rId1" Type="http://schemas.openxmlformats.org/officeDocument/2006/relationships/vmlDrawing" Target="../drawings/vmlDrawing29.vml"/><Relationship Id="rId6" Type="http://schemas.openxmlformats.org/officeDocument/2006/relationships/oleObject" Target="../embeddings/oleObject29.bin"/><Relationship Id="rId11" Type="http://schemas.openxmlformats.org/officeDocument/2006/relationships/image" Target="../media/image27.jpeg"/><Relationship Id="rId5" Type="http://schemas.openxmlformats.org/officeDocument/2006/relationships/notesSlide" Target="../notesSlides/notesSlide9.xml"/><Relationship Id="rId10" Type="http://schemas.openxmlformats.org/officeDocument/2006/relationships/image" Target="../media/image26.jpeg"/><Relationship Id="rId4" Type="http://schemas.openxmlformats.org/officeDocument/2006/relationships/slideLayout" Target="../slideLayouts/slideLayout28.xml"/><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p:cNvGraphicFramePr>
          <p:nvPr>
            <p:custDataLst>
              <p:tags r:id="rId3"/>
            </p:custDataLst>
            <p:extLst>
              <p:ext uri="{D42A27DB-BD31-4B8C-83A1-F6EECF244321}">
                <p14:modId xmlns:p14="http://schemas.microsoft.com/office/powerpoint/2010/main" val="17638165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99" name="think-cell Folie" r:id="rId7" imgW="216" imgH="216" progId="TCLayout.ActiveDocument.1">
                  <p:embed/>
                </p:oleObj>
              </mc:Choice>
              <mc:Fallback>
                <p:oleObj name="think-cell Folie" r:id="rId7" imgW="216" imgH="216" progId="TCLayout.ActiveDocument.1">
                  <p:embed/>
                  <p:pic>
                    <p:nvPicPr>
                      <p:cNvPr id="0" name="Picture 23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Basic_Controller_FS" descr="Z:\NEU\Products\SIMATIC\Controller\Basic_Controller\Basic_Controller_FS.jpg"/>
          <p:cNvPicPr>
            <a:picLocks noGrp="1" noChangeAspect="1" noChangeArrowheads="1"/>
          </p:cNvPicPr>
          <p:nvPr>
            <p:ph type="pic" sz="quarter" idx="15"/>
            <p:custDataLst>
              <p:tags r:id="rId4"/>
            </p:custDataLst>
          </p:nvPr>
        </p:nvPicPr>
        <p:blipFill>
          <a:blip r:embed="rId9">
            <a:extLst>
              <a:ext uri="{28A0092B-C50C-407E-A947-70E740481C1C}">
                <a14:useLocalDpi xmlns:a14="http://schemas.microsoft.com/office/drawing/2010/main" val="0"/>
              </a:ext>
            </a:extLst>
          </a:blip>
          <a:srcRect l="12" r="12"/>
          <a:stretch>
            <a:fillRect/>
          </a:stretch>
        </p:blipFill>
        <p:spPr bwMode="auto">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4098" name="cdtRectangle 76 Id727116"/>
          <p:cNvSpPr>
            <a:spLocks noGrp="1" noChangeArrowheads="1"/>
          </p:cNvSpPr>
          <p:nvPr>
            <p:ph type="ctrTitle"/>
          </p:nvPr>
        </p:nvSpPr>
        <p:spPr>
          <a:xfrm>
            <a:off x="627062" y="4262400"/>
            <a:ext cx="8415337" cy="1540095"/>
          </a:xfrm>
        </p:spPr>
        <p:txBody>
          <a:bodyPr/>
          <a:lstStyle/>
          <a:p>
            <a:pPr algn="l" rtl="0"/>
            <a:r>
              <a:rPr lang="en-US" b="1" i="0" u="none" baseline="0" dirty="0"/>
              <a:t>SIMATIC S7-1200 </a:t>
            </a:r>
            <a:r>
              <a:rPr lang="en-US" dirty="0"/>
              <a:t/>
            </a:r>
            <a:br>
              <a:rPr lang="en-US" dirty="0"/>
            </a:br>
            <a:r>
              <a:rPr lang="en-US" b="1" i="0" u="none" baseline="0" dirty="0"/>
              <a:t>Basic Controller in the TIA Portal</a:t>
            </a:r>
            <a:endParaRPr lang="en-US" altLang="en-US" dirty="0"/>
          </a:p>
        </p:txBody>
      </p:sp>
      <p:sp>
        <p:nvSpPr>
          <p:cNvPr id="6" name="Subtitle 5"/>
          <p:cNvSpPr>
            <a:spLocks noGrp="1"/>
          </p:cNvSpPr>
          <p:nvPr>
            <p:ph type="body" sz="quarter" idx="12"/>
          </p:nvPr>
        </p:nvSpPr>
        <p:spPr>
          <a:xfrm>
            <a:off x="627062" y="5907600"/>
            <a:ext cx="8415337" cy="324000"/>
          </a:xfrm>
        </p:spPr>
        <p:txBody>
          <a:bodyPr>
            <a:noAutofit/>
          </a:bodyPr>
          <a:lstStyle/>
          <a:p>
            <a:pPr rtl="0"/>
            <a:r>
              <a:rPr lang="en-US" b="0" i="0" u="none" baseline="0" dirty="0"/>
              <a:t>Technical slides</a:t>
            </a:r>
            <a:endParaRPr lang="en-US" dirty="0"/>
          </a:p>
        </p:txBody>
      </p:sp>
      <p:sp>
        <p:nvSpPr>
          <p:cNvPr id="2" name="Textplatzhalter 1"/>
          <p:cNvSpPr>
            <a:spLocks noGrp="1"/>
          </p:cNvSpPr>
          <p:nvPr>
            <p:ph type="body" sz="quarter" idx="13"/>
          </p:nvPr>
        </p:nvSpPr>
        <p:spPr>
          <a:xfrm>
            <a:off x="616902" y="5897440"/>
            <a:ext cx="8415337" cy="324000"/>
          </a:xfrm>
        </p:spPr>
        <p:txBody>
          <a:bodyPr/>
          <a:lstStyle/>
          <a:p>
            <a:r>
              <a:rPr lang="de-DE" dirty="0" err="1"/>
              <a:t>Unrestricted</a:t>
            </a:r>
            <a:r>
              <a:rPr lang="de-DE" dirty="0"/>
              <a:t> © Siemens AG 2017</a:t>
            </a:r>
          </a:p>
        </p:txBody>
      </p:sp>
      <p:sp>
        <p:nvSpPr>
          <p:cNvPr id="3" name="Bildplatzhalter 2"/>
          <p:cNvSpPr>
            <a:spLocks noGrp="1"/>
          </p:cNvSpPr>
          <p:nvPr>
            <p:ph type="pic" sz="quarter" idx="14"/>
          </p:nvPr>
        </p:nvSpPr>
        <p:spPr/>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p:cNvGraphicFramePr>
          <p:nvPr>
            <p:custDataLst>
              <p:tags r:id="rId3"/>
            </p:custDataLst>
            <p:extLst>
              <p:ext uri="{D42A27DB-BD31-4B8C-83A1-F6EECF244321}">
                <p14:modId xmlns:p14="http://schemas.microsoft.com/office/powerpoint/2010/main" val="15148916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750" name="think-cell Folie" r:id="rId6" imgW="270" imgH="270" progId="TCLayout.ActiveDocument.1">
                  <p:embed/>
                </p:oleObj>
              </mc:Choice>
              <mc:Fallback>
                <p:oleObj name="think-cell Folie" r:id="rId6" imgW="270" imgH="270" progId="TCLayout.ActiveDocument.1">
                  <p:embed/>
                  <p:pic>
                    <p:nvPicPr>
                      <p:cNvPr id="0" name="Picture 7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Rectangle 23"/>
          <p:cNvSpPr/>
          <p:nvPr/>
        </p:nvSpPr>
        <p:spPr bwMode="auto">
          <a:xfrm>
            <a:off x="627063" y="1412875"/>
            <a:ext cx="11088687" cy="388800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23" name="Picture 6" descr="C:\Users\lj2879\AppData\Local\Microsoft\Windows\Temporary Internet Files\Content.IE5\6MFX0COK\P_ST70_XX_04814J.jpg"/>
          <p:cNvPicPr>
            <a:picLocks noChangeAspect="1" noChangeArrowheads="1"/>
          </p:cNvPicPr>
          <p:nvPr/>
        </p:nvPicPr>
        <p:blipFill rotWithShape="1">
          <a:blip r:embed="rId8" cstate="screen">
            <a:extLst>
              <a:ext uri="{BEBA8EAE-BF5A-486C-A8C5-ECC9F3942E4B}">
                <a14:imgProps xmlns:a14="http://schemas.microsoft.com/office/drawing/2010/main">
                  <a14:imgLayer r:embed="rId9">
                    <a14:imgEffect>
                      <a14:backgroundRemoval t="1919" b="98934" l="976" r="99512"/>
                    </a14:imgEffect>
                  </a14:imgLayer>
                </a14:imgProps>
              </a:ext>
              <a:ext uri="{28A0092B-C50C-407E-A947-70E740481C1C}">
                <a14:useLocalDpi xmlns:a14="http://schemas.microsoft.com/office/drawing/2010/main"/>
              </a:ext>
            </a:extLst>
          </a:blip>
          <a:srcRect/>
          <a:stretch/>
        </p:blipFill>
        <p:spPr bwMode="auto">
          <a:xfrm>
            <a:off x="751866" y="2394669"/>
            <a:ext cx="1704291" cy="19524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lj2879\AppData\Local\Microsoft\Windows\Temporary Internet Files\Content.IE5\6MFX0COK\P_ST70_XX_04823J.jpg"/>
          <p:cNvPicPr>
            <a:picLocks noChangeAspect="1" noChangeArrowheads="1"/>
          </p:cNvPicPr>
          <p:nvPr/>
        </p:nvPicPr>
        <p:blipFill rotWithShape="1">
          <a:blip r:embed="rId10"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1">
                    <a14:imgEffect>
                      <a14:backgroundRemoval t="654" b="98911" l="1414" r="98182"/>
                    </a14:imgEffect>
                  </a14:imgLayer>
                </a14:imgProps>
              </a:ext>
              <a:ext uri="{28A0092B-C50C-407E-A947-70E740481C1C}">
                <a14:useLocalDpi xmlns:a14="http://schemas.microsoft.com/office/drawing/2010/main"/>
              </a:ext>
            </a:extLst>
          </a:blip>
          <a:srcRect/>
          <a:stretch/>
        </p:blipFill>
        <p:spPr bwMode="auto">
          <a:xfrm>
            <a:off x="4330849" y="1926016"/>
            <a:ext cx="2055618"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l" rtl="0"/>
            <a:r>
              <a:rPr lang="en-US" b="1" i="0" u="none" baseline="0" dirty="0"/>
              <a:t>Design and handling</a:t>
            </a:r>
            <a:r>
              <a:rPr lang="en-US" dirty="0"/>
              <a:t/>
            </a:r>
            <a:br>
              <a:rPr lang="en-US" dirty="0"/>
            </a:br>
            <a:r>
              <a:rPr lang="en-US" b="1" i="0" u="none" baseline="0" dirty="0"/>
              <a:t>CPU – 17 Versions incl. failsafe</a:t>
            </a:r>
            <a:endParaRPr lang="en-US" dirty="0"/>
          </a:p>
        </p:txBody>
      </p:sp>
      <p:pic>
        <p:nvPicPr>
          <p:cNvPr id="9219" name="Picture 3" descr="C:\Users\lj2879\AppData\Local\Microsoft\Windows\Temporary Internet Files\Content.IE5\ZTH70S08\P_ST70_XX_06002J.jp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250" b="99000" l="626" r="98539"/>
                    </a14:imgEffect>
                  </a14:imgLayer>
                </a14:imgProps>
              </a:ext>
              <a:ext uri="{28A0092B-C50C-407E-A947-70E740481C1C}">
                <a14:useLocalDpi xmlns:a14="http://schemas.microsoft.com/office/drawing/2010/main"/>
              </a:ext>
            </a:extLst>
          </a:blip>
          <a:srcRect/>
          <a:stretch>
            <a:fillRect/>
          </a:stretch>
        </p:blipFill>
        <p:spPr bwMode="auto">
          <a:xfrm>
            <a:off x="6445818" y="1691906"/>
            <a:ext cx="228123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C:\Users\lj2879\AppData\Local\Microsoft\Windows\Temporary Internet Files\Content.IE5\ZTH70S08\P_ST70_XX_07013P.png"/>
          <p:cNvPicPr>
            <a:picLocks noChangeAspect="1" noChangeArrowheads="1"/>
          </p:cNvPicPr>
          <p:nvPr/>
        </p:nvPicPr>
        <p:blipFill rotWithShape="1">
          <a:blip r:embed="rId14" cstate="screen">
            <a:extLst>
              <a:ext uri="{BEBA8EAE-BF5A-486C-A8C5-ECC9F3942E4B}">
                <a14:imgProps xmlns:a14="http://schemas.microsoft.com/office/drawing/2010/main">
                  <a14:imgLayer r:embed="rId15">
                    <a14:imgEffect>
                      <a14:backgroundRemoval t="2716" b="97284" l="1916" r="98780"/>
                    </a14:imgEffect>
                  </a14:imgLayer>
                </a14:imgProps>
              </a:ext>
              <a:ext uri="{28A0092B-C50C-407E-A947-70E740481C1C}">
                <a14:useLocalDpi xmlns:a14="http://schemas.microsoft.com/office/drawing/2010/main"/>
              </a:ext>
            </a:extLst>
          </a:blip>
          <a:srcRect/>
          <a:stretch/>
        </p:blipFill>
        <p:spPr bwMode="auto">
          <a:xfrm>
            <a:off x="8775522" y="1411626"/>
            <a:ext cx="2887169" cy="203966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3470723" y="677666"/>
            <a:ext cx="1147062" cy="432000"/>
          </a:xfrm>
          <a:prstGeom prst="rect">
            <a:avLst/>
          </a:prstGeom>
          <a:noFill/>
          <a:ln w="38100">
            <a:solidFill>
              <a:srgbClr val="FFFF00"/>
            </a:solidFill>
          </a:ln>
          <a:effectLst/>
          <a:extLst>
            <a:ext uri="{909E8E84-426E-40DD-AFC4-6F175D3DCCD1}">
              <a14:hiddenFill xmlns:a14="http://schemas.microsoft.com/office/drawing/2010/main">
                <a:solidFill>
                  <a:srgbClr val="BBE0E3"/>
                </a:solidFill>
              </a14:hiddenFill>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b="1" dirty="0" err="1">
              <a:solidFill>
                <a:schemeClr val="tx1"/>
              </a:solidFill>
            </a:endParaRPr>
          </a:p>
        </p:txBody>
      </p:sp>
      <p:pic>
        <p:nvPicPr>
          <p:cNvPr id="22" name="Picture 5" descr="C:\Users\lj2879\AppData\Local\Microsoft\Windows\Temporary Internet Files\Content.IE5\2WVF7YWT\P_ST70_XX_04817J.jpg"/>
          <p:cNvPicPr>
            <a:picLocks noChangeAspect="1" noChangeArrowheads="1"/>
          </p:cNvPicPr>
          <p:nvPr/>
        </p:nvPicPr>
        <p:blipFill rotWithShape="1">
          <a:blip r:embed="rId16" cstate="screen">
            <a:extLst>
              <a:ext uri="{BEBA8EAE-BF5A-486C-A8C5-ECC9F3942E4B}">
                <a14:imgProps xmlns:a14="http://schemas.microsoft.com/office/drawing/2010/main">
                  <a14:imgLayer r:embed="rId17">
                    <a14:imgEffect>
                      <a14:backgroundRemoval t="871" b="98911" l="754" r="98995"/>
                    </a14:imgEffect>
                  </a14:imgLayer>
                </a14:imgProps>
              </a:ext>
              <a:ext uri="{28A0092B-C50C-407E-A947-70E740481C1C}">
                <a14:useLocalDpi xmlns:a14="http://schemas.microsoft.com/office/drawing/2010/main"/>
              </a:ext>
            </a:extLst>
          </a:blip>
          <a:srcRect/>
          <a:stretch/>
        </p:blipFill>
        <p:spPr bwMode="auto">
          <a:xfrm>
            <a:off x="2569938" y="2160126"/>
            <a:ext cx="1658016" cy="1905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S7-1200: </a:t>
            </a:r>
            <a:r>
              <a:rPr lang="en-US" sz="2000" b="1">
                <a:solidFill>
                  <a:schemeClr val="bg1"/>
                </a:solidFill>
                <a:sym typeface="Arial" pitchFamily="34" charset="0"/>
              </a:rPr>
              <a:t/>
            </a:r>
            <a:br>
              <a:rPr lang="en-US" sz="2000" b="1">
                <a:solidFill>
                  <a:schemeClr val="bg1"/>
                </a:solidFill>
                <a:sym typeface="Arial" pitchFamily="34" charset="0"/>
              </a:rPr>
            </a:br>
            <a:r>
              <a:rPr lang="en-US" sz="2000" b="1" i="0" u="none" baseline="0">
                <a:solidFill>
                  <a:schemeClr val="bg1"/>
                </a:solidFill>
                <a:sym typeface="Arial" pitchFamily="34" charset="0"/>
              </a:rPr>
              <a:t>variable extension and set-up options for differing requirements</a:t>
            </a:r>
          </a:p>
        </p:txBody>
      </p:sp>
      <p:sp>
        <p:nvSpPr>
          <p:cNvPr id="25" name="Rectangle 24"/>
          <p:cNvSpPr/>
          <p:nvPr/>
        </p:nvSpPr>
        <p:spPr bwMode="auto">
          <a:xfrm>
            <a:off x="8893804" y="3356875"/>
            <a:ext cx="2650603" cy="503925"/>
          </a:xfrm>
          <a:prstGeom prst="rect">
            <a:avLst/>
          </a:prstGeom>
          <a:noFill/>
          <a:ln>
            <a:noFill/>
          </a:ln>
          <a:effectLst/>
          <a:extLst/>
        </p:spPr>
        <p:txBody>
          <a:bodyPr wrap="square" lIns="108000" tIns="54000" rIns="108000" bIns="54000" numCol="1" spcCol="72000" rtlCol="0" anchor="t" anchorCtr="0">
            <a:noAutofit/>
          </a:bodyPr>
          <a:lstStyle/>
          <a:p>
            <a:pPr algn="ctr" rtl="0">
              <a:lnSpc>
                <a:spcPct val="110000"/>
              </a:lnSpc>
              <a:spcBef>
                <a:spcPct val="0"/>
              </a:spcBef>
              <a:buFont typeface="Wingdings" charset="0"/>
              <a:buNone/>
            </a:pPr>
            <a:r>
              <a:rPr lang="en-US" sz="1400" b="1" i="0" u="none" baseline="0">
                <a:solidFill>
                  <a:schemeClr val="tx1"/>
                </a:solidFill>
              </a:rPr>
              <a:t>CPU 1217C </a:t>
            </a:r>
            <a:r>
              <a:rPr lang="en-US" sz="1400" b="0" i="0" u="none" baseline="0">
                <a:solidFill>
                  <a:schemeClr val="tx1"/>
                </a:solidFill>
              </a:rPr>
              <a:t>DC/DC/DC</a:t>
            </a:r>
          </a:p>
        </p:txBody>
      </p:sp>
      <p:sp>
        <p:nvSpPr>
          <p:cNvPr id="26" name="Rectangle 25"/>
          <p:cNvSpPr/>
          <p:nvPr/>
        </p:nvSpPr>
        <p:spPr bwMode="auto">
          <a:xfrm>
            <a:off x="965270" y="4273943"/>
            <a:ext cx="1511904" cy="1026932"/>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1211C </a:t>
            </a:r>
            <a:endParaRPr lang="en-US" sz="1400" dirty="0">
              <a:solidFill>
                <a:schemeClr val="tx1"/>
              </a:solidFill>
            </a:endParaRPr>
          </a:p>
          <a:p>
            <a:pPr algn="l" rtl="0">
              <a:lnSpc>
                <a:spcPct val="110000"/>
              </a:lnSpc>
              <a:spcBef>
                <a:spcPct val="0"/>
              </a:spcBef>
              <a:buFont typeface="Wingdings" charset="0"/>
              <a:buNone/>
            </a:pPr>
            <a:r>
              <a:rPr lang="en-US" sz="1400" b="0" i="0" u="none" baseline="0">
                <a:solidFill>
                  <a:schemeClr val="tx1"/>
                </a:solidFill>
              </a:rPr>
              <a:t>…DC/DC/DC</a:t>
            </a:r>
          </a:p>
          <a:p>
            <a:pPr algn="l" rtl="0">
              <a:lnSpc>
                <a:spcPct val="110000"/>
              </a:lnSpc>
              <a:spcBef>
                <a:spcPct val="0"/>
              </a:spcBef>
              <a:buFont typeface="Wingdings" charset="0"/>
              <a:buNone/>
            </a:pPr>
            <a:r>
              <a:rPr lang="en-US" sz="1400" b="0" i="0" u="none" baseline="0">
                <a:solidFill>
                  <a:schemeClr val="tx1"/>
                </a:solidFill>
              </a:rPr>
              <a:t>…DC/DC/RLY</a:t>
            </a:r>
          </a:p>
          <a:p>
            <a:pPr algn="l" rtl="0">
              <a:lnSpc>
                <a:spcPct val="110000"/>
              </a:lnSpc>
              <a:spcBef>
                <a:spcPct val="0"/>
              </a:spcBef>
              <a:buFont typeface="Wingdings" charset="0"/>
              <a:buNone/>
            </a:pPr>
            <a:r>
              <a:rPr lang="en-US" sz="1400" b="0" i="0" u="none" baseline="0">
                <a:solidFill>
                  <a:schemeClr val="tx1"/>
                </a:solidFill>
              </a:rPr>
              <a:t>…AC/DC/RLY</a:t>
            </a:r>
          </a:p>
        </p:txBody>
      </p:sp>
      <p:sp>
        <p:nvSpPr>
          <p:cNvPr id="27" name="Rectangle 26"/>
          <p:cNvSpPr/>
          <p:nvPr/>
        </p:nvSpPr>
        <p:spPr bwMode="auto">
          <a:xfrm>
            <a:off x="2726340" y="3993658"/>
            <a:ext cx="1488766"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1212C </a:t>
            </a:r>
            <a:endParaRPr lang="en-US" sz="1400" dirty="0">
              <a:solidFill>
                <a:schemeClr val="tx1"/>
              </a:solidFill>
            </a:endParaRPr>
          </a:p>
          <a:p>
            <a:pPr algn="l" rtl="0">
              <a:lnSpc>
                <a:spcPct val="110000"/>
              </a:lnSpc>
              <a:spcBef>
                <a:spcPct val="0"/>
              </a:spcBef>
              <a:buFont typeface="Wingdings" charset="0"/>
              <a:buNone/>
            </a:pPr>
            <a:r>
              <a:rPr lang="en-US" sz="1400" b="0" i="0" u="none" baseline="0">
                <a:solidFill>
                  <a:schemeClr val="tx1"/>
                </a:solidFill>
              </a:rPr>
              <a:t>…DC/DC/DC</a:t>
            </a:r>
          </a:p>
          <a:p>
            <a:pPr algn="l" rtl="0">
              <a:lnSpc>
                <a:spcPct val="110000"/>
              </a:lnSpc>
              <a:spcBef>
                <a:spcPct val="0"/>
              </a:spcBef>
              <a:buFont typeface="Wingdings" charset="0"/>
              <a:buNone/>
            </a:pPr>
            <a:r>
              <a:rPr lang="en-US" sz="1400" b="0" i="0" u="none" baseline="0">
                <a:solidFill>
                  <a:schemeClr val="tx1"/>
                </a:solidFill>
              </a:rPr>
              <a:t>…DC/DC/RLY</a:t>
            </a:r>
            <a:endParaRPr lang="en-US" sz="1400" dirty="0" smtClean="0">
              <a:solidFill>
                <a:schemeClr val="tx1"/>
              </a:solidFill>
            </a:endParaRPr>
          </a:p>
          <a:p>
            <a:pPr algn="l" rtl="0">
              <a:lnSpc>
                <a:spcPct val="110000"/>
              </a:lnSpc>
              <a:spcBef>
                <a:spcPct val="0"/>
              </a:spcBef>
              <a:buFont typeface="Wingdings" charset="0"/>
              <a:buNone/>
            </a:pPr>
            <a:r>
              <a:rPr lang="en-US" sz="1400" b="0" i="0" u="none" baseline="0">
                <a:solidFill>
                  <a:schemeClr val="tx1"/>
                </a:solidFill>
              </a:rPr>
              <a:t>…AC/DC/RLY</a:t>
            </a:r>
            <a:endParaRPr lang="en-US" sz="1400" dirty="0" smtClean="0">
              <a:solidFill>
                <a:schemeClr val="tx1"/>
              </a:solidFill>
            </a:endParaRPr>
          </a:p>
        </p:txBody>
      </p:sp>
      <p:sp>
        <p:nvSpPr>
          <p:cNvPr id="28" name="Rectangle 27"/>
          <p:cNvSpPr/>
          <p:nvPr/>
        </p:nvSpPr>
        <p:spPr bwMode="auto">
          <a:xfrm>
            <a:off x="4581786" y="3790066"/>
            <a:ext cx="1453477"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1214C </a:t>
            </a:r>
            <a:endParaRPr lang="en-US" sz="1400" dirty="0">
              <a:solidFill>
                <a:schemeClr val="tx1"/>
              </a:solidFill>
            </a:endParaRPr>
          </a:p>
          <a:p>
            <a:pPr algn="l" rtl="0">
              <a:lnSpc>
                <a:spcPct val="110000"/>
              </a:lnSpc>
              <a:spcBef>
                <a:spcPct val="0"/>
              </a:spcBef>
              <a:buFont typeface="Wingdings" charset="0"/>
              <a:buNone/>
            </a:pPr>
            <a:r>
              <a:rPr lang="en-US" sz="1400" b="0" i="0" u="none" baseline="0">
                <a:solidFill>
                  <a:schemeClr val="tx1"/>
                </a:solidFill>
              </a:rPr>
              <a:t>…DC/DC/DC</a:t>
            </a:r>
          </a:p>
          <a:p>
            <a:pPr algn="l" rtl="0">
              <a:lnSpc>
                <a:spcPct val="110000"/>
              </a:lnSpc>
              <a:spcBef>
                <a:spcPct val="0"/>
              </a:spcBef>
              <a:buFont typeface="Wingdings" charset="0"/>
              <a:buNone/>
            </a:pPr>
            <a:r>
              <a:rPr lang="en-US" sz="1400" b="0" i="0" u="none" baseline="0">
                <a:solidFill>
                  <a:schemeClr val="tx1"/>
                </a:solidFill>
              </a:rPr>
              <a:t>…DC/DC/RLY</a:t>
            </a:r>
            <a:endParaRPr lang="en-US" sz="1400" dirty="0" smtClean="0">
              <a:solidFill>
                <a:schemeClr val="tx1"/>
              </a:solidFill>
            </a:endParaRPr>
          </a:p>
          <a:p>
            <a:pPr algn="l" rtl="0">
              <a:lnSpc>
                <a:spcPct val="110000"/>
              </a:lnSpc>
              <a:spcBef>
                <a:spcPct val="0"/>
              </a:spcBef>
              <a:buFont typeface="Wingdings" charset="0"/>
              <a:buNone/>
            </a:pPr>
            <a:r>
              <a:rPr lang="en-US" sz="1400" b="0" i="0" u="none" baseline="0">
                <a:solidFill>
                  <a:schemeClr val="tx1"/>
                </a:solidFill>
              </a:rPr>
              <a:t>…AC/DC/RLY</a:t>
            </a:r>
            <a:endParaRPr lang="en-US" sz="1400" dirty="0" smtClean="0">
              <a:solidFill>
                <a:schemeClr val="tx1"/>
              </a:solidFill>
            </a:endParaRPr>
          </a:p>
        </p:txBody>
      </p:sp>
      <p:sp>
        <p:nvSpPr>
          <p:cNvPr id="29" name="Rectangle 28"/>
          <p:cNvSpPr/>
          <p:nvPr/>
        </p:nvSpPr>
        <p:spPr bwMode="auto">
          <a:xfrm>
            <a:off x="6877685" y="3536073"/>
            <a:ext cx="1443233"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1215C </a:t>
            </a:r>
          </a:p>
          <a:p>
            <a:pPr algn="l" rtl="0">
              <a:lnSpc>
                <a:spcPct val="110000"/>
              </a:lnSpc>
              <a:spcBef>
                <a:spcPct val="0"/>
              </a:spcBef>
              <a:buFont typeface="Wingdings" charset="0"/>
              <a:buNone/>
            </a:pPr>
            <a:r>
              <a:rPr lang="en-US" sz="1400" b="0" i="0" u="none" baseline="0">
                <a:solidFill>
                  <a:schemeClr val="tx1"/>
                </a:solidFill>
              </a:rPr>
              <a:t>…DC/DC/DC</a:t>
            </a:r>
          </a:p>
          <a:p>
            <a:pPr algn="l" rtl="0">
              <a:lnSpc>
                <a:spcPct val="110000"/>
              </a:lnSpc>
              <a:spcBef>
                <a:spcPct val="0"/>
              </a:spcBef>
              <a:buFont typeface="Wingdings" charset="0"/>
              <a:buNone/>
            </a:pPr>
            <a:r>
              <a:rPr lang="en-US" sz="1400" b="0" i="0" u="none" baseline="0">
                <a:solidFill>
                  <a:schemeClr val="tx1"/>
                </a:solidFill>
              </a:rPr>
              <a:t>…DC/DC/RLY</a:t>
            </a:r>
          </a:p>
          <a:p>
            <a:pPr algn="l" rtl="0">
              <a:lnSpc>
                <a:spcPct val="110000"/>
              </a:lnSpc>
              <a:spcBef>
                <a:spcPct val="0"/>
              </a:spcBef>
              <a:buFont typeface="Wingdings" charset="0"/>
              <a:buNone/>
            </a:pPr>
            <a:r>
              <a:rPr lang="en-US" sz="1400" b="0" i="0" u="none" baseline="0">
                <a:solidFill>
                  <a:schemeClr val="tx1"/>
                </a:solidFill>
              </a:rPr>
              <a:t>…AC/DC/RLY</a:t>
            </a:r>
          </a:p>
        </p:txBody>
      </p:sp>
      <p:sp>
        <p:nvSpPr>
          <p:cNvPr id="30" name="Rectangle 29"/>
          <p:cNvSpPr/>
          <p:nvPr/>
        </p:nvSpPr>
        <p:spPr bwMode="auto">
          <a:xfrm>
            <a:off x="6891283" y="3823188"/>
            <a:ext cx="1429635" cy="470419"/>
          </a:xfrm>
          <a:prstGeom prst="rect">
            <a:avLst/>
          </a:prstGeom>
          <a:noFill/>
          <a:ln w="38100">
            <a:solidFill>
              <a:srgbClr val="FFFF00"/>
            </a:solidFill>
          </a:ln>
          <a:effectLst/>
          <a:extLst>
            <a:ext uri="{909E8E84-426E-40DD-AFC4-6F175D3DCCD1}">
              <a14:hiddenFill xmlns:a14="http://schemas.microsoft.com/office/drawing/2010/main">
                <a:solidFill>
                  <a:srgbClr val="BBE0E3"/>
                </a:solidFill>
              </a14:hiddenFill>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b="1" dirty="0" err="1">
              <a:solidFill>
                <a:schemeClr val="tx1"/>
              </a:solidFill>
            </a:endParaRPr>
          </a:p>
        </p:txBody>
      </p:sp>
      <p:sp>
        <p:nvSpPr>
          <p:cNvPr id="31" name="Rectangle 30"/>
          <p:cNvSpPr/>
          <p:nvPr/>
        </p:nvSpPr>
        <p:spPr bwMode="auto">
          <a:xfrm>
            <a:off x="4581785" y="4082391"/>
            <a:ext cx="1453477" cy="470419"/>
          </a:xfrm>
          <a:prstGeom prst="rect">
            <a:avLst/>
          </a:prstGeom>
          <a:noFill/>
          <a:ln w="38100">
            <a:solidFill>
              <a:srgbClr val="FFFF00"/>
            </a:solidFill>
          </a:ln>
          <a:effectLst/>
          <a:extLst>
            <a:ext uri="{909E8E84-426E-40DD-AFC4-6F175D3DCCD1}">
              <a14:hiddenFill xmlns:a14="http://schemas.microsoft.com/office/drawing/2010/main">
                <a:solidFill>
                  <a:srgbClr val="BBE0E3"/>
                </a:solidFill>
              </a14:hiddenFill>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32" name="Rectangle 30"/>
          <p:cNvSpPr/>
          <p:nvPr/>
        </p:nvSpPr>
        <p:spPr bwMode="auto">
          <a:xfrm>
            <a:off x="2726340" y="4271448"/>
            <a:ext cx="1453477" cy="470419"/>
          </a:xfrm>
          <a:prstGeom prst="rect">
            <a:avLst/>
          </a:prstGeom>
          <a:noFill/>
          <a:ln w="38100">
            <a:solidFill>
              <a:srgbClr val="FFFF00"/>
            </a:solidFill>
          </a:ln>
          <a:effectLst/>
          <a:extLst>
            <a:ext uri="{909E8E84-426E-40DD-AFC4-6F175D3DCCD1}">
              <a14:hiddenFill xmlns:a14="http://schemas.microsoft.com/office/drawing/2010/main">
                <a:solidFill>
                  <a:srgbClr val="BBE0E3"/>
                </a:solidFill>
              </a14:hiddenFill>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Tree>
    <p:custDataLst>
      <p:tags r:id="rId2"/>
    </p:custDataLst>
    <p:extLst>
      <p:ext uri="{BB962C8B-B14F-4D97-AF65-F5344CB8AC3E}">
        <p14:creationId xmlns:p14="http://schemas.microsoft.com/office/powerpoint/2010/main" val="246752209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3"/>
            </p:custDataLst>
            <p:extLst>
              <p:ext uri="{D42A27DB-BD31-4B8C-83A1-F6EECF244321}">
                <p14:modId xmlns:p14="http://schemas.microsoft.com/office/powerpoint/2010/main" val="12135919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71" name="think-cell Folie" r:id="rId6" imgW="270" imgH="270" progId="TCLayout.ActiveDocument.1">
                  <p:embed/>
                </p:oleObj>
              </mc:Choice>
              <mc:Fallback>
                <p:oleObj name="think-cell Folie" r:id="rId6" imgW="270" imgH="270" progId="TCLayout.ActiveDocument.1">
                  <p:embed/>
                  <p:pic>
                    <p:nvPicPr>
                      <p:cNvPr id="0" name="Picture 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Rectangle 54"/>
          <p:cNvSpPr/>
          <p:nvPr/>
        </p:nvSpPr>
        <p:spPr bwMode="auto">
          <a:xfrm>
            <a:off x="627063" y="1412875"/>
            <a:ext cx="11088687" cy="388800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noAutofit/>
          </a:bodyPr>
          <a:lstStyle/>
          <a:p>
            <a:pPr algn="l" rtl="0"/>
            <a:r>
              <a:rPr lang="en-US" b="1" i="0" u="none" baseline="0"/>
              <a:t>Design and handling</a:t>
            </a:r>
            <a:r>
              <a:rPr lang="en-US"/>
              <a:t/>
            </a:r>
            <a:br>
              <a:rPr lang="en-US"/>
            </a:br>
            <a:r>
              <a:rPr lang="en-US" b="1" i="0" u="none" baseline="0"/>
              <a:t>CPU dimensions</a:t>
            </a:r>
            <a:r>
              <a:rPr lang="en-US" b="0" i="0" u="none" baseline="0"/>
              <a:t> </a:t>
            </a:r>
            <a:endParaRPr lang="en-US" dirty="0"/>
          </a:p>
        </p:txBody>
      </p:sp>
      <p:pic>
        <p:nvPicPr>
          <p:cNvPr id="56" name="Picture 6" descr="C:\Users\lj2879\AppData\Local\Microsoft\Windows\Temporary Internet Files\Content.IE5\6MFX0COK\P_ST70_XX_04814J.jpg"/>
          <p:cNvPicPr>
            <a:picLocks noChangeAspect="1" noChangeArrowheads="1"/>
          </p:cNvPicPr>
          <p:nvPr/>
        </p:nvPicPr>
        <p:blipFill rotWithShape="1">
          <a:blip r:embed="rId8" cstate="screen">
            <a:extLst>
              <a:ext uri="{BEBA8EAE-BF5A-486C-A8C5-ECC9F3942E4B}">
                <a14:imgProps xmlns:a14="http://schemas.microsoft.com/office/drawing/2010/main">
                  <a14:imgLayer r:embed="rId9">
                    <a14:imgEffect>
                      <a14:backgroundRemoval t="1919" b="98934" l="976" r="99512"/>
                    </a14:imgEffect>
                  </a14:imgLayer>
                </a14:imgProps>
              </a:ext>
              <a:ext uri="{28A0092B-C50C-407E-A947-70E740481C1C}">
                <a14:useLocalDpi xmlns:a14="http://schemas.microsoft.com/office/drawing/2010/main"/>
              </a:ext>
            </a:extLst>
          </a:blip>
          <a:srcRect/>
          <a:stretch/>
        </p:blipFill>
        <p:spPr bwMode="auto">
          <a:xfrm>
            <a:off x="751866" y="2394669"/>
            <a:ext cx="1704291" cy="195248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C:\Users\lj2879\AppData\Local\Microsoft\Windows\Temporary Internet Files\Content.IE5\6MFX0COK\P_ST70_XX_04823J.jpg"/>
          <p:cNvPicPr>
            <a:picLocks noChangeAspect="1" noChangeArrowheads="1"/>
          </p:cNvPicPr>
          <p:nvPr/>
        </p:nvPicPr>
        <p:blipFill rotWithShape="1">
          <a:blip r:embed="rId10" cstate="screen">
            <a:clrChange>
              <a:clrFrom>
                <a:srgbClr val="000000">
                  <a:alpha val="0"/>
                </a:srgbClr>
              </a:clrFrom>
              <a:clrTo>
                <a:srgbClr val="000000">
                  <a:alpha val="0"/>
                </a:srgbClr>
              </a:clrTo>
            </a:clrChange>
            <a:extLst>
              <a:ext uri="{BEBA8EAE-BF5A-486C-A8C5-ECC9F3942E4B}">
                <a14:imgProps xmlns:a14="http://schemas.microsoft.com/office/drawing/2010/main">
                  <a14:imgLayer r:embed="rId11">
                    <a14:imgEffect>
                      <a14:backgroundRemoval t="654" b="98911" l="1414" r="98182"/>
                    </a14:imgEffect>
                  </a14:imgLayer>
                </a14:imgProps>
              </a:ext>
              <a:ext uri="{28A0092B-C50C-407E-A947-70E740481C1C}">
                <a14:useLocalDpi xmlns:a14="http://schemas.microsoft.com/office/drawing/2010/main"/>
              </a:ext>
            </a:extLst>
          </a:blip>
          <a:srcRect/>
          <a:stretch/>
        </p:blipFill>
        <p:spPr bwMode="auto">
          <a:xfrm>
            <a:off x="4330849" y="1926016"/>
            <a:ext cx="205561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 descr="C:\Users\lj2879\AppData\Local\Microsoft\Windows\Temporary Internet Files\Content.IE5\ZTH70S08\P_ST70_XX_06002J.jpg"/>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1250" b="99000" l="626" r="98539"/>
                    </a14:imgEffect>
                  </a14:imgLayer>
                </a14:imgProps>
              </a:ext>
              <a:ext uri="{28A0092B-C50C-407E-A947-70E740481C1C}">
                <a14:useLocalDpi xmlns:a14="http://schemas.microsoft.com/office/drawing/2010/main"/>
              </a:ext>
            </a:extLst>
          </a:blip>
          <a:srcRect/>
          <a:stretch>
            <a:fillRect/>
          </a:stretch>
        </p:blipFill>
        <p:spPr bwMode="auto">
          <a:xfrm>
            <a:off x="6445818" y="1691906"/>
            <a:ext cx="2281238"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C:\Users\lj2879\AppData\Local\Microsoft\Windows\Temporary Internet Files\Content.IE5\ZTH70S08\P_ST70_XX_07013P.png"/>
          <p:cNvPicPr>
            <a:picLocks noChangeAspect="1" noChangeArrowheads="1"/>
          </p:cNvPicPr>
          <p:nvPr/>
        </p:nvPicPr>
        <p:blipFill rotWithShape="1">
          <a:blip r:embed="rId14" cstate="screen">
            <a:extLst>
              <a:ext uri="{BEBA8EAE-BF5A-486C-A8C5-ECC9F3942E4B}">
                <a14:imgProps xmlns:a14="http://schemas.microsoft.com/office/drawing/2010/main">
                  <a14:imgLayer r:embed="rId15">
                    <a14:imgEffect>
                      <a14:backgroundRemoval t="2716" b="97284" l="1916" r="98780"/>
                    </a14:imgEffect>
                  </a14:imgLayer>
                </a14:imgProps>
              </a:ext>
              <a:ext uri="{28A0092B-C50C-407E-A947-70E740481C1C}">
                <a14:useLocalDpi xmlns:a14="http://schemas.microsoft.com/office/drawing/2010/main"/>
              </a:ext>
            </a:extLst>
          </a:blip>
          <a:srcRect/>
          <a:stretch/>
        </p:blipFill>
        <p:spPr bwMode="auto">
          <a:xfrm>
            <a:off x="8775522" y="1411626"/>
            <a:ext cx="2887169" cy="203966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p:cNvSpPr/>
          <p:nvPr/>
        </p:nvSpPr>
        <p:spPr bwMode="auto">
          <a:xfrm>
            <a:off x="8893804" y="3356875"/>
            <a:ext cx="2650603" cy="503925"/>
          </a:xfrm>
          <a:prstGeom prst="rect">
            <a:avLst/>
          </a:prstGeom>
          <a:noFill/>
          <a:ln>
            <a:noFill/>
          </a:ln>
          <a:effectLst/>
          <a:extLst/>
        </p:spPr>
        <p:txBody>
          <a:bodyPr wrap="square" lIns="108000" tIns="54000" rIns="108000" bIns="54000" numCol="1" spcCol="72000" rtlCol="0" anchor="t" anchorCtr="0">
            <a:noAutofit/>
          </a:bodyPr>
          <a:lstStyle/>
          <a:p>
            <a:pPr algn="ctr" rtl="0">
              <a:lnSpc>
                <a:spcPct val="110000"/>
              </a:lnSpc>
              <a:spcBef>
                <a:spcPct val="0"/>
              </a:spcBef>
              <a:buFont typeface="Wingdings" charset="0"/>
              <a:buNone/>
            </a:pPr>
            <a:r>
              <a:rPr lang="en-US" sz="1400" b="1" i="0" u="none" baseline="0">
                <a:solidFill>
                  <a:schemeClr val="tx1"/>
                </a:solidFill>
              </a:rPr>
              <a:t>CPU 1217C </a:t>
            </a:r>
            <a:r>
              <a:rPr lang="en-US" sz="1400" b="0" i="0" u="none" baseline="0">
                <a:solidFill>
                  <a:schemeClr val="tx1"/>
                </a:solidFill>
              </a:rPr>
              <a:t>DC/DC/DC</a:t>
            </a:r>
          </a:p>
        </p:txBody>
      </p:sp>
      <p:sp>
        <p:nvSpPr>
          <p:cNvPr id="61" name="Rectangle 60"/>
          <p:cNvSpPr/>
          <p:nvPr/>
        </p:nvSpPr>
        <p:spPr bwMode="auto">
          <a:xfrm>
            <a:off x="965270" y="4273943"/>
            <a:ext cx="1511904" cy="1026932"/>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1211C</a:t>
            </a:r>
            <a:endParaRPr lang="en-US" sz="1400" dirty="0">
              <a:solidFill>
                <a:schemeClr val="tx1"/>
              </a:solidFill>
            </a:endParaRPr>
          </a:p>
        </p:txBody>
      </p:sp>
      <p:sp>
        <p:nvSpPr>
          <p:cNvPr id="62" name="Rectangle 61"/>
          <p:cNvSpPr/>
          <p:nvPr/>
        </p:nvSpPr>
        <p:spPr bwMode="auto">
          <a:xfrm>
            <a:off x="2726340" y="3993658"/>
            <a:ext cx="1488766"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1212C </a:t>
            </a:r>
            <a:endParaRPr lang="en-US" sz="1400" dirty="0">
              <a:solidFill>
                <a:schemeClr val="tx1"/>
              </a:solidFill>
            </a:endParaRPr>
          </a:p>
        </p:txBody>
      </p:sp>
      <p:sp>
        <p:nvSpPr>
          <p:cNvPr id="63" name="Rectangle 62"/>
          <p:cNvSpPr/>
          <p:nvPr/>
        </p:nvSpPr>
        <p:spPr bwMode="auto">
          <a:xfrm>
            <a:off x="4581786" y="3790066"/>
            <a:ext cx="1453477"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1214C </a:t>
            </a:r>
            <a:endParaRPr lang="en-US" sz="1400" dirty="0">
              <a:solidFill>
                <a:schemeClr val="tx1"/>
              </a:solidFill>
            </a:endParaRPr>
          </a:p>
        </p:txBody>
      </p:sp>
      <p:sp>
        <p:nvSpPr>
          <p:cNvPr id="64" name="Rectangle 63"/>
          <p:cNvSpPr/>
          <p:nvPr/>
        </p:nvSpPr>
        <p:spPr bwMode="auto">
          <a:xfrm>
            <a:off x="6877685" y="3536073"/>
            <a:ext cx="1443233" cy="1026000"/>
          </a:xfrm>
          <a:prstGeom prst="rect">
            <a:avLst/>
          </a:prstGeom>
          <a:noFill/>
          <a:ln>
            <a:noFill/>
          </a:ln>
          <a:effectLst/>
          <a:extLst/>
        </p:spPr>
        <p:txBody>
          <a:bodyPr wrap="square" lIns="108000" tIns="54000" rIns="108000" bIns="54000" numCol="1" spcCol="72000" rtlCol="0" anchor="t" anchorCtr="0">
            <a:noAutofit/>
          </a:bodyPr>
          <a:lstStyle/>
          <a:p>
            <a:pPr algn="l" rtl="0">
              <a:lnSpc>
                <a:spcPct val="110000"/>
              </a:lnSpc>
              <a:spcBef>
                <a:spcPct val="0"/>
              </a:spcBef>
              <a:buFont typeface="Wingdings" charset="0"/>
              <a:buNone/>
            </a:pPr>
            <a:r>
              <a:rPr lang="en-US" sz="1400" b="1" i="0" u="none" baseline="0">
                <a:solidFill>
                  <a:schemeClr val="tx1"/>
                </a:solidFill>
              </a:rPr>
              <a:t>CPU 1215C </a:t>
            </a:r>
          </a:p>
        </p:txBody>
      </p:sp>
      <p:pic>
        <p:nvPicPr>
          <p:cNvPr id="67" name="Picture 5" descr="C:\Users\lj2879\AppData\Local\Microsoft\Windows\Temporary Internet Files\Content.IE5\2WVF7YWT\P_ST70_XX_04817J.jpg"/>
          <p:cNvPicPr>
            <a:picLocks noChangeAspect="1" noChangeArrowheads="1"/>
          </p:cNvPicPr>
          <p:nvPr/>
        </p:nvPicPr>
        <p:blipFill rotWithShape="1">
          <a:blip r:embed="rId16" cstate="screen">
            <a:extLst>
              <a:ext uri="{BEBA8EAE-BF5A-486C-A8C5-ECC9F3942E4B}">
                <a14:imgProps xmlns:a14="http://schemas.microsoft.com/office/drawing/2010/main">
                  <a14:imgLayer r:embed="rId17">
                    <a14:imgEffect>
                      <a14:backgroundRemoval t="871" b="98911" l="754" r="98995"/>
                    </a14:imgEffect>
                  </a14:imgLayer>
                </a14:imgProps>
              </a:ext>
              <a:ext uri="{28A0092B-C50C-407E-A947-70E740481C1C}">
                <a14:useLocalDpi xmlns:a14="http://schemas.microsoft.com/office/drawing/2010/main"/>
              </a:ext>
            </a:extLst>
          </a:blip>
          <a:srcRect/>
          <a:stretch/>
        </p:blipFill>
        <p:spPr bwMode="auto">
          <a:xfrm>
            <a:off x="2569938" y="2160126"/>
            <a:ext cx="1658016" cy="1905000"/>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S7-1200: </a:t>
            </a:r>
            <a:r>
              <a:rPr lang="en-US" sz="2000" b="1">
                <a:solidFill>
                  <a:schemeClr val="bg1"/>
                </a:solidFill>
                <a:sym typeface="Arial" pitchFamily="34" charset="0"/>
              </a:rPr>
              <a:t/>
            </a:r>
            <a:br>
              <a:rPr lang="en-US" sz="2000" b="1">
                <a:solidFill>
                  <a:schemeClr val="bg1"/>
                </a:solidFill>
                <a:sym typeface="Arial" pitchFamily="34" charset="0"/>
              </a:rPr>
            </a:br>
            <a:r>
              <a:rPr lang="en-US" sz="2000" b="1" i="0" u="none" baseline="0">
                <a:solidFill>
                  <a:schemeClr val="bg1"/>
                </a:solidFill>
                <a:sym typeface="Arial" pitchFamily="34" charset="0"/>
              </a:rPr>
              <a:t>variable extension and set-up options for differing requirements</a:t>
            </a:r>
          </a:p>
        </p:txBody>
      </p:sp>
      <p:grpSp>
        <p:nvGrpSpPr>
          <p:cNvPr id="5" name="Group 4"/>
          <p:cNvGrpSpPr/>
          <p:nvPr/>
        </p:nvGrpSpPr>
        <p:grpSpPr>
          <a:xfrm>
            <a:off x="1205158" y="4588048"/>
            <a:ext cx="797707" cy="701516"/>
            <a:chOff x="1188448" y="4588048"/>
            <a:chExt cx="797707" cy="701516"/>
          </a:xfrm>
        </p:grpSpPr>
        <p:sp>
          <p:nvSpPr>
            <p:cNvPr id="49" name="Line 92"/>
            <p:cNvSpPr>
              <a:spLocks noChangeShapeType="1"/>
            </p:cNvSpPr>
            <p:nvPr/>
          </p:nvSpPr>
          <p:spPr bwMode="auto">
            <a:xfrm flipH="1" flipV="1">
              <a:off x="1451942" y="4588048"/>
              <a:ext cx="0" cy="46800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50" name="Line 93"/>
            <p:cNvSpPr>
              <a:spLocks noChangeShapeType="1"/>
            </p:cNvSpPr>
            <p:nvPr/>
          </p:nvSpPr>
          <p:spPr bwMode="auto">
            <a:xfrm>
              <a:off x="1446155" y="5042518"/>
              <a:ext cx="540000" cy="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51" name="Line 94"/>
            <p:cNvSpPr>
              <a:spLocks noChangeShapeType="1"/>
            </p:cNvSpPr>
            <p:nvPr/>
          </p:nvSpPr>
          <p:spPr bwMode="auto">
            <a:xfrm rot="18900000" flipV="1">
              <a:off x="1402309" y="4907197"/>
              <a:ext cx="348239" cy="8783"/>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52" name="Text Box 95"/>
            <p:cNvSpPr txBox="1">
              <a:spLocks noChangeArrowheads="1"/>
            </p:cNvSpPr>
            <p:nvPr/>
          </p:nvSpPr>
          <p:spPr bwMode="auto">
            <a:xfrm>
              <a:off x="1512270" y="5074120"/>
              <a:ext cx="24846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dirty="0">
                  <a:solidFill>
                    <a:srgbClr val="F66E13"/>
                  </a:solidFill>
                </a:rPr>
                <a:t> </a:t>
              </a:r>
              <a:r>
                <a:rPr lang="en-US" sz="1400" b="1" dirty="0" smtClean="0">
                  <a:solidFill>
                    <a:srgbClr val="F66E13"/>
                  </a:solidFill>
                </a:rPr>
                <a:t>9</a:t>
              </a:r>
              <a:r>
                <a:rPr lang="en-US" sz="1400" b="1" i="0" u="none" baseline="0" dirty="0" smtClean="0">
                  <a:solidFill>
                    <a:srgbClr val="F66E13"/>
                  </a:solidFill>
                </a:rPr>
                <a:t>0</a:t>
              </a:r>
              <a:endParaRPr lang="en-US" altLang="de-DE" sz="1400" b="1" dirty="0">
                <a:solidFill>
                  <a:srgbClr val="F66E13"/>
                </a:solidFill>
              </a:endParaRPr>
            </a:p>
          </p:txBody>
        </p:sp>
        <p:sp>
          <p:nvSpPr>
            <p:cNvPr id="53" name="Text Box 96"/>
            <p:cNvSpPr txBox="1">
              <a:spLocks noChangeArrowheads="1"/>
            </p:cNvSpPr>
            <p:nvPr/>
          </p:nvSpPr>
          <p:spPr bwMode="auto">
            <a:xfrm rot="16200000">
              <a:off x="1147090" y="4772891"/>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100</a:t>
              </a:r>
              <a:endParaRPr lang="en-US" altLang="de-DE" sz="1400" b="1" dirty="0">
                <a:solidFill>
                  <a:srgbClr val="F66E13"/>
                </a:solidFill>
              </a:endParaRPr>
            </a:p>
          </p:txBody>
        </p:sp>
        <p:sp>
          <p:nvSpPr>
            <p:cNvPr id="54" name="Text Box 97"/>
            <p:cNvSpPr txBox="1">
              <a:spLocks noChangeArrowheads="1"/>
            </p:cNvSpPr>
            <p:nvPr/>
          </p:nvSpPr>
          <p:spPr bwMode="auto">
            <a:xfrm rot="18900000">
              <a:off x="1684048" y="4597491"/>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75</a:t>
              </a:r>
              <a:endParaRPr lang="en-US" altLang="de-DE" sz="1400" b="1" dirty="0">
                <a:solidFill>
                  <a:srgbClr val="F66E13"/>
                </a:solidFill>
              </a:endParaRPr>
            </a:p>
          </p:txBody>
        </p:sp>
      </p:grpSp>
      <p:grpSp>
        <p:nvGrpSpPr>
          <p:cNvPr id="69" name="Group 68"/>
          <p:cNvGrpSpPr/>
          <p:nvPr/>
        </p:nvGrpSpPr>
        <p:grpSpPr>
          <a:xfrm>
            <a:off x="3000092" y="4440568"/>
            <a:ext cx="797707" cy="701516"/>
            <a:chOff x="1188448" y="4588048"/>
            <a:chExt cx="797707" cy="701516"/>
          </a:xfrm>
        </p:grpSpPr>
        <p:sp>
          <p:nvSpPr>
            <p:cNvPr id="70" name="Line 92"/>
            <p:cNvSpPr>
              <a:spLocks noChangeShapeType="1"/>
            </p:cNvSpPr>
            <p:nvPr/>
          </p:nvSpPr>
          <p:spPr bwMode="auto">
            <a:xfrm flipH="1" flipV="1">
              <a:off x="1451942" y="4588048"/>
              <a:ext cx="0" cy="46800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71" name="Line 93"/>
            <p:cNvSpPr>
              <a:spLocks noChangeShapeType="1"/>
            </p:cNvSpPr>
            <p:nvPr/>
          </p:nvSpPr>
          <p:spPr bwMode="auto">
            <a:xfrm>
              <a:off x="1446155" y="5042518"/>
              <a:ext cx="540000" cy="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72" name="Line 94"/>
            <p:cNvSpPr>
              <a:spLocks noChangeShapeType="1"/>
            </p:cNvSpPr>
            <p:nvPr/>
          </p:nvSpPr>
          <p:spPr bwMode="auto">
            <a:xfrm rot="18900000" flipV="1">
              <a:off x="1402309" y="4907197"/>
              <a:ext cx="348239" cy="8783"/>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73" name="Text Box 95"/>
            <p:cNvSpPr txBox="1">
              <a:spLocks noChangeArrowheads="1"/>
            </p:cNvSpPr>
            <p:nvPr/>
          </p:nvSpPr>
          <p:spPr bwMode="auto">
            <a:xfrm>
              <a:off x="1561963" y="5074120"/>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pPr>
              <a:r>
                <a:rPr lang="en-US" sz="1400" b="1" i="0" u="none" baseline="0">
                  <a:solidFill>
                    <a:srgbClr val="F66E13"/>
                  </a:solidFill>
                </a:rPr>
                <a:t>90</a:t>
              </a:r>
              <a:endParaRPr lang="en-US" altLang="de-DE" sz="1400" b="1" dirty="0">
                <a:solidFill>
                  <a:srgbClr val="F66E13"/>
                </a:solidFill>
              </a:endParaRPr>
            </a:p>
          </p:txBody>
        </p:sp>
        <p:sp>
          <p:nvSpPr>
            <p:cNvPr id="74" name="Text Box 96"/>
            <p:cNvSpPr txBox="1">
              <a:spLocks noChangeArrowheads="1"/>
            </p:cNvSpPr>
            <p:nvPr/>
          </p:nvSpPr>
          <p:spPr bwMode="auto">
            <a:xfrm rot="16200000">
              <a:off x="1147090" y="4772891"/>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100</a:t>
              </a:r>
              <a:endParaRPr lang="en-US" altLang="de-DE" sz="1400" b="1" dirty="0">
                <a:solidFill>
                  <a:srgbClr val="F66E13"/>
                </a:solidFill>
              </a:endParaRPr>
            </a:p>
          </p:txBody>
        </p:sp>
        <p:sp>
          <p:nvSpPr>
            <p:cNvPr id="75" name="Text Box 97"/>
            <p:cNvSpPr txBox="1">
              <a:spLocks noChangeArrowheads="1"/>
            </p:cNvSpPr>
            <p:nvPr/>
          </p:nvSpPr>
          <p:spPr bwMode="auto">
            <a:xfrm rot="18900000">
              <a:off x="1684048" y="4597491"/>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75</a:t>
              </a:r>
              <a:endParaRPr lang="en-US" altLang="de-DE" sz="1400" b="1" dirty="0">
                <a:solidFill>
                  <a:srgbClr val="F66E13"/>
                </a:solidFill>
              </a:endParaRPr>
            </a:p>
          </p:txBody>
        </p:sp>
      </p:grpSp>
      <p:grpSp>
        <p:nvGrpSpPr>
          <p:cNvPr id="76" name="Group 75"/>
          <p:cNvGrpSpPr/>
          <p:nvPr/>
        </p:nvGrpSpPr>
        <p:grpSpPr>
          <a:xfrm>
            <a:off x="4891376" y="4263592"/>
            <a:ext cx="797707" cy="701516"/>
            <a:chOff x="1188448" y="4588048"/>
            <a:chExt cx="797707" cy="701516"/>
          </a:xfrm>
        </p:grpSpPr>
        <p:sp>
          <p:nvSpPr>
            <p:cNvPr id="77" name="Line 92"/>
            <p:cNvSpPr>
              <a:spLocks noChangeShapeType="1"/>
            </p:cNvSpPr>
            <p:nvPr/>
          </p:nvSpPr>
          <p:spPr bwMode="auto">
            <a:xfrm flipH="1" flipV="1">
              <a:off x="1451942" y="4588048"/>
              <a:ext cx="0" cy="46800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78" name="Line 93"/>
            <p:cNvSpPr>
              <a:spLocks noChangeShapeType="1"/>
            </p:cNvSpPr>
            <p:nvPr/>
          </p:nvSpPr>
          <p:spPr bwMode="auto">
            <a:xfrm>
              <a:off x="1446155" y="5042518"/>
              <a:ext cx="540000" cy="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79" name="Line 94"/>
            <p:cNvSpPr>
              <a:spLocks noChangeShapeType="1"/>
            </p:cNvSpPr>
            <p:nvPr/>
          </p:nvSpPr>
          <p:spPr bwMode="auto">
            <a:xfrm rot="18900000" flipV="1">
              <a:off x="1402309" y="4907197"/>
              <a:ext cx="348239" cy="8783"/>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80" name="Text Box 95"/>
            <p:cNvSpPr txBox="1">
              <a:spLocks noChangeArrowheads="1"/>
            </p:cNvSpPr>
            <p:nvPr/>
          </p:nvSpPr>
          <p:spPr bwMode="auto">
            <a:xfrm>
              <a:off x="1517207" y="5074120"/>
              <a:ext cx="28828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pPr>
              <a:r>
                <a:rPr lang="en-US" sz="1400" b="1" i="0" u="none" baseline="0">
                  <a:solidFill>
                    <a:srgbClr val="F66E13"/>
                  </a:solidFill>
                </a:rPr>
                <a:t>110</a:t>
              </a:r>
              <a:endParaRPr lang="en-US" altLang="de-DE" sz="1400" b="1" dirty="0">
                <a:solidFill>
                  <a:srgbClr val="F66E13"/>
                </a:solidFill>
              </a:endParaRPr>
            </a:p>
          </p:txBody>
        </p:sp>
        <p:sp>
          <p:nvSpPr>
            <p:cNvPr id="81" name="Text Box 96"/>
            <p:cNvSpPr txBox="1">
              <a:spLocks noChangeArrowheads="1"/>
            </p:cNvSpPr>
            <p:nvPr/>
          </p:nvSpPr>
          <p:spPr bwMode="auto">
            <a:xfrm rot="16200000">
              <a:off x="1147090" y="4772891"/>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100</a:t>
              </a:r>
              <a:endParaRPr lang="en-US" altLang="de-DE" sz="1400" b="1" dirty="0">
                <a:solidFill>
                  <a:srgbClr val="F66E13"/>
                </a:solidFill>
              </a:endParaRPr>
            </a:p>
          </p:txBody>
        </p:sp>
        <p:sp>
          <p:nvSpPr>
            <p:cNvPr id="82" name="Text Box 97"/>
            <p:cNvSpPr txBox="1">
              <a:spLocks noChangeArrowheads="1"/>
            </p:cNvSpPr>
            <p:nvPr/>
          </p:nvSpPr>
          <p:spPr bwMode="auto">
            <a:xfrm rot="18900000">
              <a:off x="1684048" y="4597491"/>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75</a:t>
              </a:r>
              <a:endParaRPr lang="en-US" altLang="de-DE" sz="1400" b="1" dirty="0">
                <a:solidFill>
                  <a:srgbClr val="F66E13"/>
                </a:solidFill>
              </a:endParaRPr>
            </a:p>
          </p:txBody>
        </p:sp>
      </p:grpSp>
      <p:grpSp>
        <p:nvGrpSpPr>
          <p:cNvPr id="83" name="Group 82"/>
          <p:cNvGrpSpPr/>
          <p:nvPr/>
        </p:nvGrpSpPr>
        <p:grpSpPr>
          <a:xfrm>
            <a:off x="7187437" y="4027624"/>
            <a:ext cx="797707" cy="701516"/>
            <a:chOff x="1188448" y="4588048"/>
            <a:chExt cx="797707" cy="701516"/>
          </a:xfrm>
        </p:grpSpPr>
        <p:sp>
          <p:nvSpPr>
            <p:cNvPr id="84" name="Line 92"/>
            <p:cNvSpPr>
              <a:spLocks noChangeShapeType="1"/>
            </p:cNvSpPr>
            <p:nvPr/>
          </p:nvSpPr>
          <p:spPr bwMode="auto">
            <a:xfrm flipH="1" flipV="1">
              <a:off x="1451942" y="4588048"/>
              <a:ext cx="0" cy="46800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85" name="Line 93"/>
            <p:cNvSpPr>
              <a:spLocks noChangeShapeType="1"/>
            </p:cNvSpPr>
            <p:nvPr/>
          </p:nvSpPr>
          <p:spPr bwMode="auto">
            <a:xfrm>
              <a:off x="1446155" y="5042518"/>
              <a:ext cx="540000" cy="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86" name="Line 94"/>
            <p:cNvSpPr>
              <a:spLocks noChangeShapeType="1"/>
            </p:cNvSpPr>
            <p:nvPr/>
          </p:nvSpPr>
          <p:spPr bwMode="auto">
            <a:xfrm rot="18900000" flipV="1">
              <a:off x="1402309" y="4907197"/>
              <a:ext cx="348239" cy="8783"/>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87" name="Text Box 95"/>
            <p:cNvSpPr txBox="1">
              <a:spLocks noChangeArrowheads="1"/>
            </p:cNvSpPr>
            <p:nvPr/>
          </p:nvSpPr>
          <p:spPr bwMode="auto">
            <a:xfrm>
              <a:off x="1512270" y="5074120"/>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pPr>
              <a:r>
                <a:rPr lang="en-US" sz="1400" b="1" i="0" u="none" baseline="0">
                  <a:solidFill>
                    <a:srgbClr val="F66E13"/>
                  </a:solidFill>
                </a:rPr>
                <a:t>130</a:t>
              </a:r>
              <a:endParaRPr lang="en-US" altLang="de-DE" sz="1400" b="1" dirty="0">
                <a:solidFill>
                  <a:srgbClr val="F66E13"/>
                </a:solidFill>
              </a:endParaRPr>
            </a:p>
          </p:txBody>
        </p:sp>
        <p:sp>
          <p:nvSpPr>
            <p:cNvPr id="88" name="Text Box 96"/>
            <p:cNvSpPr txBox="1">
              <a:spLocks noChangeArrowheads="1"/>
            </p:cNvSpPr>
            <p:nvPr/>
          </p:nvSpPr>
          <p:spPr bwMode="auto">
            <a:xfrm rot="16200000">
              <a:off x="1147090" y="4772891"/>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100</a:t>
              </a:r>
              <a:endParaRPr lang="en-US" altLang="de-DE" sz="1400" b="1" dirty="0">
                <a:solidFill>
                  <a:srgbClr val="F66E13"/>
                </a:solidFill>
              </a:endParaRPr>
            </a:p>
          </p:txBody>
        </p:sp>
        <p:sp>
          <p:nvSpPr>
            <p:cNvPr id="89" name="Text Box 97"/>
            <p:cNvSpPr txBox="1">
              <a:spLocks noChangeArrowheads="1"/>
            </p:cNvSpPr>
            <p:nvPr/>
          </p:nvSpPr>
          <p:spPr bwMode="auto">
            <a:xfrm rot="18900000">
              <a:off x="1684048" y="4597491"/>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75</a:t>
              </a:r>
              <a:endParaRPr lang="en-US" altLang="de-DE" sz="1400" b="1" dirty="0">
                <a:solidFill>
                  <a:srgbClr val="F66E13"/>
                </a:solidFill>
              </a:endParaRPr>
            </a:p>
          </p:txBody>
        </p:sp>
      </p:grpSp>
      <p:grpSp>
        <p:nvGrpSpPr>
          <p:cNvPr id="90" name="Group 89"/>
          <p:cNvGrpSpPr/>
          <p:nvPr/>
        </p:nvGrpSpPr>
        <p:grpSpPr>
          <a:xfrm>
            <a:off x="9820252" y="3781824"/>
            <a:ext cx="797707" cy="701516"/>
            <a:chOff x="1188448" y="4588048"/>
            <a:chExt cx="797707" cy="701516"/>
          </a:xfrm>
        </p:grpSpPr>
        <p:sp>
          <p:nvSpPr>
            <p:cNvPr id="91" name="Line 92"/>
            <p:cNvSpPr>
              <a:spLocks noChangeShapeType="1"/>
            </p:cNvSpPr>
            <p:nvPr/>
          </p:nvSpPr>
          <p:spPr bwMode="auto">
            <a:xfrm flipH="1" flipV="1">
              <a:off x="1451942" y="4588048"/>
              <a:ext cx="0" cy="46800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92" name="Line 93"/>
            <p:cNvSpPr>
              <a:spLocks noChangeShapeType="1"/>
            </p:cNvSpPr>
            <p:nvPr/>
          </p:nvSpPr>
          <p:spPr bwMode="auto">
            <a:xfrm>
              <a:off x="1446155" y="5042518"/>
              <a:ext cx="540000" cy="0"/>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93" name="Line 94"/>
            <p:cNvSpPr>
              <a:spLocks noChangeShapeType="1"/>
            </p:cNvSpPr>
            <p:nvPr/>
          </p:nvSpPr>
          <p:spPr bwMode="auto">
            <a:xfrm rot="18900000" flipV="1">
              <a:off x="1402309" y="4907197"/>
              <a:ext cx="348239" cy="8783"/>
            </a:xfrm>
            <a:prstGeom prst="line">
              <a:avLst/>
            </a:prstGeom>
            <a:noFill/>
            <a:ln w="28575">
              <a:solidFill>
                <a:srgbClr val="F66E1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p>
          </p:txBody>
        </p:sp>
        <p:sp>
          <p:nvSpPr>
            <p:cNvPr id="94" name="Text Box 95"/>
            <p:cNvSpPr txBox="1">
              <a:spLocks noChangeArrowheads="1"/>
            </p:cNvSpPr>
            <p:nvPr/>
          </p:nvSpPr>
          <p:spPr bwMode="auto">
            <a:xfrm>
              <a:off x="1512270" y="5074120"/>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pPr>
              <a:r>
                <a:rPr lang="en-US" sz="1400" b="1" i="0" u="none" baseline="0">
                  <a:solidFill>
                    <a:srgbClr val="F66E13"/>
                  </a:solidFill>
                </a:rPr>
                <a:t>150</a:t>
              </a:r>
              <a:endParaRPr lang="en-US" altLang="de-DE" sz="1400" b="1" dirty="0">
                <a:solidFill>
                  <a:srgbClr val="F66E13"/>
                </a:solidFill>
              </a:endParaRPr>
            </a:p>
          </p:txBody>
        </p:sp>
        <p:sp>
          <p:nvSpPr>
            <p:cNvPr id="95" name="Text Box 96"/>
            <p:cNvSpPr txBox="1">
              <a:spLocks noChangeArrowheads="1"/>
            </p:cNvSpPr>
            <p:nvPr/>
          </p:nvSpPr>
          <p:spPr bwMode="auto">
            <a:xfrm rot="16200000">
              <a:off x="1147090" y="4772891"/>
              <a:ext cx="29815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100</a:t>
              </a:r>
              <a:endParaRPr lang="en-US" altLang="de-DE" sz="1400" b="1" dirty="0">
                <a:solidFill>
                  <a:srgbClr val="F66E13"/>
                </a:solidFill>
              </a:endParaRPr>
            </a:p>
          </p:txBody>
        </p:sp>
        <p:sp>
          <p:nvSpPr>
            <p:cNvPr id="96" name="Text Box 97"/>
            <p:cNvSpPr txBox="1">
              <a:spLocks noChangeArrowheads="1"/>
            </p:cNvSpPr>
            <p:nvPr/>
          </p:nvSpPr>
          <p:spPr bwMode="auto">
            <a:xfrm rot="18900000">
              <a:off x="1684048" y="4597491"/>
              <a:ext cx="198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1" i="0" u="none" baseline="0">
                  <a:solidFill>
                    <a:srgbClr val="F66E13"/>
                  </a:solidFill>
                </a:rPr>
                <a:t>75</a:t>
              </a:r>
              <a:endParaRPr lang="en-US" altLang="de-DE" sz="1400" b="1" dirty="0">
                <a:solidFill>
                  <a:srgbClr val="F66E13"/>
                </a:solidFill>
              </a:endParaRPr>
            </a:p>
          </p:txBody>
        </p:sp>
      </p:grpSp>
    </p:spTree>
    <p:custDataLst>
      <p:tags r:id="rId2"/>
    </p:custDataLst>
    <p:extLst>
      <p:ext uri="{BB962C8B-B14F-4D97-AF65-F5344CB8AC3E}">
        <p14:creationId xmlns:p14="http://schemas.microsoft.com/office/powerpoint/2010/main" val="240035881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p:cNvGraphicFramePr>
          <p:nvPr>
            <p:custDataLst>
              <p:tags r:id="rId3"/>
            </p:custDataLst>
            <p:extLst>
              <p:ext uri="{D42A27DB-BD31-4B8C-83A1-F6EECF244321}">
                <p14:modId xmlns:p14="http://schemas.microsoft.com/office/powerpoint/2010/main" val="2426668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68" name="think-cell Folie" r:id="rId6" imgW="216" imgH="216" progId="TCLayout.ActiveDocument.1">
                  <p:embed/>
                </p:oleObj>
              </mc:Choice>
              <mc:Fallback>
                <p:oleObj name="think-cell Folie" r:id="rId6" imgW="216" imgH="216" progId="TCLayout.ActiveDocument.1">
                  <p:embed/>
                  <p:pic>
                    <p:nvPicPr>
                      <p:cNvPr id="0" name="Picture 16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4" name="cdtRectangle 2 Id768002"/>
          <p:cNvSpPr>
            <a:spLocks noGrp="1" noChangeArrowheads="1"/>
          </p:cNvSpPr>
          <p:nvPr>
            <p:ph type="title"/>
          </p:nvPr>
        </p:nvSpPr>
        <p:spPr/>
        <p:txBody>
          <a:bodyPr/>
          <a:lstStyle/>
          <a:p>
            <a:pPr algn="l" rtl="0"/>
            <a:r>
              <a:rPr lang="en-US" b="1" i="0" u="none" baseline="0"/>
              <a:t>Design and handling</a:t>
            </a:r>
            <a:r>
              <a:rPr lang="en-US"/>
              <a:t/>
            </a:r>
            <a:br>
              <a:rPr lang="en-US"/>
            </a:br>
            <a:r>
              <a:rPr lang="en-US" b="1" i="0" u="none" baseline="0"/>
              <a:t>Optional CPU functional enhancements using boards</a:t>
            </a:r>
            <a:r>
              <a:rPr lang="en-US" b="0" i="0" u="none" baseline="0"/>
              <a:t> </a:t>
            </a:r>
            <a:endParaRPr lang="en-US" altLang="en-US" dirty="0"/>
          </a:p>
        </p:txBody>
      </p:sp>
      <p:graphicFrame>
        <p:nvGraphicFramePr>
          <p:cNvPr id="2" name="Table 1"/>
          <p:cNvGraphicFramePr>
            <a:graphicFrameLocks noGrp="1"/>
          </p:cNvGraphicFramePr>
          <p:nvPr>
            <p:extLst>
              <p:ext uri="{D42A27DB-BD31-4B8C-83A1-F6EECF244321}">
                <p14:modId xmlns:p14="http://schemas.microsoft.com/office/powerpoint/2010/main" val="3232122137"/>
              </p:ext>
            </p:extLst>
          </p:nvPr>
        </p:nvGraphicFramePr>
        <p:xfrm>
          <a:off x="627063" y="1412875"/>
          <a:ext cx="7920000" cy="5136944"/>
        </p:xfrm>
        <a:graphic>
          <a:graphicData uri="http://schemas.openxmlformats.org/drawingml/2006/table">
            <a:tbl>
              <a:tblPr firstRow="1" bandRow="1">
                <a:tableStyleId>{5C22544A-7EE6-4342-B048-85BDC9FD1C3A}</a:tableStyleId>
              </a:tblPr>
              <a:tblGrid>
                <a:gridCol w="1296000"/>
                <a:gridCol w="6624000"/>
              </a:tblGrid>
              <a:tr h="306735">
                <a:tc>
                  <a:txBody>
                    <a:bodyPr/>
                    <a:lstStyle/>
                    <a:p>
                      <a:pPr algn="l" rtl="0"/>
                      <a:r>
                        <a:rPr lang="en-US" sz="1400" b="1" i="0" u="none" baseline="0"/>
                        <a:t>Board type</a:t>
                      </a:r>
                      <a:endParaRPr lang="en-US" sz="1400" dirty="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4B"/>
                    </a:solidFill>
                  </a:tcPr>
                </a:tc>
                <a:tc>
                  <a:txBody>
                    <a:bodyPr/>
                    <a:lstStyle/>
                    <a:p>
                      <a:pPr algn="l" rtl="0"/>
                      <a:r>
                        <a:rPr lang="en-US" sz="1400" b="1" i="0" u="none" baseline="0"/>
                        <a:t>Characteristics</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4B"/>
                    </a:solidFill>
                  </a:tcPr>
                </a:tc>
              </a:tr>
              <a:tr h="306735">
                <a:tc rowSpan="2">
                  <a:txBody>
                    <a:bodyPr/>
                    <a:lstStyle/>
                    <a:p>
                      <a:pPr algn="l" rtl="0"/>
                      <a:r>
                        <a:rPr lang="en-US" sz="1400" b="0" i="0" u="none" baseline="0"/>
                        <a:t>SB 1221</a:t>
                      </a:r>
                      <a:endParaRPr lang="en-US" sz="1400" dirty="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4 DI, DC 5V, HSC with up to 200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smtClean="0"/>
                    </a:p>
                  </a:txBody>
                  <a:tcPr/>
                </a:tc>
                <a:tc>
                  <a:txBody>
                    <a:bodyPr/>
                    <a:lstStyle/>
                    <a:p>
                      <a:pPr algn="l" rtl="0"/>
                      <a:r>
                        <a:rPr lang="en-US" sz="1400" b="0" i="0" u="none" baseline="0"/>
                        <a:t>4 DI, DC 24V, HSC with up to 200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dk1"/>
                          </a:solidFill>
                          <a:latin typeface="+mn-lt"/>
                          <a:ea typeface="+mn-ea"/>
                          <a:cs typeface="+mn-cs"/>
                        </a:rPr>
                        <a:t>SB 1222</a:t>
                      </a:r>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4 DQ DC 5V, 0.1 A, PWM with up to 200 kHz, PTO with up to 100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vMerge="1">
                  <a:txBody>
                    <a:bodyPr/>
                    <a:lstStyle/>
                    <a:p>
                      <a:endParaRPr lang="en-US" sz="1600" dirty="0"/>
                    </a:p>
                  </a:txBody>
                  <a:tcPr/>
                </a:tc>
                <a:tc>
                  <a:txBody>
                    <a:bodyPr/>
                    <a:lstStyle/>
                    <a:p>
                      <a:pPr algn="l" rtl="0"/>
                      <a:r>
                        <a:rPr lang="en-US" sz="1400" b="0" i="0" u="none" baseline="0"/>
                        <a:t>4 DQ DC 24V, 0.1 A, PWM with up to 200 kHz, PTO with up to 100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536077">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baseline="0"/>
                        <a:t>SB 1223</a:t>
                      </a:r>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2 DI, DC 5V, 2 DQ DC 5V, 0.1 A, HSC with up to 200 kHz, PWM with up to 200 kHz, PTO with up to 100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536077">
                <a:tc vMerge="1">
                  <a:txBody>
                    <a:bodyPr/>
                    <a:lstStyle/>
                    <a:p>
                      <a:endParaRPr lang="en-US" sz="1600" dirty="0"/>
                    </a:p>
                  </a:txBody>
                  <a:tcPr anchor="ctr"/>
                </a:tc>
                <a:tc>
                  <a:txBody>
                    <a:bodyPr/>
                    <a:lstStyle/>
                    <a:p>
                      <a:pPr algn="l" rtl="0"/>
                      <a:r>
                        <a:rPr lang="en-US" sz="1400" b="0" i="0" u="none" baseline="0"/>
                        <a:t>2 DI, DC 24V,  2 DQ DC 24V, 0.1 A, HSC with up to 200 kHz, PWM with up to 200 kHz, PTO with up to 100 kHz available for use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vMerge="1">
                  <a:txBody>
                    <a:bodyPr/>
                    <a:lstStyle/>
                    <a:p>
                      <a:endParaRPr lang="en-US" sz="1600" dirty="0"/>
                    </a:p>
                  </a:txBody>
                  <a:tcPr anchor="ctr"/>
                </a:tc>
                <a:tc>
                  <a:txBody>
                    <a:bodyPr/>
                    <a:lstStyle/>
                    <a:p>
                      <a:pPr algn="l" rtl="0"/>
                      <a:r>
                        <a:rPr lang="en-US" sz="1400" b="0" i="0" u="none" baseline="0"/>
                        <a:t>2 DI, DC 24V,  2 DQ DC 24V, 0.1 A</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baseline="0"/>
                        <a:t>SB 1231 AI</a:t>
                      </a:r>
                      <a:endParaRPr lang="en-US" sz="1400" dirty="0" smtClean="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1 AI, ±10VDC (12 bit) or 0…20 mA</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baseline="0"/>
                        <a:t>SB 1231 RTD</a:t>
                      </a:r>
                      <a:endParaRPr lang="en-US" sz="1400" dirty="0" smtClean="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1 AI RTD, PT 100 and PT1000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baseline="0"/>
                        <a:t>SB 1231 TC</a:t>
                      </a:r>
                      <a:endParaRPr lang="en-US" sz="1400" dirty="0" smtClean="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1 AI t</a:t>
                      </a:r>
                      <a:r>
                        <a:rPr lang="en-US" sz="1400" b="0" i="0" u="none" cap="none" baseline="0"/>
                        <a:t>hermal elements</a:t>
                      </a:r>
                      <a:r>
                        <a:rPr lang="en-US" sz="1400" b="0" i="0" u="none" baseline="0"/>
                        <a:t> type J or K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baseline="0"/>
                        <a:t>SB 1232 AQ</a:t>
                      </a:r>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1 AO, ±10VDC (12 bit) or 0…20 mA (11 bit) </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algn="l" rtl="0"/>
                      <a:r>
                        <a:rPr lang="en-US" sz="1400" b="0" i="0" u="none" baseline="0"/>
                        <a:t>CB 1241</a:t>
                      </a:r>
                      <a:endParaRPr lang="en-US" sz="1400" dirty="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baseline="0"/>
                        <a:t>RS485 communication board</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06735">
                <a:tc>
                  <a:txBody>
                    <a:bodyPr/>
                    <a:lstStyle/>
                    <a:p>
                      <a:pPr algn="l" rtl="0"/>
                      <a:r>
                        <a:rPr lang="en-US" sz="1400" b="0" i="0" u="none" baseline="0"/>
                        <a:t>BB 1297</a:t>
                      </a:r>
                      <a:endParaRPr lang="en-US" sz="1400" dirty="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a:txBody>
                    <a:bodyPr/>
                    <a:lstStyle/>
                    <a:p>
                      <a:pPr algn="l" rtl="0"/>
                      <a:r>
                        <a:rPr lang="en-US" sz="1400" b="0" i="0" u="none" baseline="0"/>
                        <a:t>Battery board for real-time clock long-term buffering (without CR1025 battery)</a:t>
                      </a:r>
                      <a:endParaRPr lang="en-US" sz="14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r>
            </a:tbl>
          </a:graphicData>
        </a:graphic>
      </p:graphicFrame>
      <p:pic>
        <p:nvPicPr>
          <p:cNvPr id="7" name="Picture 14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691562" y="2965040"/>
            <a:ext cx="3024188"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extLst>
      <p:ext uri="{BB962C8B-B14F-4D97-AF65-F5344CB8AC3E}">
        <p14:creationId xmlns:p14="http://schemas.microsoft.com/office/powerpoint/2010/main" val="368226426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p:cNvGraphicFramePr>
          <p:nvPr>
            <p:custDataLst>
              <p:tags r:id="rId3"/>
            </p:custDataLst>
            <p:extLst>
              <p:ext uri="{D42A27DB-BD31-4B8C-83A1-F6EECF244321}">
                <p14:modId xmlns:p14="http://schemas.microsoft.com/office/powerpoint/2010/main" val="19515123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25" name="think-cell Folie" r:id="rId6" imgW="216" imgH="216" progId="TCLayout.ActiveDocument.1">
                  <p:embed/>
                </p:oleObj>
              </mc:Choice>
              <mc:Fallback>
                <p:oleObj name="think-cell Folie" r:id="rId6" imgW="216" imgH="216" progId="TCLayout.ActiveDocument.1">
                  <p:embed/>
                  <p:pic>
                    <p:nvPicPr>
                      <p:cNvPr id="0" name="Picture 19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noAutofit/>
          </a:bodyPr>
          <a:lstStyle/>
          <a:p>
            <a:pPr algn="l" rtl="0"/>
            <a:r>
              <a:rPr lang="en-US" b="1" i="0" u="none" baseline="0"/>
              <a:t>Design and handling</a:t>
            </a:r>
            <a:r>
              <a:rPr lang="en-US"/>
              <a:t/>
            </a:r>
            <a:br>
              <a:rPr lang="en-US"/>
            </a:br>
            <a:r>
              <a:rPr lang="en-US" b="1" i="0" u="none" baseline="0"/>
              <a:t>Digital signal modules and signal boards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431597544"/>
              </p:ext>
            </p:extLst>
          </p:nvPr>
        </p:nvGraphicFramePr>
        <p:xfrm>
          <a:off x="627750" y="1412875"/>
          <a:ext cx="11088000" cy="4771920"/>
        </p:xfrm>
        <a:graphic>
          <a:graphicData uri="http://schemas.openxmlformats.org/drawingml/2006/table">
            <a:tbl>
              <a:tblPr firstRow="1" bandRow="1">
                <a:tableStyleId>{5C22544A-7EE6-4342-B048-85BDC9FD1C3A}</a:tableStyleId>
              </a:tblPr>
              <a:tblGrid>
                <a:gridCol w="1440000"/>
                <a:gridCol w="1944000"/>
                <a:gridCol w="1440000"/>
                <a:gridCol w="2880000"/>
                <a:gridCol w="1440000"/>
                <a:gridCol w="1944000"/>
              </a:tblGrid>
              <a:tr h="432000">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t>SM 1221 digital input</a:t>
                      </a:r>
                      <a:endParaRPr lang="en-US" dirty="0" smtClean="0"/>
                    </a:p>
                  </a:txBody>
                  <a:tcPr marL="108000" marR="36000" marT="72000" marB="72000">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t>SM 1223 digital input/output</a:t>
                      </a:r>
                      <a:endParaRPr lang="en-US" dirty="0" smtClean="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t>SM 1222 digital output</a:t>
                      </a:r>
                      <a:endParaRPr lang="en-US" dirty="0" smtClean="0"/>
                    </a:p>
                  </a:txBody>
                  <a:tcPr marL="108000" marR="36000" marT="72000" marB="7200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r>
              <a:tr h="1008000">
                <a:tc rowSpan="2">
                  <a: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45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marL="108000" marR="36000" marT="72000" marB="72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rowSpan="2">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8 DI, 24V DC</a:t>
                      </a:r>
                    </a:p>
                    <a:p>
                      <a:pPr marL="228600" indent="-228600" algn="l" rtl="0">
                        <a:lnSpc>
                          <a:spcPct val="100000"/>
                        </a:lnSpc>
                        <a:spcBef>
                          <a:spcPts val="600"/>
                        </a:spcBef>
                        <a:spcAft>
                          <a:spcPts val="0"/>
                        </a:spcAft>
                        <a:buFont typeface="+mj-lt"/>
                        <a:buAutoNum type="arabicPeriod"/>
                      </a:pPr>
                      <a:r>
                        <a:rPr lang="en-US" sz="1200" b="0" i="0" u="none" baseline="0">
                          <a:effectLst/>
                        </a:rPr>
                        <a:t>16 DI, 24V DC</a:t>
                      </a:r>
                    </a:p>
                    <a:p>
                      <a:pPr marL="0" indent="0" algn="l" rtl="0">
                        <a:lnSpc>
                          <a:spcPct val="100000"/>
                        </a:lnSpc>
                        <a:spcBef>
                          <a:spcPts val="600"/>
                        </a:spcBef>
                        <a:spcAft>
                          <a:spcPts val="0"/>
                        </a:spcAft>
                        <a:buFont typeface="Arial" panose="020B0604020202020204" pitchFamily="34" charset="0"/>
                        <a:buNone/>
                      </a:pPr>
                      <a:endParaRPr lang="en-US" sz="1200" dirty="0" smtClean="0">
                        <a:effectLst/>
                      </a:endParaRPr>
                    </a:p>
                    <a:p>
                      <a:pPr marL="0" indent="0" algn="l" rtl="0">
                        <a:lnSpc>
                          <a:spcPct val="100000"/>
                        </a:lnSpc>
                        <a:spcBef>
                          <a:spcPts val="600"/>
                        </a:spcBef>
                        <a:spcAft>
                          <a:spcPts val="0"/>
                        </a:spcAft>
                        <a:buFont typeface="Arial" panose="020B0604020202020204" pitchFamily="34" charset="0"/>
                        <a:buNone/>
                      </a:pPr>
                      <a:r>
                        <a:rPr lang="en-US" sz="1200" b="0" i="0" u="none" baseline="0">
                          <a:effectLst/>
                        </a:rPr>
                        <a:t>SINK/SOURCE  </a:t>
                      </a:r>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45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DI 8x 24 VDC, DQ8 x RLY</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DI 8/DQ 8  24 VDC</a:t>
                      </a:r>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45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dirty="0">
                          <a:solidFill>
                            <a:schemeClr val="dk1"/>
                          </a:solidFill>
                          <a:effectLst/>
                          <a:latin typeface="+mn-lt"/>
                          <a:ea typeface="+mn-ea"/>
                          <a:cs typeface="+mn-cs"/>
                        </a:rPr>
                        <a:t>DQ 8x RLY</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dirty="0">
                          <a:solidFill>
                            <a:schemeClr val="dk1"/>
                          </a:solidFill>
                          <a:effectLst/>
                          <a:latin typeface="+mn-lt"/>
                          <a:ea typeface="+mn-ea"/>
                          <a:cs typeface="+mn-cs"/>
                        </a:rPr>
                        <a:t>DQ 8x 24 VDC</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dirty="0">
                          <a:solidFill>
                            <a:schemeClr val="dk1"/>
                          </a:solidFill>
                          <a:effectLst/>
                          <a:latin typeface="+mn-lt"/>
                          <a:ea typeface="+mn-ea"/>
                          <a:cs typeface="+mn-cs"/>
                        </a:rPr>
                        <a:t>DQ 16x RLY</a:t>
                      </a:r>
                      <a:endParaRPr lang="en-US" sz="1200" kern="1200" dirty="0">
                        <a:solidFill>
                          <a:schemeClr val="dk1"/>
                        </a:solidFill>
                        <a:effectLst/>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r>
              <a:tr h="1008000">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70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8D2D7"/>
                    </a:solidFill>
                  </a:tcPr>
                </a:tc>
                <a:tc>
                  <a:txBody>
                    <a:bodyPr/>
                    <a:lstStyle/>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DI 16x 24 VDC, DQ 16x RLY</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DI 16/DQ 16 24 VDC</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DI 8 x120/230 V AC / DQ 8 x relays</a:t>
                      </a:r>
                      <a:endParaRPr lang="en-US" sz="1200" kern="1200" dirty="0">
                        <a:solidFill>
                          <a:schemeClr val="dk1"/>
                        </a:solidFill>
                        <a:effectLst/>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8D2D7"/>
                    </a:solidFill>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70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8D2D7"/>
                    </a:solidFill>
                  </a:tcPr>
                </a:tc>
                <a:tc>
                  <a:txBody>
                    <a:bodyPr/>
                    <a:lstStyle/>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DQ 8x RLY (changeover contact)</a:t>
                      </a:r>
                    </a:p>
                    <a:p>
                      <a:pPr marL="228600" indent="-228600" algn="l" defTabSz="914400" rtl="0" eaLnBrk="1" latinLnBrk="0" hangingPunct="1">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DO 16x 24 VDC</a:t>
                      </a:r>
                    </a:p>
                    <a:p>
                      <a:pPr marL="171450" indent="-171450" algn="l" defTabSz="914400" rtl="0" eaLnBrk="1" latinLnBrk="0" hangingPunct="1">
                        <a:lnSpc>
                          <a:spcPct val="100000"/>
                        </a:lnSpc>
                        <a:spcBef>
                          <a:spcPts val="600"/>
                        </a:spcBef>
                        <a:spcAft>
                          <a:spcPts val="0"/>
                        </a:spcAft>
                        <a:buFont typeface="Arial" panose="020B0604020202020204" pitchFamily="34" charset="0"/>
                        <a:buChar char="•"/>
                      </a:pPr>
                      <a:endParaRPr lang="en-US" sz="1200" kern="1200" dirty="0">
                        <a:solidFill>
                          <a:schemeClr val="dk1"/>
                        </a:solidFill>
                        <a:effectLst/>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8D2D7"/>
                    </a:solidFill>
                  </a:tcPr>
                </a:tc>
              </a:tr>
              <a:tr h="432000">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800" b="1" i="0" u="none" kern="1200" baseline="0" dirty="0">
                          <a:solidFill>
                            <a:schemeClr val="lt1"/>
                          </a:solidFill>
                          <a:latin typeface="+mn-lt"/>
                          <a:ea typeface="+mn-ea"/>
                          <a:cs typeface="+mn-cs"/>
                        </a:rPr>
                        <a:t>SB 1221 digital input</a:t>
                      </a:r>
                      <a:endParaRPr lang="en-US" sz="1800" b="1" kern="1200" dirty="0" smtClean="0">
                        <a:solidFill>
                          <a:schemeClr val="lt1"/>
                        </a:solidFill>
                        <a:latin typeface="+mn-lt"/>
                        <a:ea typeface="+mn-ea"/>
                        <a:cs typeface="+mn-cs"/>
                      </a:endParaRPr>
                    </a:p>
                  </a:txBody>
                  <a:tcPr marL="108000" marR="36000" marT="72000" marB="72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800" b="1" i="0" u="none" kern="1200" baseline="0" dirty="0">
                          <a:solidFill>
                            <a:schemeClr val="lt1"/>
                          </a:solidFill>
                          <a:latin typeface="+mn-lt"/>
                          <a:ea typeface="+mn-ea"/>
                          <a:cs typeface="+mn-cs"/>
                        </a:rPr>
                        <a:t>SB 1223 digital input/output</a:t>
                      </a:r>
                      <a:endParaRPr lang="en-US" sz="1800" b="1" kern="1200" dirty="0" smtClean="0">
                        <a:solidFill>
                          <a:schemeClr val="lt1"/>
                        </a:solidFill>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800" b="1" i="0" u="none" kern="1200" baseline="0" dirty="0">
                          <a:solidFill>
                            <a:schemeClr val="lt1"/>
                          </a:solidFill>
                          <a:latin typeface="+mn-lt"/>
                          <a:ea typeface="+mn-ea"/>
                          <a:cs typeface="+mn-cs"/>
                        </a:rPr>
                        <a:t>SB 1222 digital output</a:t>
                      </a:r>
                      <a:endParaRPr lang="en-US" sz="1800" b="1" kern="1200" dirty="0" smtClean="0">
                        <a:solidFill>
                          <a:schemeClr val="lt1"/>
                        </a:solidFill>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r>
              <a:tr h="1872000">
                <a:tc>
                  <a:txBody>
                    <a:bodyPr/>
                    <a:lstStyle/>
                    <a:p>
                      <a:pPr algn="l" rtl="0">
                        <a:lnSpc>
                          <a:spcPct val="100000"/>
                        </a:lnSpc>
                        <a:spcBef>
                          <a:spcPts val="600"/>
                        </a:spcBef>
                        <a:spcAft>
                          <a:spcPts val="0"/>
                        </a:spcAft>
                      </a:pPr>
                      <a:endParaRPr lang="en-US" sz="1200" kern="1200" dirty="0">
                        <a:solidFill>
                          <a:schemeClr val="dk1"/>
                        </a:solidFill>
                        <a:effectLst/>
                        <a:latin typeface="+mn-lt"/>
                        <a:ea typeface="+mn-ea"/>
                        <a:cs typeface="+mn-cs"/>
                      </a:endParaRPr>
                    </a:p>
                  </a:txBody>
                  <a:tcPr marL="108000" marR="36000" marT="72000" marB="72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4DI, 5VDC 200kHz</a:t>
                      </a:r>
                    </a:p>
                    <a:p>
                      <a:pPr marL="228600" indent="-228600" algn="l" rtl="0">
                        <a:lnSpc>
                          <a:spcPct val="100000"/>
                        </a:lnSpc>
                        <a:spcBef>
                          <a:spcPts val="600"/>
                        </a:spcBef>
                        <a:spcAft>
                          <a:spcPts val="0"/>
                        </a:spcAft>
                        <a:buFont typeface="+mj-lt"/>
                        <a:buAutoNum type="arabicPeriod"/>
                      </a:pPr>
                      <a:r>
                        <a:rPr lang="en-US" sz="1200" b="0" i="0" u="none" baseline="0">
                          <a:effectLst/>
                        </a:rPr>
                        <a:t>4DI, 24VDC 200kHz</a:t>
                      </a:r>
                    </a:p>
                    <a:p>
                      <a:pPr marL="228600" indent="-228600" algn="l" rtl="0">
                        <a:lnSpc>
                          <a:spcPct val="100000"/>
                        </a:lnSpc>
                        <a:spcBef>
                          <a:spcPts val="600"/>
                        </a:spcBef>
                        <a:spcAft>
                          <a:spcPts val="0"/>
                        </a:spcAft>
                        <a:buFont typeface="+mj-lt"/>
                        <a:buAutoNum type="arabicPeriod"/>
                      </a:pPr>
                      <a:endParaRPr lang="en-US" sz="12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i="0" u="none" kern="1200" baseline="0">
                          <a:solidFill>
                            <a:schemeClr val="dk1"/>
                          </a:solidFill>
                          <a:effectLst/>
                          <a:latin typeface="+mn-lt"/>
                          <a:ea typeface="+mn-ea"/>
                          <a:cs typeface="+mn-cs"/>
                        </a:rPr>
                        <a:t>Reading M</a:t>
                      </a:r>
                    </a:p>
                    <a:p>
                      <a:pPr marL="0" indent="0" algn="l" rtl="0">
                        <a:lnSpc>
                          <a:spcPct val="100000"/>
                        </a:lnSpc>
                        <a:spcBef>
                          <a:spcPts val="600"/>
                        </a:spcBef>
                        <a:spcAft>
                          <a:spcPts val="0"/>
                        </a:spcAft>
                        <a:buFont typeface="Arial" panose="020B0604020202020204" pitchFamily="34" charset="0"/>
                        <a:buNone/>
                      </a:pPr>
                      <a:endParaRPr lang="en-US" sz="1200" kern="1200" dirty="0">
                        <a:solidFill>
                          <a:schemeClr val="dk1"/>
                        </a:solidFill>
                        <a:effectLst/>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marL="228600" indent="-228600" algn="l" rtl="0">
                        <a:lnSpc>
                          <a:spcPct val="100000"/>
                        </a:lnSpc>
                        <a:spcBef>
                          <a:spcPts val="600"/>
                        </a:spcBef>
                        <a:spcAft>
                          <a:spcPts val="0"/>
                        </a:spcAft>
                        <a:buFont typeface="+mj-lt"/>
                        <a:buAutoNum type="arabicPeriod"/>
                      </a:pPr>
                      <a:r>
                        <a:rPr lang="en-US" sz="1200" b="0" i="0" u="none" baseline="0">
                          <a:effectLst/>
                        </a:rPr>
                        <a:t>2DI/2DQ 24VDC </a:t>
                      </a:r>
                      <a:endParaRPr lang="en-US" sz="1200" dirty="0" smtClean="0">
                        <a:effectLst/>
                      </a:endParaRPr>
                    </a:p>
                    <a:p>
                      <a:pPr marL="228600" indent="-228600" algn="l" rtl="0">
                        <a:lnSpc>
                          <a:spcPct val="100000"/>
                        </a:lnSpc>
                        <a:spcBef>
                          <a:spcPts val="600"/>
                        </a:spcBef>
                        <a:spcAft>
                          <a:spcPts val="0"/>
                        </a:spcAft>
                        <a:buFont typeface="+mj-lt"/>
                        <a:buAutoNum type="arabicPeriod"/>
                      </a:pPr>
                      <a:r>
                        <a:rPr lang="en-US" sz="1200" b="0" i="0" u="none" baseline="0">
                          <a:effectLst/>
                        </a:rPr>
                        <a:t>2DI/2DQ, 5VDC 200kHz </a:t>
                      </a:r>
                      <a:endParaRPr lang="en-US" sz="1200" dirty="0" smtClean="0">
                        <a:effectLst/>
                      </a:endParaRPr>
                    </a:p>
                    <a:p>
                      <a:pPr marL="228600" indent="-228600" algn="l" rtl="0">
                        <a:lnSpc>
                          <a:spcPct val="100000"/>
                        </a:lnSpc>
                        <a:spcBef>
                          <a:spcPts val="600"/>
                        </a:spcBef>
                        <a:spcAft>
                          <a:spcPts val="0"/>
                        </a:spcAft>
                        <a:buFont typeface="+mj-lt"/>
                        <a:buAutoNum type="arabicPeriod"/>
                      </a:pPr>
                      <a:r>
                        <a:rPr lang="en-US" sz="1200" b="0" i="0" u="none" baseline="0">
                          <a:effectLst/>
                        </a:rPr>
                        <a:t>2DI/2DQ, 24VDC 200kHz </a:t>
                      </a:r>
                      <a:endParaRPr lang="en-US" sz="1200"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algn="l" rtl="0">
                        <a:lnSpc>
                          <a:spcPct val="100000"/>
                        </a:lnSpc>
                        <a:spcBef>
                          <a:spcPts val="600"/>
                        </a:spcBef>
                        <a:spcAft>
                          <a:spcPts val="0"/>
                        </a:spcAft>
                      </a:pPr>
                      <a:endParaRPr lang="en-US" dirty="0"/>
                    </a:p>
                  </a:txBody>
                  <a:tcPr marL="108000" marR="3600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4DQ, 5VDC 200kHz</a:t>
                      </a:r>
                    </a:p>
                    <a:p>
                      <a:pPr marL="228600" indent="-228600" algn="l" rtl="0">
                        <a:lnSpc>
                          <a:spcPct val="100000"/>
                        </a:lnSpc>
                        <a:spcBef>
                          <a:spcPts val="600"/>
                        </a:spcBef>
                        <a:spcAft>
                          <a:spcPts val="0"/>
                        </a:spcAft>
                        <a:buFont typeface="+mj-lt"/>
                        <a:buAutoNum type="arabicPeriod"/>
                      </a:pPr>
                      <a:r>
                        <a:rPr lang="en-US" sz="1200" b="0" i="0" u="none" baseline="0">
                          <a:effectLst/>
                        </a:rPr>
                        <a:t>4DQ, 24VDC 200kHz</a:t>
                      </a:r>
                      <a:endParaRPr lang="en-US" sz="1200" kern="1200" dirty="0">
                        <a:solidFill>
                          <a:schemeClr val="dk1"/>
                        </a:solidFill>
                        <a:effectLst/>
                        <a:latin typeface="+mn-lt"/>
                        <a:ea typeface="+mn-ea"/>
                        <a:cs typeface="+mn-cs"/>
                      </a:endParaRPr>
                    </a:p>
                  </a:txBody>
                  <a:tcPr marL="108000" marR="3600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DCE1E6"/>
                    </a:solidFill>
                  </a:tcPr>
                </a:tc>
              </a:tr>
            </a:tbl>
          </a:graphicData>
        </a:graphic>
      </p:graphicFrame>
      <p:pic>
        <p:nvPicPr>
          <p:cNvPr id="17413" name="Picture 5" descr="C:\Users\lj2879\AppData\Local\Microsoft\Windows\Temporary Internet Files\Content.IE5\4KGD2268\P_ST70_XX_04827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78920" y="2484718"/>
            <a:ext cx="382984" cy="83987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Users\lj2879\AppData\Local\Microsoft\Windows\Temporary Internet Files\Content.IE5\6YLR8EUN\G_ST70_XX_93214J.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0" b="98600" l="26094" r="75000"/>
                    </a14:imgEffect>
                  </a14:imgLayer>
                </a14:imgProps>
              </a:ext>
              <a:ext uri="{28A0092B-C50C-407E-A947-70E740481C1C}">
                <a14:useLocalDpi xmlns:a14="http://schemas.microsoft.com/office/drawing/2010/main"/>
              </a:ext>
            </a:extLst>
          </a:blip>
          <a:srcRect/>
          <a:stretch>
            <a:fillRect/>
          </a:stretch>
        </p:blipFill>
        <p:spPr bwMode="auto">
          <a:xfrm>
            <a:off x="628883" y="4767107"/>
            <a:ext cx="1415018" cy="1105483"/>
          </a:xfrm>
          <a:prstGeom prst="rect">
            <a:avLst/>
          </a:prstGeom>
          <a:noFill/>
          <a:extLst>
            <a:ext uri="{909E8E84-426E-40DD-AFC4-6F175D3DCCD1}">
              <a14:hiddenFill xmlns:a14="http://schemas.microsoft.com/office/drawing/2010/main">
                <a:solidFill>
                  <a:srgbClr val="FFFFFF"/>
                </a:solidFill>
              </a14:hiddenFill>
            </a:ext>
          </a:extLst>
        </p:spPr>
      </p:pic>
      <p:pic>
        <p:nvPicPr>
          <p:cNvPr id="17415" name="Picture 7" descr="C:\Users\lj2879\AppData\Local\Microsoft\Windows\Temporary Internet Files\Content.IE5\ZTH70S08\G_ST70_XX_93216I.jpg"/>
          <p:cNvPicPr>
            <a:picLocks noChangeAspect="1" noChangeArrowheads="1"/>
          </p:cNvPicPr>
          <p:nvPr/>
        </p:nvPicPr>
        <p:blipFill rotWithShape="1">
          <a:blip r:embed="rId11" cstate="screen">
            <a:extLst>
              <a:ext uri="{BEBA8EAE-BF5A-486C-A8C5-ECC9F3942E4B}">
                <a14:imgProps xmlns:a14="http://schemas.microsoft.com/office/drawing/2010/main">
                  <a14:imgLayer r:embed="rId12">
                    <a14:imgEffect>
                      <a14:backgroundRemoval t="1736" b="97569" l="4545" r="96023"/>
                    </a14:imgEffect>
                  </a14:imgLayer>
                </a14:imgProps>
              </a:ext>
              <a:ext uri="{28A0092B-C50C-407E-A947-70E740481C1C}">
                <a14:useLocalDpi xmlns:a14="http://schemas.microsoft.com/office/drawing/2010/main"/>
              </a:ext>
            </a:extLst>
          </a:blip>
          <a:srcRect/>
          <a:stretch/>
        </p:blipFill>
        <p:spPr bwMode="auto">
          <a:xfrm>
            <a:off x="8682438" y="4675952"/>
            <a:ext cx="732977" cy="1197234"/>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C:\Users\lj2879\AppData\Local\Microsoft\Windows\Temporary Internet Files\Content.IE5\KP034NB5\P_ST70_XX_04522P.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449435" y="4694994"/>
            <a:ext cx="720908" cy="1131724"/>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Users\lj2879\AppData\Local\Microsoft\Windows\Temporary Internet Files\Content.IE5\4KGD2268\P_ST70_XX_04836P.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4759456" y="2962530"/>
            <a:ext cx="582875" cy="839877"/>
          </a:xfrm>
          <a:prstGeom prst="rect">
            <a:avLst/>
          </a:prstGeom>
          <a:noFill/>
          <a:extLst>
            <a:ext uri="{909E8E84-426E-40DD-AFC4-6F175D3DCCD1}">
              <a14:hiddenFill xmlns:a14="http://schemas.microsoft.com/office/drawing/2010/main">
                <a:solidFill>
                  <a:srgbClr val="FFFFFF"/>
                </a:solidFill>
              </a14:hiddenFill>
            </a:ext>
          </a:extLst>
        </p:spPr>
      </p:pic>
      <p:pic>
        <p:nvPicPr>
          <p:cNvPr id="17419" name="Picture 11" descr="C:\Users\lj2879\AppData\Local\Microsoft\Windows\Temporary Internet Files\Content.IE5\0A45E4K5\P_ST70_XX_04835P.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959401" y="1935239"/>
            <a:ext cx="379624" cy="839877"/>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C:\Users\lj2879\AppData\Local\Microsoft\Windows\Temporary Internet Files\Content.IE5\L20ZS619\P_ST70_XX_04830P.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241896" y="1945071"/>
            <a:ext cx="380464" cy="8398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4161756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p:cNvGraphicFramePr>
          <p:nvPr>
            <p:custDataLst>
              <p:tags r:id="rId3"/>
            </p:custDataLst>
            <p:extLst>
              <p:ext uri="{D42A27DB-BD31-4B8C-83A1-F6EECF244321}">
                <p14:modId xmlns:p14="http://schemas.microsoft.com/office/powerpoint/2010/main" val="15145852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38" name="think-cell Folie" r:id="rId6" imgW="216" imgH="216" progId="TCLayout.ActiveDocument.1">
                  <p:embed/>
                </p:oleObj>
              </mc:Choice>
              <mc:Fallback>
                <p:oleObj name="think-cell Folie" r:id="rId6" imgW="216" imgH="216" progId="TCLayout.ActiveDocument.1">
                  <p:embed/>
                  <p:pic>
                    <p:nvPicPr>
                      <p:cNvPr id="0" name="Picture 18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noAutofit/>
          </a:bodyPr>
          <a:lstStyle/>
          <a:p>
            <a:pPr algn="l" rtl="0"/>
            <a:r>
              <a:rPr lang="en-US" b="1" i="0" u="none" baseline="0"/>
              <a:t>Design and handling</a:t>
            </a:r>
            <a:r>
              <a:rPr lang="en-US"/>
              <a:t/>
            </a:r>
            <a:br>
              <a:rPr lang="en-US"/>
            </a:br>
            <a:r>
              <a:rPr lang="en-US" b="1" i="0" u="none" baseline="0"/>
              <a:t>Analog signal modules and signal boards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1500330"/>
              </p:ext>
            </p:extLst>
          </p:nvPr>
        </p:nvGraphicFramePr>
        <p:xfrm>
          <a:off x="627063" y="1412945"/>
          <a:ext cx="11088000" cy="4752000"/>
        </p:xfrm>
        <a:graphic>
          <a:graphicData uri="http://schemas.openxmlformats.org/drawingml/2006/table">
            <a:tbl>
              <a:tblPr firstRow="1" bandRow="1">
                <a:tableStyleId>{5C22544A-7EE6-4342-B048-85BDC9FD1C3A}</a:tableStyleId>
              </a:tblPr>
              <a:tblGrid>
                <a:gridCol w="1152000"/>
                <a:gridCol w="2736000"/>
                <a:gridCol w="1152000"/>
                <a:gridCol w="2448000"/>
                <a:gridCol w="1152000"/>
                <a:gridCol w="2448000"/>
              </a:tblGrid>
              <a:tr h="432000">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effectLst/>
                        </a:rPr>
                        <a:t>SM 1231 analog input</a:t>
                      </a:r>
                      <a:endParaRPr lang="en-US" dirty="0" smtClean="0"/>
                    </a:p>
                  </a:txBody>
                  <a:tcPr marL="108000" marR="0" marT="72000" marB="72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effectLst/>
                        </a:rPr>
                        <a:t>SM 1234 analog input/output</a:t>
                      </a:r>
                      <a:endParaRPr lang="en-US" dirty="0" smtClean="0"/>
                    </a:p>
                  </a:txBody>
                  <a:tcPr marL="108000" marR="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b="1" i="0" u="none" baseline="0" dirty="0">
                          <a:effectLst/>
                        </a:rPr>
                        <a:t>SM 1232 analog output</a:t>
                      </a:r>
                      <a:endParaRPr lang="en-US" dirty="0" smtClean="0"/>
                    </a:p>
                  </a:txBody>
                  <a:tcPr marL="108000" marR="0" marT="72000" marB="72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r>
              <a:tr h="2448000">
                <a:tc>
                  <a:txBody>
                    <a:body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200" b="0" i="0" u="none" kern="1200" baseline="0">
                          <a:solidFill>
                            <a:schemeClr val="dk1"/>
                          </a:solidFill>
                          <a:effectLst/>
                          <a:latin typeface="+mn-lt"/>
                          <a:ea typeface="+mn-ea"/>
                          <a:cs typeface="+mn-cs"/>
                        </a:rPr>
                        <a:t>45 mm</a:t>
                      </a:r>
                      <a:endParaRPr lang="en-US" sz="1200" kern="1200" noProof="0" dirty="0" smtClean="0">
                        <a:solidFill>
                          <a:schemeClr val="dk1"/>
                        </a:solidFill>
                        <a:effectLst/>
                        <a:latin typeface="+mn-lt"/>
                        <a:ea typeface="+mn-ea"/>
                        <a:cs typeface="+mn-cs"/>
                      </a:endParaRPr>
                    </a:p>
                  </a:txBody>
                  <a:tcPr marL="108000" marR="0" marT="72000" marB="72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4 AI 13 bit, ±10V, ±5V, ±2.5V, or 0-20/4-20 mA </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8 AI 13 bit, ±10V, ±5V, ±2.5V, or 0-20/4-20 mA </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4 AI 16 bit, ±10V, ±5V, ±2.5V, or 0-20/4-20 mA </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4 AI 16 bit TC</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8 AI 16 bit TC</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4 AI 16 bit RTD</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8 AI 16 bit RTD</a:t>
                      </a:r>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a:ln>
                            <a:noFill/>
                          </a:ln>
                          <a:solidFill>
                            <a:srgbClr val="000000"/>
                          </a:solidFill>
                          <a:effectLst/>
                          <a:uLnTx/>
                          <a:uFillTx/>
                          <a:latin typeface="+mn-lt"/>
                          <a:ea typeface="+mn-ea"/>
                          <a:cs typeface="+mn-cs"/>
                        </a:rPr>
                        <a:t>45 mm</a:t>
                      </a:r>
                      <a:endParaRPr kumimoji="0" lang="en-US" sz="1200" b="0" i="0" u="none" strike="noStrike" kern="1200" cap="none" spc="0" normalizeH="0" baseline="0" noProof="0" dirty="0" smtClean="0">
                        <a:ln>
                          <a:noFill/>
                        </a:ln>
                        <a:solidFill>
                          <a:srgbClr val="000000"/>
                        </a:solidFill>
                        <a:effectLst/>
                        <a:uLnTx/>
                        <a:uFillTx/>
                        <a:latin typeface="+mn-lt"/>
                        <a:ea typeface="+mn-ea"/>
                        <a:cs typeface="+mn-cs"/>
                      </a:endParaRPr>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4 AI 13 bit, ±10V ±5V or ±2.5V or 4-20 mA  / 2 AQ 14 Bit, ±10V or 4-20 mA </a:t>
                      </a:r>
                    </a:p>
                    <a:p>
                      <a:pPr algn="l" rtl="0">
                        <a:lnSpc>
                          <a:spcPct val="100000"/>
                        </a:lnSpc>
                        <a:spcBef>
                          <a:spcPts val="600"/>
                        </a:spcBef>
                        <a:spcAft>
                          <a:spcPts val="0"/>
                        </a:spcAft>
                      </a:pPr>
                      <a:endParaRPr lang="en-US" sz="1200" kern="1200" dirty="0" smtClean="0">
                        <a:solidFill>
                          <a:schemeClr val="dk1"/>
                        </a:solidFill>
                        <a:effectLst/>
                        <a:latin typeface="+mn-lt"/>
                        <a:ea typeface="+mn-ea"/>
                        <a:cs typeface="+mn-cs"/>
                      </a:endParaRPr>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0" i="0" u="none" kern="1200" baseline="0">
                          <a:solidFill>
                            <a:schemeClr val="dk1"/>
                          </a:solidFill>
                          <a:effectLst/>
                          <a:latin typeface="+mn-lt"/>
                          <a:ea typeface="+mn-ea"/>
                          <a:cs typeface="+mn-cs"/>
                        </a:rPr>
                        <a:t>45 mm</a:t>
                      </a:r>
                      <a:endParaRPr lang="en-US" sz="1200" kern="1200" noProof="0" dirty="0" smtClean="0">
                        <a:solidFill>
                          <a:schemeClr val="dk1"/>
                        </a:solidFill>
                        <a:effectLst/>
                        <a:latin typeface="+mn-lt"/>
                        <a:ea typeface="+mn-ea"/>
                        <a:cs typeface="+mn-cs"/>
                      </a:endParaRPr>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2 AQ, ±10V, 14 bit or </a:t>
                      </a:r>
                      <a:r>
                        <a:rPr lang="en-US" sz="1200" kern="1200">
                          <a:solidFill>
                            <a:schemeClr val="dk1"/>
                          </a:solidFill>
                          <a:effectLst/>
                          <a:latin typeface="+mn-lt"/>
                          <a:ea typeface="+mn-ea"/>
                          <a:cs typeface="+mn-cs"/>
                        </a:rPr>
                        <a:t/>
                      </a:r>
                      <a:br>
                        <a:rPr lang="en-US" sz="1200" kern="1200">
                          <a:solidFill>
                            <a:schemeClr val="dk1"/>
                          </a:solidFill>
                          <a:effectLst/>
                          <a:latin typeface="+mn-lt"/>
                          <a:ea typeface="+mn-ea"/>
                          <a:cs typeface="+mn-cs"/>
                        </a:rPr>
                      </a:br>
                      <a:r>
                        <a:rPr lang="en-US" sz="1200" b="0" i="0" u="none" kern="1200" baseline="0">
                          <a:solidFill>
                            <a:schemeClr val="dk1"/>
                          </a:solidFill>
                          <a:effectLst/>
                          <a:latin typeface="+mn-lt"/>
                          <a:ea typeface="+mn-ea"/>
                          <a:cs typeface="+mn-cs"/>
                        </a:rPr>
                        <a:t>0 – 20 or 4 - 20 mA, 13 bit </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kern="1200" baseline="0">
                          <a:solidFill>
                            <a:schemeClr val="dk1"/>
                          </a:solidFill>
                          <a:effectLst/>
                          <a:latin typeface="+mn-lt"/>
                          <a:ea typeface="+mn-ea"/>
                          <a:cs typeface="+mn-cs"/>
                        </a:rPr>
                        <a:t>4 AQ, ±10V, 14 bit or </a:t>
                      </a:r>
                      <a:r>
                        <a:rPr lang="en-US" sz="1200" kern="1200">
                          <a:solidFill>
                            <a:schemeClr val="dk1"/>
                          </a:solidFill>
                          <a:effectLst/>
                          <a:latin typeface="+mn-lt"/>
                          <a:ea typeface="+mn-ea"/>
                          <a:cs typeface="+mn-cs"/>
                        </a:rPr>
                        <a:t/>
                      </a:r>
                      <a:br>
                        <a:rPr lang="en-US" sz="1200" kern="1200">
                          <a:solidFill>
                            <a:schemeClr val="dk1"/>
                          </a:solidFill>
                          <a:effectLst/>
                          <a:latin typeface="+mn-lt"/>
                          <a:ea typeface="+mn-ea"/>
                          <a:cs typeface="+mn-cs"/>
                        </a:rPr>
                      </a:br>
                      <a:r>
                        <a:rPr lang="en-US" sz="1200" b="0" i="0" u="none" kern="1200" baseline="0">
                          <a:solidFill>
                            <a:schemeClr val="dk1"/>
                          </a:solidFill>
                          <a:effectLst/>
                          <a:latin typeface="+mn-lt"/>
                          <a:ea typeface="+mn-ea"/>
                          <a:cs typeface="+mn-cs"/>
                        </a:rPr>
                        <a:t>0 – 20 or 4 - 20 mA, 13 bit </a:t>
                      </a:r>
                    </a:p>
                    <a:p>
                      <a:pPr marL="228600" indent="-228600" algn="l" rtl="0">
                        <a:lnSpc>
                          <a:spcPct val="100000"/>
                        </a:lnSpc>
                        <a:spcBef>
                          <a:spcPts val="600"/>
                        </a:spcBef>
                        <a:spcAft>
                          <a:spcPts val="0"/>
                        </a:spcAft>
                        <a:buFont typeface="+mj-lt"/>
                        <a:buAutoNum type="arabicPeriod"/>
                      </a:pPr>
                      <a:endParaRPr lang="en-US" sz="1200" kern="1200" dirty="0">
                        <a:solidFill>
                          <a:schemeClr val="dk1"/>
                        </a:solidFill>
                        <a:effectLst/>
                        <a:latin typeface="+mn-lt"/>
                        <a:ea typeface="+mn-ea"/>
                        <a:cs typeface="+mn-cs"/>
                      </a:endParaRPr>
                    </a:p>
                  </a:txBody>
                  <a:tcPr marL="108000" marR="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432000">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800" b="1" i="0" u="none" kern="1200" baseline="0" dirty="0">
                          <a:solidFill>
                            <a:schemeClr val="lt1"/>
                          </a:solidFill>
                          <a:effectLst/>
                          <a:latin typeface="+mn-lt"/>
                          <a:ea typeface="+mn-ea"/>
                          <a:cs typeface="+mn-cs"/>
                        </a:rPr>
                        <a:t>SB 1231 analog input</a:t>
                      </a:r>
                      <a:endParaRPr lang="en-US" sz="1800" b="1" kern="1200" dirty="0" smtClean="0">
                        <a:solidFill>
                          <a:schemeClr val="lt1"/>
                        </a:solidFill>
                        <a:effectLst/>
                        <a:latin typeface="+mn-lt"/>
                        <a:ea typeface="+mn-ea"/>
                        <a:cs typeface="+mn-cs"/>
                      </a:endParaRPr>
                    </a:p>
                  </a:txBody>
                  <a:tcPr marL="108000" marR="0" marT="72000" marB="72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endParaRPr lang="en-US" sz="1800" b="1" kern="1200" dirty="0" smtClean="0">
                        <a:solidFill>
                          <a:schemeClr val="lt1"/>
                        </a:solidFill>
                        <a:latin typeface="+mn-lt"/>
                        <a:ea typeface="+mn-ea"/>
                        <a:cs typeface="+mn-cs"/>
                      </a:endParaRPr>
                    </a:p>
                  </a:txBody>
                  <a:tcPr marL="108000" marR="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800" b="1" i="0" u="none" kern="1200" baseline="0" dirty="0">
                          <a:solidFill>
                            <a:schemeClr val="lt1"/>
                          </a:solidFill>
                          <a:effectLst/>
                          <a:latin typeface="+mn-lt"/>
                          <a:ea typeface="+mn-ea"/>
                          <a:cs typeface="+mn-cs"/>
                        </a:rPr>
                        <a:t>SB 1232 analog output</a:t>
                      </a:r>
                      <a:endParaRPr lang="en-US" sz="1800" b="1" kern="1200" dirty="0" smtClean="0">
                        <a:solidFill>
                          <a:schemeClr val="lt1"/>
                        </a:solidFill>
                        <a:effectLst/>
                        <a:latin typeface="+mn-lt"/>
                        <a:ea typeface="+mn-ea"/>
                        <a:cs typeface="+mn-cs"/>
                      </a:endParaRPr>
                    </a:p>
                  </a:txBody>
                  <a:tcPr marL="108000" marR="0" marT="72000" marB="72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hMerge="1">
                  <a:txBody>
                    <a:bodyPr/>
                    <a:lstStyle/>
                    <a:p>
                      <a:endParaRPr lang="en-US"/>
                    </a:p>
                  </a:txBody>
                  <a:tcPr/>
                </a:tc>
              </a:tr>
              <a:tr h="1440000">
                <a:tc>
                  <a:txBody>
                    <a:bodyPr/>
                    <a:lstStyle/>
                    <a:p>
                      <a:pPr algn="l" rtl="0">
                        <a:lnSpc>
                          <a:spcPct val="100000"/>
                        </a:lnSpc>
                        <a:spcBef>
                          <a:spcPts val="600"/>
                        </a:spcBef>
                        <a:spcAft>
                          <a:spcPts val="0"/>
                        </a:spcAft>
                      </a:pPr>
                      <a:endParaRPr lang="en-US" sz="1200" kern="1200" dirty="0">
                        <a:solidFill>
                          <a:schemeClr val="dk1"/>
                        </a:solidFill>
                        <a:effectLst/>
                        <a:latin typeface="+mn-lt"/>
                        <a:ea typeface="+mn-ea"/>
                        <a:cs typeface="+mn-cs"/>
                      </a:endParaRPr>
                    </a:p>
                  </a:txBody>
                  <a:tcPr marL="108000" marR="0" marT="72000" marB="72000">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228600" indent="-228600" algn="l" rtl="0">
                        <a:lnSpc>
                          <a:spcPct val="100000"/>
                        </a:lnSpc>
                        <a:spcBef>
                          <a:spcPts val="600"/>
                        </a:spcBef>
                        <a:spcAft>
                          <a:spcPts val="0"/>
                        </a:spcAft>
                        <a:buFont typeface="+mj-lt"/>
                        <a:buAutoNum type="arabicPeriod"/>
                      </a:pPr>
                      <a:r>
                        <a:rPr lang="en-US" sz="1200" b="0" i="0" u="none" baseline="0">
                          <a:effectLst/>
                        </a:rPr>
                        <a:t>1 AI, 12 bit ±10VDC or 0-20 mA </a:t>
                      </a:r>
                    </a:p>
                    <a:p>
                      <a:pPr marL="228600" indent="-228600" algn="l" rtl="0">
                        <a:lnSpc>
                          <a:spcPct val="100000"/>
                        </a:lnSpc>
                        <a:spcBef>
                          <a:spcPts val="600"/>
                        </a:spcBef>
                        <a:spcAft>
                          <a:spcPts val="0"/>
                        </a:spcAft>
                        <a:buFont typeface="+mj-lt"/>
                        <a:buAutoNum type="arabicPeriod"/>
                      </a:pPr>
                      <a:r>
                        <a:rPr lang="en-US" sz="1200" b="0" i="0" u="none" baseline="0">
                          <a:effectLst/>
                        </a:rPr>
                        <a:t>1 AI, 16 bit RTD (Pt)</a:t>
                      </a:r>
                    </a:p>
                    <a:p>
                      <a:pPr marL="228600" marR="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baseline="0">
                          <a:effectLst/>
                        </a:rPr>
                        <a:t>1 AI, 16 bit TC </a:t>
                      </a:r>
                      <a:r>
                        <a:rPr lang="en-US" sz="1200">
                          <a:effectLst/>
                        </a:rPr>
                        <a:t/>
                      </a:r>
                      <a:br>
                        <a:rPr lang="en-US" sz="1200">
                          <a:effectLst/>
                        </a:rPr>
                      </a:br>
                      <a:r>
                        <a:rPr lang="en-US" sz="1200" b="0" i="0" u="none" baseline="0">
                          <a:effectLst/>
                        </a:rPr>
                        <a:t>(type: J,K; ± 80 mV)</a:t>
                      </a:r>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rtl="0">
                        <a:lnSpc>
                          <a:spcPct val="100000"/>
                        </a:lnSpc>
                        <a:spcBef>
                          <a:spcPts val="600"/>
                        </a:spcBef>
                        <a:spcAft>
                          <a:spcPts val="0"/>
                        </a:spcAft>
                      </a:pPr>
                      <a:endParaRPr lang="en-US" dirty="0"/>
                    </a:p>
                  </a:txBody>
                  <a:tcPr marL="108000" marR="0" marT="72000" marB="7200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rtl="0">
                        <a:lnSpc>
                          <a:spcPct val="100000"/>
                        </a:lnSpc>
                        <a:spcBef>
                          <a:spcPts val="600"/>
                        </a:spcBef>
                        <a:spcAft>
                          <a:spcPts val="0"/>
                        </a:spcAft>
                      </a:pPr>
                      <a:endParaRPr lang="en-US" dirty="0"/>
                    </a:p>
                  </a:txBody>
                  <a:tcPr marL="108000" marR="0" marT="72000" marB="7200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l" rtl="0">
                        <a:lnSpc>
                          <a:spcPct val="100000"/>
                        </a:lnSpc>
                        <a:spcBef>
                          <a:spcPts val="600"/>
                        </a:spcBef>
                        <a:spcAft>
                          <a:spcPts val="0"/>
                        </a:spcAft>
                      </a:pPr>
                      <a:endParaRPr lang="en-US" dirty="0"/>
                    </a:p>
                  </a:txBody>
                  <a:tcPr marL="108000" marR="0" marT="72000" marB="720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228600" indent="-228600" algn="l" rtl="0">
                        <a:lnSpc>
                          <a:spcPct val="100000"/>
                        </a:lnSpc>
                        <a:spcBef>
                          <a:spcPts val="600"/>
                        </a:spcBef>
                        <a:spcAft>
                          <a:spcPts val="0"/>
                        </a:spcAft>
                        <a:buFont typeface="+mj-lt"/>
                        <a:buAutoNum type="arabicPeriod"/>
                      </a:pPr>
                      <a:r>
                        <a:rPr lang="en-US" sz="1200" b="0" i="0" u="none" kern="1200" baseline="0">
                          <a:solidFill>
                            <a:schemeClr val="dk1"/>
                          </a:solidFill>
                          <a:effectLst/>
                          <a:latin typeface="+mn-lt"/>
                          <a:ea typeface="+mn-ea"/>
                          <a:cs typeface="+mn-cs"/>
                        </a:rPr>
                        <a:t>1 AQ, ±10V (12 bit) or </a:t>
                      </a:r>
                      <a:r>
                        <a:rPr lang="en-US" sz="1200" kern="1200">
                          <a:solidFill>
                            <a:schemeClr val="dk1"/>
                          </a:solidFill>
                          <a:effectLst/>
                          <a:latin typeface="+mn-lt"/>
                          <a:ea typeface="+mn-ea"/>
                          <a:cs typeface="+mn-cs"/>
                        </a:rPr>
                        <a:t/>
                      </a:r>
                      <a:br>
                        <a:rPr lang="en-US" sz="1200" kern="1200">
                          <a:solidFill>
                            <a:schemeClr val="dk1"/>
                          </a:solidFill>
                          <a:effectLst/>
                          <a:latin typeface="+mn-lt"/>
                          <a:ea typeface="+mn-ea"/>
                          <a:cs typeface="+mn-cs"/>
                        </a:rPr>
                      </a:br>
                      <a:r>
                        <a:rPr lang="en-US" sz="1200" b="0" i="0" u="none" kern="1200" baseline="0">
                          <a:solidFill>
                            <a:schemeClr val="dk1"/>
                          </a:solidFill>
                          <a:effectLst/>
                          <a:latin typeface="+mn-lt"/>
                          <a:ea typeface="+mn-ea"/>
                          <a:cs typeface="+mn-cs"/>
                        </a:rPr>
                        <a:t>0 - 20 mA (11 bit) </a:t>
                      </a:r>
                      <a:endParaRPr lang="en-US" sz="1200" kern="1200" dirty="0">
                        <a:solidFill>
                          <a:schemeClr val="dk1"/>
                        </a:solidFill>
                        <a:effectLst/>
                        <a:latin typeface="+mn-lt"/>
                        <a:ea typeface="+mn-ea"/>
                        <a:cs typeface="+mn-cs"/>
                      </a:endParaRPr>
                    </a:p>
                  </a:txBody>
                  <a:tcPr marL="108000" marR="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r>
            </a:tbl>
          </a:graphicData>
        </a:graphic>
      </p:graphicFrame>
      <p:pic>
        <p:nvPicPr>
          <p:cNvPr id="13" name="Picture 17" descr="C:\Users\lj2879\AppData\Local\Microsoft\Windows\Temporary Internet Files\Content.IE5\2WVF7YWT\P_ST70_XX_04860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66657" y="2320080"/>
            <a:ext cx="495643" cy="8246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9" descr="C:\Users\lj2879\AppData\Local\Microsoft\Windows\Temporary Internet Files\Content.IE5\ZTH70S08\G_ST70_XX_00890P.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5525" y="4870181"/>
            <a:ext cx="658577" cy="1151358"/>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descr="C:\Users\lj2879\AppData\Local\Microsoft\Windows\Temporary Internet Files\Content.IE5\6YLR8EUN\P_ST70_XX_04498P.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53456" y="2348403"/>
            <a:ext cx="476004" cy="796374"/>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Users\lj2879\AppData\Local\Microsoft\Windows\Temporary Internet Files\Content.IE5\0A45E4K5\P_ST70_XX_04767P.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153198" y="4918013"/>
            <a:ext cx="1069598" cy="10556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C:\Users\lj2879\AppData\Local\Microsoft\Windows\Temporary Internet Files\Content.IE5\4KGD2268\P_ST70_XX_04861P.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470084" y="2320080"/>
            <a:ext cx="494818" cy="8246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426933369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3"/>
            </p:custDataLst>
            <p:extLst>
              <p:ext uri="{D42A27DB-BD31-4B8C-83A1-F6EECF244321}">
                <p14:modId xmlns:p14="http://schemas.microsoft.com/office/powerpoint/2010/main" val="3191012858"/>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0603"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9" y="1589"/>
                        <a:ext cx="1587" cy="1587"/>
                      </a:xfrm>
                      <a:prstGeom prst="rect">
                        <a:avLst/>
                      </a:prstGeom>
                    </p:spPr>
                  </p:pic>
                </p:oleObj>
              </mc:Fallback>
            </mc:AlternateContent>
          </a:graphicData>
        </a:graphic>
      </p:graphicFrame>
      <p:sp>
        <p:nvSpPr>
          <p:cNvPr id="35" name="Rechteck 34"/>
          <p:cNvSpPr/>
          <p:nvPr/>
        </p:nvSpPr>
        <p:spPr bwMode="auto">
          <a:xfrm>
            <a:off x="4021142" y="1341553"/>
            <a:ext cx="3107873" cy="4974132"/>
          </a:xfrm>
          <a:prstGeom prst="rect">
            <a:avLst/>
          </a:prstGeom>
          <a:solidFill>
            <a:schemeClr val="accent1">
              <a:alpha val="25000"/>
            </a:schemeClr>
          </a:solidFill>
          <a:ln w="9525">
            <a:noFill/>
            <a:miter lim="800000"/>
            <a:headEnd/>
            <a:tailEnd/>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2" name="Titel 1"/>
          <p:cNvSpPr>
            <a:spLocks noGrp="1"/>
          </p:cNvSpPr>
          <p:nvPr>
            <p:ph type="title"/>
          </p:nvPr>
        </p:nvSpPr>
        <p:spPr/>
        <p:txBody>
          <a:bodyPr>
            <a:noAutofit/>
          </a:bodyPr>
          <a:lstStyle/>
          <a:p>
            <a:r>
              <a:rPr lang="en-US" dirty="0">
                <a:latin typeface="Arial"/>
                <a:cs typeface="Arial"/>
              </a:rPr>
              <a:t>Design und </a:t>
            </a:r>
            <a:r>
              <a:rPr lang="en-US" dirty="0" smtClean="0">
                <a:latin typeface="Arial"/>
                <a:cs typeface="Arial"/>
              </a:rPr>
              <a:t>Handling</a:t>
            </a:r>
            <a:br>
              <a:rPr lang="en-US" dirty="0" smtClean="0">
                <a:latin typeface="Arial"/>
                <a:cs typeface="Arial"/>
              </a:rPr>
            </a:br>
            <a:r>
              <a:rPr lang="de-DE" dirty="0">
                <a:solidFill>
                  <a:srgbClr val="000000"/>
                </a:solidFill>
                <a:latin typeface="Arial"/>
                <a:cs typeface="Arial"/>
              </a:rPr>
              <a:t>Features SM 1238 ENERGY METER 480VAC</a:t>
            </a:r>
            <a:endParaRPr lang="de-DE" dirty="0"/>
          </a:p>
        </p:txBody>
      </p:sp>
      <p:sp>
        <p:nvSpPr>
          <p:cNvPr id="36" name="Textfeld 35"/>
          <p:cNvSpPr txBox="1"/>
          <p:nvPr/>
        </p:nvSpPr>
        <p:spPr>
          <a:xfrm>
            <a:off x="4021140" y="1400101"/>
            <a:ext cx="3107873" cy="609398"/>
          </a:xfrm>
          <a:prstGeom prst="rect">
            <a:avLst/>
          </a:prstGeom>
          <a:noFill/>
        </p:spPr>
        <p:txBody>
          <a:bodyPr wrap="square" lIns="0" tIns="0" rIns="0" bIns="0" rtlCol="0">
            <a:spAutoFit/>
          </a:bodyPr>
          <a:lstStyle/>
          <a:p>
            <a:pPr algn="ctr">
              <a:lnSpc>
                <a:spcPct val="110000"/>
              </a:lnSpc>
              <a:spcBef>
                <a:spcPts val="0"/>
              </a:spcBef>
            </a:pPr>
            <a:r>
              <a:rPr lang="en-US" b="1" dirty="0" smtClean="0">
                <a:solidFill>
                  <a:schemeClr val="accent1">
                    <a:lumMod val="50000"/>
                  </a:schemeClr>
                </a:solidFill>
              </a:rPr>
              <a:t>SM1238</a:t>
            </a:r>
          </a:p>
          <a:p>
            <a:pPr algn="ctr">
              <a:lnSpc>
                <a:spcPct val="110000"/>
              </a:lnSpc>
              <a:spcBef>
                <a:spcPts val="0"/>
              </a:spcBef>
            </a:pPr>
            <a:r>
              <a:rPr lang="en-US" b="1" dirty="0" smtClean="0">
                <a:solidFill>
                  <a:schemeClr val="accent1">
                    <a:lumMod val="50000"/>
                  </a:schemeClr>
                </a:solidFill>
              </a:rPr>
              <a:t>Energy Meter 480VAC</a:t>
            </a:r>
            <a:endParaRPr lang="en-US" b="1" dirty="0">
              <a:solidFill>
                <a:schemeClr val="accent1">
                  <a:lumMod val="50000"/>
                </a:schemeClr>
              </a:solidFill>
            </a:endParaRPr>
          </a:p>
        </p:txBody>
      </p:sp>
      <p:sp>
        <p:nvSpPr>
          <p:cNvPr id="9" name="Textfeld 8"/>
          <p:cNvSpPr txBox="1"/>
          <p:nvPr/>
        </p:nvSpPr>
        <p:spPr>
          <a:xfrm>
            <a:off x="4021143" y="6052456"/>
            <a:ext cx="3107870" cy="203133"/>
          </a:xfrm>
          <a:prstGeom prst="rect">
            <a:avLst/>
          </a:prstGeom>
          <a:noFill/>
        </p:spPr>
        <p:txBody>
          <a:bodyPr wrap="square" lIns="0" tIns="0" rIns="0" bIns="0" rtlCol="0">
            <a:spAutoFit/>
          </a:bodyPr>
          <a:lstStyle/>
          <a:p>
            <a:pPr algn="ctr">
              <a:lnSpc>
                <a:spcPct val="110000"/>
              </a:lnSpc>
              <a:spcBef>
                <a:spcPts val="0"/>
              </a:spcBef>
            </a:pPr>
            <a:r>
              <a:rPr lang="en-US" sz="1200" dirty="0" smtClean="0">
                <a:solidFill>
                  <a:schemeClr val="tx1"/>
                </a:solidFill>
              </a:rPr>
              <a:t>Article </a:t>
            </a:r>
            <a:r>
              <a:rPr lang="en-US" sz="1200" dirty="0" err="1" smtClean="0">
                <a:solidFill>
                  <a:schemeClr val="tx1"/>
                </a:solidFill>
              </a:rPr>
              <a:t>Nr</a:t>
            </a:r>
            <a:r>
              <a:rPr lang="en-US" sz="1200" dirty="0" smtClean="0">
                <a:solidFill>
                  <a:schemeClr val="tx1"/>
                </a:solidFill>
              </a:rPr>
              <a:t>.: 6ES7238-5XA32-0XB0</a:t>
            </a:r>
            <a:endParaRPr lang="en-US" sz="1200" dirty="0">
              <a:solidFill>
                <a:schemeClr val="tx1"/>
              </a:solidFill>
            </a:endParaRPr>
          </a:p>
        </p:txBody>
      </p:sp>
      <p:sp>
        <p:nvSpPr>
          <p:cNvPr id="30" name="Rechteck 29"/>
          <p:cNvSpPr/>
          <p:nvPr/>
        </p:nvSpPr>
        <p:spPr bwMode="auto">
          <a:xfrm>
            <a:off x="97970" y="1341554"/>
            <a:ext cx="3657616" cy="2073221"/>
          </a:xfrm>
          <a:prstGeom prst="rect">
            <a:avLst/>
          </a:prstGeom>
          <a:solidFill>
            <a:schemeClr val="accent3">
              <a:alpha val="25000"/>
            </a:schemeClr>
          </a:solidFill>
          <a:ln w="28575">
            <a:noFill/>
            <a:miter lim="800000"/>
            <a:headEnd/>
            <a:tailEnd/>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31" name="Textfeld 30"/>
          <p:cNvSpPr txBox="1"/>
          <p:nvPr/>
        </p:nvSpPr>
        <p:spPr>
          <a:xfrm>
            <a:off x="656097" y="1488408"/>
            <a:ext cx="3156858" cy="312330"/>
          </a:xfrm>
          <a:prstGeom prst="rect">
            <a:avLst/>
          </a:prstGeom>
          <a:noFill/>
        </p:spPr>
        <p:txBody>
          <a:bodyPr wrap="square" lIns="0" tIns="0" rIns="0" bIns="0" rtlCol="0">
            <a:spAutoFit/>
          </a:bodyPr>
          <a:lstStyle/>
          <a:p>
            <a:pPr algn="ctr">
              <a:lnSpc>
                <a:spcPct val="110000"/>
              </a:lnSpc>
              <a:spcBef>
                <a:spcPts val="0"/>
              </a:spcBef>
            </a:pPr>
            <a:r>
              <a:rPr lang="en-US" sz="2000" b="1" dirty="0">
                <a:solidFill>
                  <a:schemeClr val="tx1"/>
                </a:solidFill>
              </a:rPr>
              <a:t>Power </a:t>
            </a:r>
            <a:r>
              <a:rPr lang="en-US" sz="2000" b="1" dirty="0" smtClean="0">
                <a:solidFill>
                  <a:schemeClr val="tx1"/>
                </a:solidFill>
              </a:rPr>
              <a:t>supply</a:t>
            </a:r>
            <a:endParaRPr lang="en-US" sz="2000" b="1" dirty="0">
              <a:solidFill>
                <a:schemeClr val="tx1"/>
              </a:solidFill>
            </a:endParaRPr>
          </a:p>
        </p:txBody>
      </p:sp>
      <p:sp>
        <p:nvSpPr>
          <p:cNvPr id="51" name="Rechteck 50"/>
          <p:cNvSpPr/>
          <p:nvPr/>
        </p:nvSpPr>
        <p:spPr bwMode="auto">
          <a:xfrm>
            <a:off x="7326857" y="1367268"/>
            <a:ext cx="4734514" cy="2734071"/>
          </a:xfrm>
          <a:prstGeom prst="rect">
            <a:avLst/>
          </a:prstGeom>
          <a:solidFill>
            <a:schemeClr val="accent6">
              <a:alpha val="25000"/>
            </a:schemeClr>
          </a:solidFill>
          <a:ln w="28575">
            <a:noFill/>
            <a:miter lim="800000"/>
            <a:headEnd/>
            <a:tailEnd/>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52" name="Textfeld 51"/>
          <p:cNvSpPr txBox="1"/>
          <p:nvPr/>
        </p:nvSpPr>
        <p:spPr>
          <a:xfrm>
            <a:off x="7465832" y="1519849"/>
            <a:ext cx="3017887" cy="650884"/>
          </a:xfrm>
          <a:prstGeom prst="rect">
            <a:avLst/>
          </a:prstGeom>
          <a:noFill/>
          <a:ln>
            <a:noFill/>
          </a:ln>
        </p:spPr>
        <p:txBody>
          <a:bodyPr wrap="square" lIns="0" tIns="0" rIns="0" bIns="0" rtlCol="0">
            <a:spAutoFit/>
          </a:bodyPr>
          <a:lstStyle/>
          <a:p>
            <a:pPr>
              <a:lnSpc>
                <a:spcPct val="110000"/>
              </a:lnSpc>
              <a:spcBef>
                <a:spcPts val="0"/>
              </a:spcBef>
            </a:pPr>
            <a:r>
              <a:rPr lang="en-US" sz="2000" b="1" dirty="0">
                <a:solidFill>
                  <a:schemeClr val="tx1"/>
                </a:solidFill>
              </a:rPr>
              <a:t>Inputs for voltage measurement</a:t>
            </a:r>
          </a:p>
        </p:txBody>
      </p:sp>
      <p:sp>
        <p:nvSpPr>
          <p:cNvPr id="53" name="Textfeld 52"/>
          <p:cNvSpPr txBox="1"/>
          <p:nvPr/>
        </p:nvSpPr>
        <p:spPr>
          <a:xfrm>
            <a:off x="8058740" y="2358352"/>
            <a:ext cx="3904661" cy="1083374"/>
          </a:xfrm>
          <a:prstGeom prst="rect">
            <a:avLst/>
          </a:prstGeom>
          <a:noFill/>
          <a:ln>
            <a:noFill/>
          </a:ln>
        </p:spPr>
        <p:txBody>
          <a:bodyPr wrap="square" lIns="0" tIns="0" rIns="0" bIns="0" rtlCol="0">
            <a:spAutoFit/>
          </a:bodyPr>
          <a:lstStyle/>
          <a:p>
            <a:pPr>
              <a:lnSpc>
                <a:spcPct val="110000"/>
              </a:lnSpc>
              <a:spcBef>
                <a:spcPts val="0"/>
              </a:spcBef>
            </a:pPr>
            <a:r>
              <a:rPr lang="en-US" sz="1600" b="1" dirty="0">
                <a:solidFill>
                  <a:schemeClr val="tx1"/>
                </a:solidFill>
              </a:rPr>
              <a:t>L1 – L3 directly</a:t>
            </a:r>
            <a:br>
              <a:rPr lang="en-US" sz="1600" b="1" dirty="0">
                <a:solidFill>
                  <a:schemeClr val="tx1"/>
                </a:solidFill>
              </a:rPr>
            </a:br>
            <a:r>
              <a:rPr lang="en-US" sz="1600" dirty="0">
                <a:solidFill>
                  <a:schemeClr val="tx1"/>
                </a:solidFill>
              </a:rPr>
              <a:t>connected to the inputs without voltage </a:t>
            </a:r>
            <a:r>
              <a:rPr lang="en-US" sz="1600" dirty="0" smtClean="0">
                <a:solidFill>
                  <a:schemeClr val="tx1"/>
                </a:solidFill>
              </a:rPr>
              <a:t>transformer: </a:t>
            </a:r>
            <a:r>
              <a:rPr lang="en-US" sz="1600" b="1" dirty="0" smtClean="0">
                <a:solidFill>
                  <a:schemeClr val="tx1"/>
                </a:solidFill>
              </a:rPr>
              <a:t>110V </a:t>
            </a:r>
            <a:r>
              <a:rPr lang="en-US" sz="1600" b="1" dirty="0">
                <a:solidFill>
                  <a:schemeClr val="tx1"/>
                </a:solidFill>
              </a:rPr>
              <a:t>– 480V </a:t>
            </a:r>
            <a:r>
              <a:rPr lang="en-US" sz="1600" dirty="0">
                <a:solidFill>
                  <a:schemeClr val="tx1"/>
                </a:solidFill>
              </a:rPr>
              <a:t>PH – PH</a:t>
            </a:r>
          </a:p>
          <a:p>
            <a:pPr>
              <a:lnSpc>
                <a:spcPct val="110000"/>
              </a:lnSpc>
              <a:spcBef>
                <a:spcPts val="0"/>
              </a:spcBef>
            </a:pPr>
            <a:endParaRPr lang="en-US" sz="1600" dirty="0">
              <a:solidFill>
                <a:schemeClr val="tx1"/>
              </a:solidFill>
            </a:endParaRPr>
          </a:p>
        </p:txBody>
      </p:sp>
      <p:sp>
        <p:nvSpPr>
          <p:cNvPr id="54" name="Nach oben gebogener Pfeil 53"/>
          <p:cNvSpPr/>
          <p:nvPr/>
        </p:nvSpPr>
        <p:spPr bwMode="auto">
          <a:xfrm rot="5400000">
            <a:off x="7418120" y="2395182"/>
            <a:ext cx="522513" cy="427085"/>
          </a:xfrm>
          <a:prstGeom prst="bentUpArrow">
            <a:avLst/>
          </a:prstGeom>
          <a:solidFill>
            <a:srgbClr val="00B050"/>
          </a:solidFill>
          <a:ln>
            <a:noFill/>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102" name="Rechteck 101"/>
          <p:cNvSpPr/>
          <p:nvPr/>
        </p:nvSpPr>
        <p:spPr bwMode="auto">
          <a:xfrm>
            <a:off x="97970" y="3528936"/>
            <a:ext cx="3657613" cy="2786749"/>
          </a:xfrm>
          <a:prstGeom prst="rect">
            <a:avLst/>
          </a:prstGeom>
          <a:solidFill>
            <a:schemeClr val="accent5">
              <a:alpha val="25000"/>
            </a:schemeClr>
          </a:solidFill>
          <a:ln w="28575">
            <a:noFill/>
            <a:miter lim="800000"/>
            <a:headEnd/>
            <a:tailEnd/>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103" name="Textfeld 102"/>
          <p:cNvSpPr txBox="1"/>
          <p:nvPr/>
        </p:nvSpPr>
        <p:spPr>
          <a:xfrm>
            <a:off x="236945" y="3713150"/>
            <a:ext cx="3545115" cy="650884"/>
          </a:xfrm>
          <a:prstGeom prst="rect">
            <a:avLst/>
          </a:prstGeom>
          <a:noFill/>
        </p:spPr>
        <p:txBody>
          <a:bodyPr wrap="square" lIns="0" tIns="0" rIns="0" bIns="0" rtlCol="0">
            <a:spAutoFit/>
          </a:bodyPr>
          <a:lstStyle/>
          <a:p>
            <a:pPr>
              <a:lnSpc>
                <a:spcPct val="110000"/>
              </a:lnSpc>
              <a:spcBef>
                <a:spcPts val="0"/>
              </a:spcBef>
            </a:pPr>
            <a:r>
              <a:rPr lang="en-US" sz="2000" b="1" dirty="0">
                <a:solidFill>
                  <a:schemeClr val="tx1"/>
                </a:solidFill>
              </a:rPr>
              <a:t>Inputs for current measurement</a:t>
            </a:r>
          </a:p>
        </p:txBody>
      </p:sp>
      <p:grpSp>
        <p:nvGrpSpPr>
          <p:cNvPr id="121" name="Gruppieren 120"/>
          <p:cNvGrpSpPr/>
          <p:nvPr/>
        </p:nvGrpSpPr>
        <p:grpSpPr>
          <a:xfrm>
            <a:off x="236945" y="4728513"/>
            <a:ext cx="3126740" cy="837785"/>
            <a:chOff x="7040516" y="2148377"/>
            <a:chExt cx="3126739" cy="837785"/>
          </a:xfrm>
        </p:grpSpPr>
        <p:sp>
          <p:nvSpPr>
            <p:cNvPr id="104" name="Textfeld 103"/>
            <p:cNvSpPr txBox="1"/>
            <p:nvPr/>
          </p:nvSpPr>
          <p:spPr>
            <a:xfrm>
              <a:off x="7633421" y="2173632"/>
              <a:ext cx="2533834" cy="812530"/>
            </a:xfrm>
            <a:prstGeom prst="rect">
              <a:avLst/>
            </a:prstGeom>
            <a:noFill/>
          </p:spPr>
          <p:txBody>
            <a:bodyPr wrap="square" lIns="0" tIns="0" rIns="0" bIns="0" rtlCol="0">
              <a:spAutoFit/>
            </a:bodyPr>
            <a:lstStyle/>
            <a:p>
              <a:pPr>
                <a:lnSpc>
                  <a:spcPct val="110000"/>
                </a:lnSpc>
                <a:spcBef>
                  <a:spcPts val="0"/>
                </a:spcBef>
              </a:pPr>
              <a:r>
                <a:rPr lang="en-US" sz="1600" dirty="0">
                  <a:solidFill>
                    <a:schemeClr val="tx1"/>
                  </a:solidFill>
                </a:rPr>
                <a:t>L1 – L3 connected indirect with </a:t>
              </a:r>
              <a:r>
                <a:rPr lang="en-US" sz="1600" b="1" dirty="0">
                  <a:solidFill>
                    <a:schemeClr val="tx1"/>
                  </a:solidFill>
                </a:rPr>
                <a:t>current </a:t>
              </a:r>
              <a:r>
                <a:rPr lang="en-US" sz="1600" b="1" dirty="0" smtClean="0">
                  <a:solidFill>
                    <a:schemeClr val="tx1"/>
                  </a:solidFill>
                </a:rPr>
                <a:t>transformer; </a:t>
              </a:r>
              <a:br>
                <a:rPr lang="en-US" sz="1600" b="1" dirty="0" smtClean="0">
                  <a:solidFill>
                    <a:schemeClr val="tx1"/>
                  </a:solidFill>
                </a:rPr>
              </a:br>
              <a:r>
                <a:rPr lang="en-US" sz="1600" b="1" dirty="0" smtClean="0">
                  <a:solidFill>
                    <a:schemeClr val="tx1"/>
                  </a:solidFill>
                </a:rPr>
                <a:t>1 or 5A</a:t>
              </a:r>
              <a:endParaRPr lang="en-US" sz="1600" b="1" dirty="0">
                <a:solidFill>
                  <a:schemeClr val="tx1"/>
                </a:solidFill>
              </a:endParaRPr>
            </a:p>
          </p:txBody>
        </p:sp>
        <p:sp>
          <p:nvSpPr>
            <p:cNvPr id="105" name="Nach oben gebogener Pfeil 104"/>
            <p:cNvSpPr/>
            <p:nvPr/>
          </p:nvSpPr>
          <p:spPr bwMode="auto">
            <a:xfrm rot="5400000">
              <a:off x="6992802" y="2196091"/>
              <a:ext cx="522513" cy="427085"/>
            </a:xfrm>
            <a:prstGeom prst="bentUpArrow">
              <a:avLst/>
            </a:prstGeom>
            <a:solidFill>
              <a:srgbClr val="00B0F0"/>
            </a:solidFill>
            <a:ln>
              <a:solidFill>
                <a:srgbClr val="00B0F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grpSp>
      <p:cxnSp>
        <p:nvCxnSpPr>
          <p:cNvPr id="112" name="Gewinkelte Verbindung 111"/>
          <p:cNvCxnSpPr>
            <a:stCxn id="47" idx="3"/>
            <a:endCxn id="102" idx="3"/>
          </p:cNvCxnSpPr>
          <p:nvPr/>
        </p:nvCxnSpPr>
        <p:spPr bwMode="auto">
          <a:xfrm rot="5400000" flipH="1">
            <a:off x="4488674" y="4189220"/>
            <a:ext cx="340575" cy="1806754"/>
          </a:xfrm>
          <a:prstGeom prst="bentConnector4">
            <a:avLst>
              <a:gd name="adj1" fmla="val -67122"/>
              <a:gd name="adj2" fmla="val 53238"/>
            </a:avLst>
          </a:prstGeom>
          <a:solidFill>
            <a:schemeClr val="tx2"/>
          </a:solidFill>
          <a:ln w="38100" cap="flat" cmpd="sng" algn="ctr">
            <a:solidFill>
              <a:srgbClr val="00B0F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37" name="Picture 83" descr="ICO_PE_InfoAttention-000"/>
          <p:cNvPicPr>
            <a:picLocks noChangeAspect="1" noChangeArrowheads="1"/>
          </p:cNvPicPr>
          <p:nvPr/>
        </p:nvPicPr>
        <p:blipFill>
          <a:blip r:embed="rId8"/>
          <a:srcRect/>
          <a:stretch>
            <a:fillRect/>
          </a:stretch>
        </p:blipFill>
        <p:spPr bwMode="auto">
          <a:xfrm>
            <a:off x="206007" y="1429652"/>
            <a:ext cx="431799" cy="430213"/>
          </a:xfrm>
          <a:prstGeom prst="rect">
            <a:avLst/>
          </a:prstGeom>
          <a:noFill/>
          <a:ln w="9525">
            <a:noFill/>
            <a:miter lim="800000"/>
            <a:headEnd/>
            <a:tailEnd/>
          </a:ln>
        </p:spPr>
      </p:pic>
      <p:sp>
        <p:nvSpPr>
          <p:cNvPr id="40" name="Textfeld 39"/>
          <p:cNvSpPr txBox="1"/>
          <p:nvPr/>
        </p:nvSpPr>
        <p:spPr>
          <a:xfrm>
            <a:off x="8058743" y="3242130"/>
            <a:ext cx="3904657" cy="812530"/>
          </a:xfrm>
          <a:prstGeom prst="rect">
            <a:avLst/>
          </a:prstGeom>
          <a:noFill/>
          <a:ln>
            <a:noFill/>
          </a:ln>
        </p:spPr>
        <p:txBody>
          <a:bodyPr wrap="square" lIns="0" tIns="0" rIns="0" bIns="0" rtlCol="0">
            <a:spAutoFit/>
          </a:bodyPr>
          <a:lstStyle/>
          <a:p>
            <a:pPr>
              <a:lnSpc>
                <a:spcPct val="110000"/>
              </a:lnSpc>
              <a:spcBef>
                <a:spcPts val="0"/>
              </a:spcBef>
            </a:pPr>
            <a:r>
              <a:rPr lang="en-US" sz="1600" dirty="0">
                <a:solidFill>
                  <a:schemeClr val="tx1"/>
                </a:solidFill>
              </a:rPr>
              <a:t>Voltage transformers are supported if </a:t>
            </a:r>
            <a:r>
              <a:rPr lang="en-US" sz="1600" dirty="0" smtClean="0">
                <a:solidFill>
                  <a:schemeClr val="tx1"/>
                </a:solidFill>
              </a:rPr>
              <a:t>necessary</a:t>
            </a:r>
          </a:p>
          <a:p>
            <a:pPr>
              <a:lnSpc>
                <a:spcPct val="110000"/>
              </a:lnSpc>
              <a:spcBef>
                <a:spcPts val="0"/>
              </a:spcBef>
            </a:pPr>
            <a:r>
              <a:rPr lang="de-DE" sz="1600" dirty="0" smtClean="0">
                <a:solidFill>
                  <a:schemeClr val="tx1"/>
                </a:solidFill>
              </a:rPr>
              <a:t>Set </a:t>
            </a:r>
            <a:r>
              <a:rPr lang="de-DE" sz="1600" dirty="0" err="1" smtClean="0">
                <a:solidFill>
                  <a:schemeClr val="tx1"/>
                </a:solidFill>
              </a:rPr>
              <a:t>transformer</a:t>
            </a:r>
            <a:r>
              <a:rPr lang="de-DE" sz="1600" dirty="0" smtClean="0">
                <a:solidFill>
                  <a:schemeClr val="tx1"/>
                </a:solidFill>
              </a:rPr>
              <a:t> </a:t>
            </a:r>
            <a:r>
              <a:rPr lang="de-DE" sz="1600" dirty="0" err="1" smtClean="0">
                <a:solidFill>
                  <a:schemeClr val="tx1"/>
                </a:solidFill>
              </a:rPr>
              <a:t>ratio</a:t>
            </a:r>
            <a:r>
              <a:rPr lang="de-DE" sz="1600" dirty="0" smtClean="0">
                <a:solidFill>
                  <a:schemeClr val="tx1"/>
                </a:solidFill>
              </a:rPr>
              <a:t> </a:t>
            </a:r>
            <a:r>
              <a:rPr lang="de-DE" sz="1600" dirty="0" err="1" smtClean="0">
                <a:solidFill>
                  <a:schemeClr val="tx1"/>
                </a:solidFill>
              </a:rPr>
              <a:t>for</a:t>
            </a:r>
            <a:r>
              <a:rPr lang="de-DE" sz="1600" dirty="0" smtClean="0">
                <a:solidFill>
                  <a:schemeClr val="tx1"/>
                </a:solidFill>
              </a:rPr>
              <a:t> </a:t>
            </a:r>
            <a:r>
              <a:rPr lang="de-DE" sz="1600" dirty="0" err="1" smtClean="0">
                <a:solidFill>
                  <a:schemeClr val="tx1"/>
                </a:solidFill>
              </a:rPr>
              <a:t>voltage</a:t>
            </a:r>
            <a:r>
              <a:rPr lang="de-DE" sz="1600" dirty="0" smtClean="0">
                <a:solidFill>
                  <a:schemeClr val="tx1"/>
                </a:solidFill>
              </a:rPr>
              <a:t> &gt; 480 V</a:t>
            </a:r>
            <a:endParaRPr lang="de-DE" sz="1600" dirty="0">
              <a:solidFill>
                <a:schemeClr val="tx1"/>
              </a:solidFill>
            </a:endParaRPr>
          </a:p>
        </p:txBody>
      </p:sp>
      <p:sp>
        <p:nvSpPr>
          <p:cNvPr id="48" name="Nach oben gebogener Pfeil 47"/>
          <p:cNvSpPr/>
          <p:nvPr/>
        </p:nvSpPr>
        <p:spPr bwMode="auto">
          <a:xfrm rot="5400000">
            <a:off x="7199829" y="3000308"/>
            <a:ext cx="959092" cy="427085"/>
          </a:xfrm>
          <a:prstGeom prst="bentUpArrow">
            <a:avLst/>
          </a:prstGeom>
          <a:solidFill>
            <a:srgbClr val="00B050"/>
          </a:solidFill>
          <a:ln>
            <a:solidFill>
              <a:srgbClr val="00B050"/>
            </a:solidFill>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pic>
        <p:nvPicPr>
          <p:cNvPr id="50" name="Grafik 4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74804" y="2551232"/>
            <a:ext cx="1400549" cy="2801107"/>
          </a:xfrm>
          <a:prstGeom prst="rect">
            <a:avLst/>
          </a:prstGeom>
        </p:spPr>
      </p:pic>
      <p:sp>
        <p:nvSpPr>
          <p:cNvPr id="46" name="Abgerundetes Rechteck 45"/>
          <p:cNvSpPr/>
          <p:nvPr/>
        </p:nvSpPr>
        <p:spPr bwMode="auto">
          <a:xfrm rot="5400000">
            <a:off x="5467077" y="2020610"/>
            <a:ext cx="216000" cy="1426026"/>
          </a:xfrm>
          <a:prstGeom prst="roundRect">
            <a:avLst/>
          </a:prstGeom>
          <a:noFill/>
          <a:ln w="38100">
            <a:solidFill>
              <a:srgbClr val="00B050"/>
            </a:solidFill>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cxnSp>
        <p:nvCxnSpPr>
          <p:cNvPr id="58" name="Gewinkelte Verbindung 57"/>
          <p:cNvCxnSpPr>
            <a:stCxn id="46" idx="0"/>
            <a:endCxn id="51" idx="1"/>
          </p:cNvCxnSpPr>
          <p:nvPr/>
        </p:nvCxnSpPr>
        <p:spPr bwMode="auto">
          <a:xfrm>
            <a:off x="6288091" y="2733624"/>
            <a:ext cx="1038767" cy="681"/>
          </a:xfrm>
          <a:prstGeom prst="bentConnector3">
            <a:avLst>
              <a:gd name="adj1" fmla="val 50000"/>
            </a:avLst>
          </a:prstGeom>
          <a:solidFill>
            <a:schemeClr val="tx2"/>
          </a:solidFill>
          <a:ln w="381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 name="Abgerundetes Rechteck 9"/>
          <p:cNvSpPr/>
          <p:nvPr/>
        </p:nvSpPr>
        <p:spPr bwMode="auto">
          <a:xfrm rot="16200000">
            <a:off x="5057824" y="2598913"/>
            <a:ext cx="162000" cy="261257"/>
          </a:xfrm>
          <a:prstGeom prst="roundRect">
            <a:avLst/>
          </a:prstGeom>
          <a:noFill/>
          <a:ln w="38100">
            <a:solidFill>
              <a:schemeClr val="accent3"/>
            </a:solidFill>
          </a:ln>
          <a:effectLst/>
          <a:extLst/>
        </p:spPr>
        <p:txBody>
          <a:bodyPr vert="vert" wrap="square" lIns="107987" tIns="53994" rIns="107987" bIns="53994" numCol="1" spcCol="71990" rtlCol="0" anchor="ctr">
            <a:noAutofit/>
          </a:bodyPr>
          <a:lstStyle/>
          <a:p>
            <a:pPr algn="ctr">
              <a:lnSpc>
                <a:spcPct val="110000"/>
              </a:lnSpc>
              <a:spcBef>
                <a:spcPct val="0"/>
              </a:spcBef>
              <a:buFont typeface="Wingdings" charset="0"/>
              <a:buNone/>
            </a:pPr>
            <a:r>
              <a:rPr lang="en-US" sz="900" b="1" dirty="0" smtClean="0">
                <a:solidFill>
                  <a:schemeClr val="tx1"/>
                </a:solidFill>
              </a:rPr>
              <a:t>N</a:t>
            </a:r>
            <a:endParaRPr lang="en-US" sz="900" b="1" dirty="0">
              <a:solidFill>
                <a:schemeClr val="tx1"/>
              </a:solidFill>
            </a:endParaRPr>
          </a:p>
        </p:txBody>
      </p:sp>
      <p:sp>
        <p:nvSpPr>
          <p:cNvPr id="47" name="Abgerundetes Rechteck 46"/>
          <p:cNvSpPr/>
          <p:nvPr/>
        </p:nvSpPr>
        <p:spPr bwMode="auto">
          <a:xfrm rot="5400000">
            <a:off x="5445337" y="4432872"/>
            <a:ext cx="234000" cy="1426026"/>
          </a:xfrm>
          <a:prstGeom prst="roundRect">
            <a:avLst/>
          </a:prstGeom>
          <a:noFill/>
          <a:ln w="38100">
            <a:solidFill>
              <a:srgbClr val="00B0F0"/>
            </a:solidFill>
          </a:ln>
          <a:effectLst/>
          <a:extLst/>
        </p:spPr>
        <p:txBody>
          <a:bodyPr wrap="square" lIns="107987" tIns="53994" rIns="107987" bIns="53994" numCol="1" spcCol="7199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sp>
        <p:nvSpPr>
          <p:cNvPr id="29" name="Abgerundetes Rechteck 28"/>
          <p:cNvSpPr/>
          <p:nvPr/>
        </p:nvSpPr>
        <p:spPr bwMode="auto">
          <a:xfrm rot="16200000">
            <a:off x="5400264" y="2590733"/>
            <a:ext cx="162000" cy="261257"/>
          </a:xfrm>
          <a:prstGeom prst="roundRect">
            <a:avLst/>
          </a:prstGeom>
          <a:noFill/>
          <a:ln w="38100">
            <a:solidFill>
              <a:schemeClr val="accent3"/>
            </a:solidFill>
          </a:ln>
          <a:effectLst/>
          <a:extLst/>
        </p:spPr>
        <p:txBody>
          <a:bodyPr vert="vert" wrap="square" lIns="107987" tIns="53994" rIns="107987" bIns="53994" numCol="1" spcCol="71990" rtlCol="0" anchor="ctr">
            <a:noAutofit/>
          </a:bodyPr>
          <a:lstStyle/>
          <a:p>
            <a:pPr algn="ctr">
              <a:lnSpc>
                <a:spcPct val="110000"/>
              </a:lnSpc>
              <a:spcBef>
                <a:spcPct val="0"/>
              </a:spcBef>
              <a:buFont typeface="Wingdings" charset="0"/>
              <a:buNone/>
            </a:pPr>
            <a:r>
              <a:rPr lang="en-US" sz="900" b="1" dirty="0" smtClean="0">
                <a:solidFill>
                  <a:schemeClr val="tx1"/>
                </a:solidFill>
              </a:rPr>
              <a:t>L1</a:t>
            </a:r>
            <a:endParaRPr lang="en-US" sz="900" b="1" dirty="0">
              <a:solidFill>
                <a:schemeClr val="tx1"/>
              </a:solidFill>
            </a:endParaRPr>
          </a:p>
        </p:txBody>
      </p:sp>
      <p:cxnSp>
        <p:nvCxnSpPr>
          <p:cNvPr id="14" name="Gewinkelte Verbindung 13"/>
          <p:cNvCxnSpPr>
            <a:stCxn id="10" idx="3"/>
          </p:cNvCxnSpPr>
          <p:nvPr/>
        </p:nvCxnSpPr>
        <p:spPr bwMode="auto">
          <a:xfrm rot="16200000" flipV="1">
            <a:off x="4296069" y="1805786"/>
            <a:ext cx="302272" cy="1383240"/>
          </a:xfrm>
          <a:prstGeom prst="bentConnector2">
            <a:avLst/>
          </a:prstGeom>
          <a:solidFill>
            <a:schemeClr val="tx2"/>
          </a:solidFill>
          <a:ln w="38100" cap="flat" cmpd="sng" algn="ctr">
            <a:solidFill>
              <a:schemeClr val="accent3"/>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 name="Gewinkelte Verbindung 6"/>
          <p:cNvCxnSpPr>
            <a:stCxn id="29" idx="3"/>
          </p:cNvCxnSpPr>
          <p:nvPr/>
        </p:nvCxnSpPr>
        <p:spPr bwMode="auto">
          <a:xfrm rot="16200000" flipV="1">
            <a:off x="4470660" y="1629757"/>
            <a:ext cx="295532" cy="1725678"/>
          </a:xfrm>
          <a:prstGeom prst="bentConnector2">
            <a:avLst/>
          </a:prstGeom>
          <a:solidFill>
            <a:schemeClr val="tx2"/>
          </a:solidFill>
          <a:ln w="38100" cap="flat" cmpd="sng" algn="ctr">
            <a:solidFill>
              <a:schemeClr val="accent3"/>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8" name="Rechteck 37"/>
          <p:cNvSpPr/>
          <p:nvPr/>
        </p:nvSpPr>
        <p:spPr bwMode="auto">
          <a:xfrm>
            <a:off x="7326857" y="4166922"/>
            <a:ext cx="4734514" cy="2148764"/>
          </a:xfrm>
          <a:prstGeom prst="rect">
            <a:avLst/>
          </a:prstGeom>
          <a:solidFill>
            <a:schemeClr val="accent1">
              <a:alpha val="25000"/>
            </a:schemeClr>
          </a:solidFill>
          <a:ln w="9525">
            <a:noFill/>
            <a:miter lim="800000"/>
            <a:headEnd/>
            <a:tailEnd/>
          </a:ln>
          <a:effectLst/>
          <a:extLst/>
        </p:spPr>
        <p:txBody>
          <a:bodyPr wrap="square" lIns="107987" tIns="53994" rIns="107987" bIns="53994" numCol="1" spcCol="71990" rtlCol="0" anchor="t">
            <a:noAutofit/>
          </a:bodyPr>
          <a:lstStyle/>
          <a:p>
            <a:pPr marL="285715" indent="-285715">
              <a:lnSpc>
                <a:spcPct val="110000"/>
              </a:lnSpc>
              <a:spcBef>
                <a:spcPct val="0"/>
              </a:spcBef>
              <a:buFont typeface="Arial" panose="020B0604020202020204" pitchFamily="34" charset="0"/>
              <a:buChar char="•"/>
            </a:pPr>
            <a:r>
              <a:rPr lang="en-US" sz="1600" b="1" dirty="0" smtClean="0">
                <a:solidFill>
                  <a:schemeClr val="tx1"/>
                </a:solidFill>
              </a:rPr>
              <a:t>45 mm width</a:t>
            </a:r>
          </a:p>
          <a:p>
            <a:pPr marL="285715" indent="-285715">
              <a:lnSpc>
                <a:spcPct val="110000"/>
              </a:lnSpc>
              <a:spcBef>
                <a:spcPct val="0"/>
              </a:spcBef>
              <a:buFont typeface="Arial" panose="020B0604020202020204" pitchFamily="34" charset="0"/>
              <a:buChar char="•"/>
            </a:pPr>
            <a:r>
              <a:rPr lang="en-US" sz="1600" b="1" dirty="0" err="1" smtClean="0">
                <a:solidFill>
                  <a:schemeClr val="tx1"/>
                </a:solidFill>
              </a:rPr>
              <a:t>Diag</a:t>
            </a:r>
            <a:r>
              <a:rPr lang="en-US" sz="1600" b="1" dirty="0" smtClean="0">
                <a:solidFill>
                  <a:schemeClr val="tx1"/>
                </a:solidFill>
              </a:rPr>
              <a:t>- LED</a:t>
            </a:r>
          </a:p>
          <a:p>
            <a:pPr marL="285715" indent="-285715">
              <a:lnSpc>
                <a:spcPct val="110000"/>
              </a:lnSpc>
              <a:spcBef>
                <a:spcPct val="0"/>
              </a:spcBef>
              <a:buFont typeface="Arial" panose="020B0604020202020204" pitchFamily="34" charset="0"/>
              <a:buChar char="•"/>
            </a:pPr>
            <a:r>
              <a:rPr lang="en-US" sz="1600" dirty="0" smtClean="0">
                <a:solidFill>
                  <a:schemeClr val="tx1"/>
                </a:solidFill>
              </a:rPr>
              <a:t>Support of </a:t>
            </a:r>
            <a:r>
              <a:rPr lang="en-US" sz="1600" b="1" dirty="0" smtClean="0">
                <a:solidFill>
                  <a:schemeClr val="tx1"/>
                </a:solidFill>
              </a:rPr>
              <a:t>TN </a:t>
            </a:r>
            <a:r>
              <a:rPr lang="en-US" sz="1600" dirty="0" smtClean="0">
                <a:solidFill>
                  <a:schemeClr val="tx1"/>
                </a:solidFill>
              </a:rPr>
              <a:t>and</a:t>
            </a:r>
            <a:r>
              <a:rPr lang="en-US" sz="1600" b="1" dirty="0" smtClean="0">
                <a:solidFill>
                  <a:schemeClr val="tx1"/>
                </a:solidFill>
              </a:rPr>
              <a:t> TT networks</a:t>
            </a:r>
          </a:p>
          <a:p>
            <a:pPr marL="285715" indent="-285715">
              <a:lnSpc>
                <a:spcPct val="110000"/>
              </a:lnSpc>
              <a:spcBef>
                <a:spcPct val="0"/>
              </a:spcBef>
              <a:buFont typeface="Arial" panose="020B0604020202020204" pitchFamily="34" charset="0"/>
              <a:buChar char="•"/>
            </a:pPr>
            <a:r>
              <a:rPr lang="en-US" sz="1600" dirty="0" smtClean="0">
                <a:solidFill>
                  <a:schemeClr val="tx1"/>
                </a:solidFill>
              </a:rPr>
              <a:t>backup of measured data: </a:t>
            </a:r>
            <a:r>
              <a:rPr lang="en-US" sz="1600" b="1" dirty="0" smtClean="0">
                <a:solidFill>
                  <a:schemeClr val="tx1"/>
                </a:solidFill>
              </a:rPr>
              <a:t>NV memory</a:t>
            </a:r>
          </a:p>
          <a:p>
            <a:pPr marL="285715" indent="-285715">
              <a:lnSpc>
                <a:spcPct val="110000"/>
              </a:lnSpc>
              <a:spcBef>
                <a:spcPct val="0"/>
              </a:spcBef>
              <a:buFont typeface="Arial" panose="020B0604020202020204" pitchFamily="34" charset="0"/>
              <a:buChar char="•"/>
            </a:pPr>
            <a:r>
              <a:rPr lang="en-US" sz="1600" dirty="0" smtClean="0">
                <a:solidFill>
                  <a:schemeClr val="tx1"/>
                </a:solidFill>
              </a:rPr>
              <a:t>HSP f. TIAP V13 SP1,  ≥ CPU V4.1 </a:t>
            </a:r>
          </a:p>
          <a:p>
            <a:pPr marL="285715" indent="-285715">
              <a:lnSpc>
                <a:spcPct val="110000"/>
              </a:lnSpc>
              <a:spcBef>
                <a:spcPct val="0"/>
              </a:spcBef>
              <a:buFont typeface="Arial" panose="020B0604020202020204" pitchFamily="34" charset="0"/>
              <a:buChar char="•"/>
            </a:pPr>
            <a:r>
              <a:rPr lang="en-US" sz="1600" dirty="0" smtClean="0">
                <a:solidFill>
                  <a:schemeClr val="tx1"/>
                </a:solidFill>
              </a:rPr>
              <a:t>Max. 8 SM 1238 at one CPU</a:t>
            </a:r>
          </a:p>
          <a:p>
            <a:pPr>
              <a:lnSpc>
                <a:spcPct val="110000"/>
              </a:lnSpc>
              <a:spcBef>
                <a:spcPct val="0"/>
              </a:spcBef>
            </a:pPr>
            <a:r>
              <a:rPr lang="en-US" sz="1600" b="1" dirty="0" smtClean="0">
                <a:solidFill>
                  <a:schemeClr val="tx1"/>
                </a:solidFill>
              </a:rPr>
              <a:t> </a:t>
            </a:r>
          </a:p>
          <a:p>
            <a:pPr>
              <a:lnSpc>
                <a:spcPct val="110000"/>
              </a:lnSpc>
              <a:spcBef>
                <a:spcPct val="0"/>
              </a:spcBef>
            </a:pPr>
            <a:endParaRPr lang="en-US" sz="1700" b="1" dirty="0">
              <a:solidFill>
                <a:schemeClr val="tx1"/>
              </a:solidFill>
            </a:endParaRPr>
          </a:p>
        </p:txBody>
      </p:sp>
      <p:sp>
        <p:nvSpPr>
          <p:cNvPr id="33" name="Textfeld 32"/>
          <p:cNvSpPr txBox="1"/>
          <p:nvPr/>
        </p:nvSpPr>
        <p:spPr>
          <a:xfrm>
            <a:off x="829850" y="2075425"/>
            <a:ext cx="2925734" cy="541687"/>
          </a:xfrm>
          <a:prstGeom prst="rect">
            <a:avLst/>
          </a:prstGeom>
          <a:noFill/>
        </p:spPr>
        <p:txBody>
          <a:bodyPr wrap="square" lIns="0" tIns="0" rIns="0" bIns="0" rtlCol="0">
            <a:spAutoFit/>
          </a:bodyPr>
          <a:lstStyle/>
          <a:p>
            <a:pPr>
              <a:lnSpc>
                <a:spcPct val="110000"/>
              </a:lnSpc>
              <a:spcBef>
                <a:spcPts val="0"/>
              </a:spcBef>
            </a:pPr>
            <a:r>
              <a:rPr lang="en-US" sz="1600" b="1" dirty="0" smtClean="0">
                <a:solidFill>
                  <a:schemeClr val="tx1"/>
                </a:solidFill>
              </a:rPr>
              <a:t>L1 and N </a:t>
            </a:r>
            <a:r>
              <a:rPr lang="en-US" sz="1600" dirty="0" smtClean="0">
                <a:solidFill>
                  <a:schemeClr val="tx1"/>
                </a:solidFill>
              </a:rPr>
              <a:t>directly connected to voltage input for power supply</a:t>
            </a:r>
          </a:p>
        </p:txBody>
      </p:sp>
      <p:sp>
        <p:nvSpPr>
          <p:cNvPr id="34" name="Nach oben gebogener Pfeil 33"/>
          <p:cNvSpPr/>
          <p:nvPr/>
        </p:nvSpPr>
        <p:spPr bwMode="auto">
          <a:xfrm rot="5400000">
            <a:off x="189230" y="2021682"/>
            <a:ext cx="522513" cy="427085"/>
          </a:xfrm>
          <a:prstGeom prst="bentUpArrow">
            <a:avLst/>
          </a:prstGeom>
          <a:solidFill>
            <a:schemeClr val="accent3"/>
          </a:solidFill>
          <a:ln>
            <a:solidFill>
              <a:schemeClr val="accent3"/>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39" name="Nach oben gebogener Pfeil 38"/>
          <p:cNvSpPr/>
          <p:nvPr/>
        </p:nvSpPr>
        <p:spPr bwMode="auto">
          <a:xfrm rot="5400000">
            <a:off x="114940" y="2549262"/>
            <a:ext cx="671089" cy="427085"/>
          </a:xfrm>
          <a:prstGeom prst="bentUpArrow">
            <a:avLst/>
          </a:prstGeom>
          <a:solidFill>
            <a:schemeClr val="accent3"/>
          </a:solidFill>
          <a:ln>
            <a:solidFill>
              <a:schemeClr val="accent3"/>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41" name="Textfeld 40"/>
          <p:cNvSpPr txBox="1"/>
          <p:nvPr/>
        </p:nvSpPr>
        <p:spPr>
          <a:xfrm>
            <a:off x="829850" y="2743195"/>
            <a:ext cx="2054861" cy="541687"/>
          </a:xfrm>
          <a:prstGeom prst="rect">
            <a:avLst/>
          </a:prstGeom>
          <a:noFill/>
        </p:spPr>
        <p:txBody>
          <a:bodyPr wrap="square" lIns="0" tIns="0" rIns="0" bIns="0" rtlCol="0">
            <a:spAutoFit/>
          </a:bodyPr>
          <a:lstStyle/>
          <a:p>
            <a:pPr algn="l">
              <a:lnSpc>
                <a:spcPct val="110000"/>
              </a:lnSpc>
              <a:spcBef>
                <a:spcPts val="0"/>
              </a:spcBef>
            </a:pPr>
            <a:r>
              <a:rPr lang="en-US" sz="1600" b="1" dirty="0" smtClean="0">
                <a:solidFill>
                  <a:schemeClr val="tx1"/>
                </a:solidFill>
              </a:rPr>
              <a:t>No </a:t>
            </a:r>
            <a:r>
              <a:rPr lang="en-US" sz="1600" dirty="0" smtClean="0">
                <a:solidFill>
                  <a:schemeClr val="tx1"/>
                </a:solidFill>
              </a:rPr>
              <a:t>supply with 24V of the CPU</a:t>
            </a:r>
          </a:p>
        </p:txBody>
      </p:sp>
    </p:spTree>
    <p:custDataLst>
      <p:tags r:id="rId2"/>
    </p:custDataLst>
    <p:extLst>
      <p:ext uri="{BB962C8B-B14F-4D97-AF65-F5344CB8AC3E}">
        <p14:creationId xmlns:p14="http://schemas.microsoft.com/office/powerpoint/2010/main" val="4142313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half" idx="1"/>
          </p:nvPr>
        </p:nvSpPr>
        <p:spPr>
          <a:solidFill>
            <a:schemeClr val="accent2"/>
          </a:solidFill>
        </p:spPr>
        <p:txBody>
          <a:bodyPr/>
          <a:lstStyle/>
          <a:p>
            <a:pPr marL="263492" indent="-171428">
              <a:buFont typeface="Arial" panose="020B0604020202020204" pitchFamily="34" charset="0"/>
              <a:buChar char="•"/>
            </a:pPr>
            <a:r>
              <a:rPr lang="en-US" sz="1900" dirty="0">
                <a:latin typeface="Arial"/>
              </a:rPr>
              <a:t>Measurement of electrical variables from single-, two- and three-phase supply networks</a:t>
            </a:r>
          </a:p>
          <a:p>
            <a:pPr marL="263492" indent="-171428">
              <a:buFont typeface="Arial" panose="020B0604020202020204" pitchFamily="34" charset="0"/>
              <a:buChar char="•"/>
            </a:pPr>
            <a:r>
              <a:rPr lang="en-US" sz="1900" dirty="0">
                <a:latin typeface="Arial"/>
              </a:rPr>
              <a:t>Max. nominal voltage between 2 outer con-</a:t>
            </a:r>
            <a:r>
              <a:rPr lang="en-US" sz="1900" dirty="0" err="1">
                <a:latin typeface="Arial"/>
              </a:rPr>
              <a:t>ductors</a:t>
            </a:r>
            <a:r>
              <a:rPr lang="en-US" sz="1900" dirty="0">
                <a:latin typeface="Arial"/>
              </a:rPr>
              <a:t> 480 VAC (max. phase voltage 277 VAC) </a:t>
            </a:r>
          </a:p>
          <a:p>
            <a:pPr marL="263492" indent="-171428">
              <a:buFont typeface="Arial" panose="020B0604020202020204" pitchFamily="34" charset="0"/>
              <a:buChar char="•"/>
            </a:pPr>
            <a:r>
              <a:rPr lang="en-US" sz="1900" dirty="0">
                <a:latin typeface="Arial"/>
              </a:rPr>
              <a:t>Recording of:</a:t>
            </a:r>
          </a:p>
          <a:p>
            <a:pPr marL="642835" lvl="2" indent="-200000">
              <a:buFont typeface="Arial" panose="020B0604020202020204" pitchFamily="34" charset="0"/>
              <a:buChar char="•"/>
            </a:pPr>
            <a:r>
              <a:rPr lang="en-US" sz="1900" dirty="0">
                <a:latin typeface="Arial"/>
              </a:rPr>
              <a:t>Voltages</a:t>
            </a:r>
          </a:p>
          <a:p>
            <a:pPr marL="642835" lvl="2" indent="-200000">
              <a:buFont typeface="Arial" panose="020B0604020202020204" pitchFamily="34" charset="0"/>
              <a:buChar char="•"/>
            </a:pPr>
            <a:r>
              <a:rPr lang="en-US" sz="1900" dirty="0">
                <a:latin typeface="Arial"/>
              </a:rPr>
              <a:t>Currents</a:t>
            </a:r>
          </a:p>
          <a:p>
            <a:pPr marL="642835" lvl="2" indent="-200000">
              <a:buFont typeface="Arial" panose="020B0604020202020204" pitchFamily="34" charset="0"/>
              <a:buChar char="•"/>
            </a:pPr>
            <a:r>
              <a:rPr lang="en-US" sz="1900" dirty="0">
                <a:latin typeface="Arial"/>
              </a:rPr>
              <a:t>Phase angles</a:t>
            </a:r>
          </a:p>
          <a:p>
            <a:pPr marL="642835" lvl="2" indent="-200000">
              <a:buFont typeface="Arial" panose="020B0604020202020204" pitchFamily="34" charset="0"/>
              <a:buChar char="•"/>
            </a:pPr>
            <a:r>
              <a:rPr lang="en-US" sz="1900" dirty="0">
                <a:latin typeface="Arial"/>
              </a:rPr>
              <a:t>Power</a:t>
            </a:r>
          </a:p>
          <a:p>
            <a:pPr marL="642835" lvl="2" indent="-200000">
              <a:buFont typeface="Arial" panose="020B0604020202020204" pitchFamily="34" charset="0"/>
              <a:buChar char="•"/>
            </a:pPr>
            <a:r>
              <a:rPr lang="en-US" sz="1900" dirty="0">
                <a:latin typeface="Arial"/>
              </a:rPr>
              <a:t>Energy / electrical work</a:t>
            </a:r>
          </a:p>
          <a:p>
            <a:pPr marL="642835" lvl="2" indent="-200000">
              <a:buFont typeface="Arial" panose="020B0604020202020204" pitchFamily="34" charset="0"/>
              <a:buChar char="•"/>
            </a:pPr>
            <a:r>
              <a:rPr lang="en-US" sz="1900" dirty="0">
                <a:latin typeface="Arial"/>
              </a:rPr>
              <a:t>Frequencies</a:t>
            </a:r>
          </a:p>
          <a:p>
            <a:pPr marL="642835" lvl="2" indent="-200000">
              <a:buFont typeface="Arial" panose="020B0604020202020204" pitchFamily="34" charset="0"/>
              <a:buChar char="•"/>
            </a:pPr>
            <a:r>
              <a:rPr lang="en-US" sz="1900" dirty="0">
                <a:latin typeface="Arial"/>
              </a:rPr>
              <a:t>Minimum and maximum values</a:t>
            </a:r>
          </a:p>
          <a:p>
            <a:pPr marL="642835" lvl="2" indent="-200000">
              <a:buFont typeface="Arial" panose="020B0604020202020204" pitchFamily="34" charset="0"/>
              <a:buChar char="•"/>
            </a:pPr>
            <a:r>
              <a:rPr lang="en-US" sz="1900" dirty="0">
                <a:latin typeface="Arial"/>
              </a:rPr>
              <a:t>Power factors</a:t>
            </a:r>
          </a:p>
          <a:p>
            <a:pPr marL="642835" lvl="2" indent="-200000">
              <a:buFont typeface="Arial" panose="020B0604020202020204" pitchFamily="34" charset="0"/>
              <a:buChar char="•"/>
            </a:pPr>
            <a:r>
              <a:rPr lang="en-US" sz="1900" dirty="0">
                <a:latin typeface="Arial"/>
              </a:rPr>
              <a:t>Operating hours</a:t>
            </a:r>
          </a:p>
          <a:p>
            <a:pPr marL="642835" lvl="2" indent="-200000">
              <a:buFont typeface="Arial" panose="020B0604020202020204" pitchFamily="34" charset="0"/>
              <a:buChar char="•"/>
            </a:pPr>
            <a:r>
              <a:rPr lang="en-US" sz="1900" dirty="0">
                <a:latin typeface="Arial"/>
              </a:rPr>
              <a:t>Energy counter</a:t>
            </a:r>
          </a:p>
          <a:p>
            <a:pPr marL="285715" indent="-285715">
              <a:buFont typeface="Arial" panose="020B0604020202020204" pitchFamily="34" charset="0"/>
              <a:buChar char="•"/>
            </a:pPr>
            <a:endParaRPr lang="en-US" sz="1900" dirty="0"/>
          </a:p>
        </p:txBody>
      </p:sp>
      <p:sp>
        <p:nvSpPr>
          <p:cNvPr id="6" name="Inhaltsplatzhalter 5"/>
          <p:cNvSpPr>
            <a:spLocks noGrp="1"/>
          </p:cNvSpPr>
          <p:nvPr>
            <p:ph sz="half" idx="2"/>
          </p:nvPr>
        </p:nvSpPr>
        <p:spPr>
          <a:solidFill>
            <a:schemeClr val="accent2"/>
          </a:solidFill>
        </p:spPr>
        <p:txBody>
          <a:bodyPr/>
          <a:lstStyle/>
          <a:p>
            <a:pPr marL="92064"/>
            <a:r>
              <a:rPr lang="en-US" sz="1900" u="sng" dirty="0">
                <a:latin typeface="Arial"/>
              </a:rPr>
              <a:t>The module supports the following functions:</a:t>
            </a:r>
          </a:p>
          <a:p>
            <a:pPr marL="285715" indent="-193651">
              <a:buFont typeface="Arial" panose="020B0604020202020204" pitchFamily="34" charset="0"/>
              <a:buChar char="•"/>
            </a:pPr>
            <a:r>
              <a:rPr lang="en-US" sz="1900" dirty="0">
                <a:latin typeface="Arial"/>
              </a:rPr>
              <a:t>Firmware update</a:t>
            </a:r>
          </a:p>
          <a:p>
            <a:pPr marL="285715" indent="-193651">
              <a:buFont typeface="Arial" panose="020B0604020202020204" pitchFamily="34" charset="0"/>
              <a:buChar char="•"/>
            </a:pPr>
            <a:r>
              <a:rPr lang="en-US" sz="1900" dirty="0">
                <a:latin typeface="Arial"/>
              </a:rPr>
              <a:t>I&amp;M identification data</a:t>
            </a:r>
          </a:p>
          <a:p>
            <a:pPr marL="285715" indent="-193651">
              <a:buFont typeface="Arial" panose="020B0604020202020204" pitchFamily="34" charset="0"/>
              <a:buChar char="•"/>
            </a:pPr>
            <a:r>
              <a:rPr lang="en-US" sz="1900" dirty="0">
                <a:latin typeface="Arial"/>
              </a:rPr>
              <a:t>Reconfiguration in RUN</a:t>
            </a:r>
          </a:p>
          <a:p>
            <a:pPr marL="285715" indent="-193651">
              <a:buFont typeface="Arial" panose="020B0604020202020204" pitchFamily="34" charset="0"/>
              <a:buChar char="•"/>
            </a:pPr>
            <a:r>
              <a:rPr lang="en-US" sz="1900" dirty="0">
                <a:latin typeface="Arial"/>
              </a:rPr>
              <a:t>Diagnostics interrupts</a:t>
            </a:r>
          </a:p>
          <a:p>
            <a:pPr marL="285715" indent="-193651">
              <a:buFont typeface="Arial" panose="020B0604020202020204" pitchFamily="34" charset="0"/>
              <a:buChar char="•"/>
            </a:pPr>
            <a:endParaRPr lang="en-US" sz="1900" dirty="0">
              <a:latin typeface="Arial"/>
            </a:endParaRPr>
          </a:p>
          <a:p>
            <a:pPr marL="92064"/>
            <a:r>
              <a:rPr lang="en-US" sz="1900" dirty="0"/>
              <a:t>Measuring access method (Module variants)</a:t>
            </a:r>
          </a:p>
          <a:p>
            <a:pPr marL="377777" indent="-285715">
              <a:buFont typeface="Arial" pitchFamily="34" charset="0"/>
              <a:buChar char="•"/>
            </a:pPr>
            <a:r>
              <a:rPr lang="en-US" altLang="de-DE" sz="1900" dirty="0"/>
              <a:t>Read </a:t>
            </a:r>
            <a:r>
              <a:rPr lang="en-US" altLang="de-DE" sz="1900" dirty="0" err="1"/>
              <a:t>acyclically</a:t>
            </a:r>
            <a:r>
              <a:rPr lang="en-US" altLang="de-DE" sz="1900" dirty="0"/>
              <a:t> via data record</a:t>
            </a:r>
          </a:p>
          <a:p>
            <a:pPr marL="377777" indent="-285715">
              <a:buFont typeface="Arial" pitchFamily="34" charset="0"/>
              <a:buChar char="•"/>
            </a:pPr>
            <a:r>
              <a:rPr lang="en-US" altLang="de-DE" sz="1900" dirty="0"/>
              <a:t>read cyclically for 19 defined data sets  </a:t>
            </a:r>
          </a:p>
          <a:p>
            <a:pPr marL="377777" indent="-285715">
              <a:buFont typeface="Arial" pitchFamily="34" charset="0"/>
              <a:buChar char="•"/>
            </a:pPr>
            <a:r>
              <a:rPr lang="en-US" sz="1900" dirty="0"/>
              <a:t>EE@Industry</a:t>
            </a:r>
            <a:r>
              <a:rPr lang="en-US" altLang="de-DE" sz="1900" dirty="0"/>
              <a:t>E0, E1, E2 and E3</a:t>
            </a:r>
          </a:p>
          <a:p>
            <a:pPr marL="377777" indent="-285715">
              <a:buFont typeface="Arial" pitchFamily="34" charset="0"/>
              <a:buChar char="•"/>
            </a:pPr>
            <a:endParaRPr lang="en-US" sz="1900" dirty="0"/>
          </a:p>
        </p:txBody>
      </p:sp>
      <p:sp>
        <p:nvSpPr>
          <p:cNvPr id="4" name="Titel 3"/>
          <p:cNvSpPr>
            <a:spLocks noGrp="1"/>
          </p:cNvSpPr>
          <p:nvPr>
            <p:ph type="title"/>
          </p:nvPr>
        </p:nvSpPr>
        <p:spPr/>
        <p:txBody>
          <a:bodyPr/>
          <a:lstStyle/>
          <a:p>
            <a:r>
              <a:rPr lang="en-US" sz="2400" dirty="0">
                <a:latin typeface="Arial"/>
                <a:cs typeface="Arial"/>
              </a:rPr>
              <a:t>Design und Handling </a:t>
            </a:r>
            <a:r>
              <a:rPr lang="en-US" sz="2400" dirty="0" smtClean="0">
                <a:latin typeface="Arial"/>
                <a:cs typeface="Arial"/>
              </a:rPr>
              <a:t/>
            </a:r>
            <a:br>
              <a:rPr lang="en-US" sz="2400" dirty="0" smtClean="0">
                <a:latin typeface="Arial"/>
                <a:cs typeface="Arial"/>
              </a:rPr>
            </a:br>
            <a:r>
              <a:rPr lang="en-US" sz="2400" dirty="0" smtClean="0"/>
              <a:t>SM </a:t>
            </a:r>
            <a:r>
              <a:rPr lang="en-US" sz="2400" dirty="0"/>
              <a:t>1238 ENERGY METER 480VAC </a:t>
            </a:r>
            <a:r>
              <a:rPr lang="en-US" dirty="0" smtClean="0"/>
              <a:t>Properties</a:t>
            </a:r>
            <a:endParaRPr lang="en-US" dirty="0"/>
          </a:p>
        </p:txBody>
      </p:sp>
    </p:spTree>
    <p:custDataLst>
      <p:tags r:id="rId1"/>
    </p:custDataLst>
    <p:extLst>
      <p:ext uri="{BB962C8B-B14F-4D97-AF65-F5344CB8AC3E}">
        <p14:creationId xmlns:p14="http://schemas.microsoft.com/office/powerpoint/2010/main" val="3988416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p:cNvGraphicFramePr>
            <a:graphicFrameLocks noChangeAspect="1"/>
          </p:cNvGraphicFramePr>
          <p:nvPr>
            <p:custDataLst>
              <p:tags r:id="rId3"/>
            </p:custDataLst>
            <p:extLst>
              <p:ext uri="{D42A27DB-BD31-4B8C-83A1-F6EECF244321}">
                <p14:modId xmlns:p14="http://schemas.microsoft.com/office/powerpoint/2010/main" val="402170368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92" name="think-cell Folie" r:id="rId6" imgW="270" imgH="270" progId="TCLayout.ActiveDocument.1">
                  <p:embed/>
                </p:oleObj>
              </mc:Choice>
              <mc:Fallback>
                <p:oleObj name="think-cell Folie" r:id="rId6" imgW="270" imgH="270" progId="TCLayout.ActiveDocument.1">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 name="Rectangle 19"/>
          <p:cNvSpPr>
            <a:spLocks noChangeAspect="1" noChangeArrowheads="1"/>
          </p:cNvSpPr>
          <p:nvPr/>
        </p:nvSpPr>
        <p:spPr bwMode="auto">
          <a:xfrm>
            <a:off x="627063" y="4162533"/>
            <a:ext cx="2881225" cy="349250"/>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Connection resources </a:t>
            </a:r>
            <a:endParaRPr lang="en-US" sz="1600" b="1" dirty="0">
              <a:solidFill>
                <a:sysClr val="windowText" lastClr="000000"/>
              </a:solidFill>
            </a:endParaRPr>
          </a:p>
        </p:txBody>
      </p:sp>
      <p:sp>
        <p:nvSpPr>
          <p:cNvPr id="89" name="Rectangle 18"/>
          <p:cNvSpPr>
            <a:spLocks noChangeAspect="1" noChangeArrowheads="1"/>
          </p:cNvSpPr>
          <p:nvPr/>
        </p:nvSpPr>
        <p:spPr bwMode="auto">
          <a:xfrm>
            <a:off x="627063" y="5202011"/>
            <a:ext cx="2881225" cy="350838"/>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Integrated Analog I/O</a:t>
            </a:r>
            <a:endParaRPr lang="en-US" sz="1600" b="1" dirty="0">
              <a:solidFill>
                <a:sysClr val="windowText" lastClr="000000"/>
              </a:solidFill>
            </a:endParaRPr>
          </a:p>
        </p:txBody>
      </p:sp>
      <p:sp>
        <p:nvSpPr>
          <p:cNvPr id="2" name="Title 1"/>
          <p:cNvSpPr>
            <a:spLocks noGrp="1"/>
          </p:cNvSpPr>
          <p:nvPr>
            <p:ph type="title"/>
          </p:nvPr>
        </p:nvSpPr>
        <p:spPr/>
        <p:txBody>
          <a:bodyPr>
            <a:noAutofit/>
          </a:bodyPr>
          <a:lstStyle/>
          <a:p>
            <a:pPr algn="l" rtl="0"/>
            <a:r>
              <a:rPr lang="en-US" b="1" i="0" u="none" baseline="0" dirty="0"/>
              <a:t>Design and handling</a:t>
            </a:r>
            <a:r>
              <a:rPr lang="en-US" kern="1200" dirty="0">
                <a:solidFill>
                  <a:srgbClr val="000000"/>
                </a:solidFill>
                <a:latin typeface="Arial" charset="0"/>
              </a:rPr>
              <a:t/>
            </a:r>
            <a:br>
              <a:rPr lang="en-US" kern="1200" dirty="0">
                <a:solidFill>
                  <a:srgbClr val="000000"/>
                </a:solidFill>
                <a:latin typeface="Arial" charset="0"/>
              </a:rPr>
            </a:br>
            <a:r>
              <a:rPr lang="en-US" b="1" i="0" u="none" kern="1200" baseline="0" dirty="0">
                <a:solidFill>
                  <a:srgbClr val="000000"/>
                </a:solidFill>
                <a:latin typeface="Arial" charset="0"/>
              </a:rPr>
              <a:t>SIMATIC S7-1200 with </a:t>
            </a:r>
            <a:r>
              <a:rPr lang="en-US" b="1" i="0" u="none" kern="1200" baseline="0" dirty="0" smtClean="0">
                <a:solidFill>
                  <a:srgbClr val="000000"/>
                </a:solidFill>
                <a:latin typeface="Arial" charset="0"/>
              </a:rPr>
              <a:t>FW4.2</a:t>
            </a:r>
            <a:endParaRPr lang="en-US" dirty="0"/>
          </a:p>
        </p:txBody>
      </p:sp>
      <p:sp>
        <p:nvSpPr>
          <p:cNvPr id="3" name="Rectangle 18"/>
          <p:cNvSpPr>
            <a:spLocks noChangeAspect="1" noChangeArrowheads="1"/>
          </p:cNvSpPr>
          <p:nvPr/>
        </p:nvSpPr>
        <p:spPr bwMode="auto">
          <a:xfrm>
            <a:off x="627063" y="5722546"/>
            <a:ext cx="2881225" cy="350838"/>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High-Speed Counter</a:t>
            </a:r>
            <a:endParaRPr lang="en-US" sz="1600" b="1" dirty="0">
              <a:solidFill>
                <a:sysClr val="windowText" lastClr="000000"/>
              </a:solidFill>
            </a:endParaRPr>
          </a:p>
        </p:txBody>
      </p:sp>
      <p:sp>
        <p:nvSpPr>
          <p:cNvPr id="4" name="Rectangle 18"/>
          <p:cNvSpPr>
            <a:spLocks noChangeAspect="1" noChangeArrowheads="1"/>
          </p:cNvSpPr>
          <p:nvPr/>
        </p:nvSpPr>
        <p:spPr bwMode="auto">
          <a:xfrm>
            <a:off x="627063" y="4681478"/>
            <a:ext cx="2881225" cy="350838"/>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Integrated Digital I/O</a:t>
            </a:r>
            <a:endParaRPr lang="en-US" sz="1600" b="1" dirty="0">
              <a:solidFill>
                <a:sysClr val="windowText" lastClr="000000"/>
              </a:solidFill>
            </a:endParaRPr>
          </a:p>
        </p:txBody>
      </p:sp>
      <p:sp>
        <p:nvSpPr>
          <p:cNvPr id="5" name="Rectangle 17"/>
          <p:cNvSpPr>
            <a:spLocks noChangeAspect="1" noChangeArrowheads="1"/>
          </p:cNvSpPr>
          <p:nvPr/>
        </p:nvSpPr>
        <p:spPr bwMode="auto">
          <a:xfrm>
            <a:off x="627063" y="2561011"/>
            <a:ext cx="2881225" cy="434652"/>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PROFINET Ports</a:t>
            </a:r>
            <a:endParaRPr lang="en-US" sz="1600" b="1" dirty="0">
              <a:solidFill>
                <a:sysClr val="windowText" lastClr="000000"/>
              </a:solidFill>
            </a:endParaRPr>
          </a:p>
        </p:txBody>
      </p:sp>
      <p:sp>
        <p:nvSpPr>
          <p:cNvPr id="7" name="Rectangle 19"/>
          <p:cNvSpPr>
            <a:spLocks noChangeAspect="1" noChangeArrowheads="1"/>
          </p:cNvSpPr>
          <p:nvPr/>
        </p:nvSpPr>
        <p:spPr bwMode="auto">
          <a:xfrm>
            <a:off x="627063" y="3643588"/>
            <a:ext cx="2881225" cy="349250"/>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Bit performance </a:t>
            </a:r>
            <a:endParaRPr lang="en-US" sz="1600" b="1" dirty="0">
              <a:solidFill>
                <a:sysClr val="windowText" lastClr="000000"/>
              </a:solidFill>
            </a:endParaRPr>
          </a:p>
        </p:txBody>
      </p:sp>
      <p:sp>
        <p:nvSpPr>
          <p:cNvPr id="8" name="Rectangle 20"/>
          <p:cNvSpPr>
            <a:spLocks noChangeAspect="1" noChangeArrowheads="1"/>
          </p:cNvSpPr>
          <p:nvPr/>
        </p:nvSpPr>
        <p:spPr bwMode="auto">
          <a:xfrm>
            <a:off x="627063" y="3038307"/>
            <a:ext cx="2881225" cy="519938"/>
          </a:xfrm>
          <a:prstGeom prst="rect">
            <a:avLst/>
          </a:prstGeom>
          <a:noFill/>
          <a:ln w="19050">
            <a:noFill/>
            <a:miter lim="800000"/>
            <a:headEnd/>
            <a:tailEnd/>
          </a:ln>
          <a:effectLst/>
          <a:extLst/>
        </p:spPr>
        <p:txBody>
          <a:bodyPr wrap="none" lIns="0" tIns="0" rIns="0" bIns="0" anchor="ctr"/>
          <a:lstStyle/>
          <a:p>
            <a:pPr algn="l" rtl="0"/>
            <a:r>
              <a:rPr lang="en-US" sz="1600" b="1" i="0" u="none" baseline="0">
                <a:solidFill>
                  <a:sysClr val="windowText" lastClr="000000"/>
                </a:solidFill>
              </a:rPr>
              <a:t>Work memory /</a:t>
            </a:r>
            <a:r>
              <a:rPr lang="en-US" sz="1600" b="1">
                <a:solidFill>
                  <a:sysClr val="windowText" lastClr="000000"/>
                </a:solidFill>
              </a:rPr>
              <a:t/>
            </a:r>
            <a:br>
              <a:rPr lang="en-US" sz="1600" b="1">
                <a:solidFill>
                  <a:sysClr val="windowText" lastClr="000000"/>
                </a:solidFill>
              </a:rPr>
            </a:br>
            <a:r>
              <a:rPr lang="en-US" sz="1600" b="1" i="0" u="none" baseline="0">
                <a:solidFill>
                  <a:sysClr val="windowText" lastClr="000000"/>
                </a:solidFill>
              </a:rPr>
              <a:t>int.</a:t>
            </a:r>
            <a:r>
              <a:rPr lang="en-US" sz="1600" b="0" i="0" u="none" baseline="0">
                <a:solidFill>
                  <a:sysClr val="windowText" lastClr="000000"/>
                </a:solidFill>
              </a:rPr>
              <a:t> </a:t>
            </a:r>
            <a:r>
              <a:rPr lang="en-US" sz="1600" b="1" i="0" u="none" baseline="0">
                <a:solidFill>
                  <a:sysClr val="windowText" lastClr="000000"/>
                </a:solidFill>
              </a:rPr>
              <a:t>load memory</a:t>
            </a:r>
            <a:endParaRPr lang="en-US" sz="1600" b="1" dirty="0">
              <a:solidFill>
                <a:sysClr val="windowText" lastClr="000000"/>
              </a:solidFill>
            </a:endParaRPr>
          </a:p>
        </p:txBody>
      </p:sp>
      <p:sp>
        <p:nvSpPr>
          <p:cNvPr id="9" name="Rectangle 21"/>
          <p:cNvSpPr>
            <a:spLocks noChangeAspect="1" noChangeArrowheads="1"/>
          </p:cNvSpPr>
          <p:nvPr/>
        </p:nvSpPr>
        <p:spPr bwMode="auto">
          <a:xfrm>
            <a:off x="627063" y="2025037"/>
            <a:ext cx="2881225" cy="466725"/>
          </a:xfrm>
          <a:prstGeom prst="rect">
            <a:avLst/>
          </a:prstGeom>
          <a:noFill/>
          <a:ln w="19050">
            <a:noFill/>
            <a:miter lim="800000"/>
            <a:headEnd/>
            <a:tailEnd/>
          </a:ln>
          <a:effectLst/>
          <a:extLst>
            <a:ext uri="{909E8E84-426E-40DD-AFC4-6F175D3DCCD1}">
              <a14:hiddenFill xmlns:a14="http://schemas.microsoft.com/office/drawing/2010/main">
                <a:solidFill>
                  <a:srgbClr val="BBE0E3"/>
                </a:solidFill>
              </a14:hiddenFill>
            </a:ext>
          </a:extLst>
        </p:spPr>
        <p:txBody>
          <a:bodyPr wrap="none" lIns="0" tIns="0" rIns="0" bIns="0" anchor="ctr"/>
          <a:lstStyle/>
          <a:p>
            <a:pPr algn="l" rtl="0"/>
            <a:r>
              <a:rPr lang="en-US" sz="1600" b="1" i="0" u="none" baseline="0">
                <a:solidFill>
                  <a:srgbClr val="006487"/>
                </a:solidFill>
              </a:rPr>
              <a:t>CPU type</a:t>
            </a:r>
            <a:endParaRPr lang="en-US" sz="1600" b="1" dirty="0">
              <a:solidFill>
                <a:srgbClr val="006487"/>
              </a:solidFill>
            </a:endParaRPr>
          </a:p>
        </p:txBody>
      </p:sp>
      <p:cxnSp>
        <p:nvCxnSpPr>
          <p:cNvPr id="12" name="Straight Connector 11"/>
          <p:cNvCxnSpPr/>
          <p:nvPr/>
        </p:nvCxnSpPr>
        <p:spPr bwMode="auto">
          <a:xfrm>
            <a:off x="627063" y="1998430"/>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99" name="Straight Connector 98"/>
          <p:cNvCxnSpPr/>
          <p:nvPr/>
        </p:nvCxnSpPr>
        <p:spPr bwMode="auto">
          <a:xfrm>
            <a:off x="627063" y="2518368"/>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4" name="Straight Connector 143"/>
          <p:cNvCxnSpPr/>
          <p:nvPr/>
        </p:nvCxnSpPr>
        <p:spPr bwMode="auto">
          <a:xfrm>
            <a:off x="627063" y="3038306"/>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6" name="Straight Connector 145"/>
          <p:cNvCxnSpPr/>
          <p:nvPr/>
        </p:nvCxnSpPr>
        <p:spPr bwMode="auto">
          <a:xfrm>
            <a:off x="627063" y="3558244"/>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8" name="Straight Connector 147"/>
          <p:cNvCxnSpPr/>
          <p:nvPr/>
        </p:nvCxnSpPr>
        <p:spPr bwMode="auto">
          <a:xfrm>
            <a:off x="627063" y="4078182"/>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0" name="Straight Connector 149"/>
          <p:cNvCxnSpPr/>
          <p:nvPr/>
        </p:nvCxnSpPr>
        <p:spPr bwMode="auto">
          <a:xfrm>
            <a:off x="627063" y="4598120"/>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2" name="Straight Connector 151"/>
          <p:cNvCxnSpPr/>
          <p:nvPr/>
        </p:nvCxnSpPr>
        <p:spPr bwMode="auto">
          <a:xfrm>
            <a:off x="627063" y="5118058"/>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4" name="Straight Connector 153"/>
          <p:cNvCxnSpPr/>
          <p:nvPr/>
        </p:nvCxnSpPr>
        <p:spPr bwMode="auto">
          <a:xfrm>
            <a:off x="627063" y="5637996"/>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5" name="Straight Connector 154"/>
          <p:cNvCxnSpPr/>
          <p:nvPr/>
        </p:nvCxnSpPr>
        <p:spPr bwMode="auto">
          <a:xfrm>
            <a:off x="627063" y="6157934"/>
            <a:ext cx="2881225" cy="0"/>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2" name="Gruppieren 111"/>
          <p:cNvGrpSpPr/>
          <p:nvPr/>
        </p:nvGrpSpPr>
        <p:grpSpPr>
          <a:xfrm>
            <a:off x="5368524" y="1998430"/>
            <a:ext cx="1080000" cy="4168338"/>
            <a:chOff x="5368524" y="1998430"/>
            <a:chExt cx="1080000" cy="4168338"/>
          </a:xfrm>
        </p:grpSpPr>
        <p:sp>
          <p:nvSpPr>
            <p:cNvPr id="126" name="Rectangle 64"/>
            <p:cNvSpPr>
              <a:spLocks noChangeArrowheads="1"/>
            </p:cNvSpPr>
            <p:nvPr/>
          </p:nvSpPr>
          <p:spPr bwMode="auto">
            <a:xfrm>
              <a:off x="5386524" y="1998430"/>
              <a:ext cx="1044000" cy="4168338"/>
            </a:xfrm>
            <a:prstGeom prst="rect">
              <a:avLst/>
            </a:prstGeom>
            <a:solidFill>
              <a:srgbClr val="FFF09B"/>
            </a:solidFill>
            <a:ln w="25400">
              <a:solidFill>
                <a:srgbClr val="FFED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138" name="Text Box 66"/>
            <p:cNvSpPr txBox="1">
              <a:spLocks noChangeAspect="1" noChangeArrowheads="1"/>
            </p:cNvSpPr>
            <p:nvPr/>
          </p:nvSpPr>
          <p:spPr bwMode="auto">
            <a:xfrm>
              <a:off x="5387741" y="2135289"/>
              <a:ext cx="1041566"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1212FC</a:t>
              </a:r>
              <a:endParaRPr lang="de-DE" sz="1600" dirty="0">
                <a:solidFill>
                  <a:srgbClr val="006487"/>
                </a:solidFill>
              </a:endParaRPr>
            </a:p>
          </p:txBody>
        </p:sp>
        <p:sp>
          <p:nvSpPr>
            <p:cNvPr id="143" name="Text Box 68"/>
            <p:cNvSpPr txBox="1">
              <a:spLocks noChangeAspect="1" noChangeArrowheads="1"/>
            </p:cNvSpPr>
            <p:nvPr/>
          </p:nvSpPr>
          <p:spPr bwMode="auto">
            <a:xfrm>
              <a:off x="5384859" y="3710491"/>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145" name="Text Box 69"/>
            <p:cNvSpPr txBox="1">
              <a:spLocks noChangeAspect="1" noChangeArrowheads="1"/>
            </p:cNvSpPr>
            <p:nvPr/>
          </p:nvSpPr>
          <p:spPr bwMode="auto">
            <a:xfrm>
              <a:off x="5374289" y="3082833"/>
              <a:ext cx="1068471"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100kB</a:t>
              </a:r>
              <a:br>
                <a:rPr lang="de-DE" sz="1400" b="0" dirty="0" smtClean="0"/>
              </a:br>
              <a:r>
                <a:rPr lang="de-DE" sz="1400" b="0" dirty="0" smtClean="0"/>
                <a:t>2 MB</a:t>
              </a:r>
              <a:endParaRPr lang="de-DE" sz="1400" b="0" dirty="0"/>
            </a:p>
          </p:txBody>
        </p:sp>
        <p:sp>
          <p:nvSpPr>
            <p:cNvPr id="147" name="Text Box 67"/>
            <p:cNvSpPr txBox="1">
              <a:spLocks noChangeAspect="1" noChangeArrowheads="1"/>
            </p:cNvSpPr>
            <p:nvPr/>
          </p:nvSpPr>
          <p:spPr bwMode="auto">
            <a:xfrm>
              <a:off x="5368524"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8/6</a:t>
              </a:r>
              <a:endParaRPr lang="de-DE" sz="1400" b="0" dirty="0"/>
            </a:p>
          </p:txBody>
        </p:sp>
        <p:sp>
          <p:nvSpPr>
            <p:cNvPr id="149" name="Text Box 67"/>
            <p:cNvSpPr txBox="1">
              <a:spLocks noChangeAspect="1" noChangeArrowheads="1"/>
            </p:cNvSpPr>
            <p:nvPr/>
          </p:nvSpPr>
          <p:spPr bwMode="auto">
            <a:xfrm>
              <a:off x="5368524"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a:t>6</a:t>
              </a:r>
            </a:p>
          </p:txBody>
        </p:sp>
        <p:grpSp>
          <p:nvGrpSpPr>
            <p:cNvPr id="151" name="Gruppieren 150"/>
            <p:cNvGrpSpPr/>
            <p:nvPr/>
          </p:nvGrpSpPr>
          <p:grpSpPr>
            <a:xfrm>
              <a:off x="5504884" y="2609261"/>
              <a:ext cx="807281" cy="360000"/>
              <a:chOff x="5050847" y="2609261"/>
              <a:chExt cx="667232" cy="360000"/>
            </a:xfrm>
          </p:grpSpPr>
          <p:sp>
            <p:nvSpPr>
              <p:cNvPr id="157" name="Rectangle 81"/>
              <p:cNvSpPr>
                <a:spLocks noChangeArrowheads="1"/>
              </p:cNvSpPr>
              <p:nvPr/>
            </p:nvSpPr>
            <p:spPr bwMode="auto">
              <a:xfrm>
                <a:off x="5050847"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158" name="Rectangle 86"/>
              <p:cNvSpPr>
                <a:spLocks noChangeAspect="1" noChangeArrowheads="1"/>
              </p:cNvSpPr>
              <p:nvPr/>
            </p:nvSpPr>
            <p:spPr bwMode="auto">
              <a:xfrm>
                <a:off x="5124507"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153" name="Text Box 67"/>
            <p:cNvSpPr txBox="1">
              <a:spLocks noChangeAspect="1" noChangeArrowheads="1"/>
            </p:cNvSpPr>
            <p:nvPr/>
          </p:nvSpPr>
          <p:spPr bwMode="auto">
            <a:xfrm>
              <a:off x="5368524"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a:t>
              </a:r>
              <a:endParaRPr lang="de-DE" sz="1400" b="0" dirty="0"/>
            </a:p>
          </p:txBody>
        </p:sp>
        <p:sp>
          <p:nvSpPr>
            <p:cNvPr id="156" name="Text Box 68"/>
            <p:cNvSpPr txBox="1">
              <a:spLocks noChangeAspect="1" noChangeArrowheads="1"/>
            </p:cNvSpPr>
            <p:nvPr/>
          </p:nvSpPr>
          <p:spPr bwMode="auto">
            <a:xfrm>
              <a:off x="5384859" y="4229436"/>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159" name="Group 50"/>
          <p:cNvGrpSpPr/>
          <p:nvPr/>
        </p:nvGrpSpPr>
        <p:grpSpPr>
          <a:xfrm>
            <a:off x="6455508" y="1998430"/>
            <a:ext cx="1080000" cy="4167420"/>
            <a:chOff x="6448953" y="1998430"/>
            <a:chExt cx="1080000" cy="4167420"/>
          </a:xfrm>
        </p:grpSpPr>
        <p:sp>
          <p:nvSpPr>
            <p:cNvPr id="160" name="Rectangle 80"/>
            <p:cNvSpPr>
              <a:spLocks noChangeArrowheads="1"/>
            </p:cNvSpPr>
            <p:nvPr/>
          </p:nvSpPr>
          <p:spPr bwMode="auto">
            <a:xfrm>
              <a:off x="6466953" y="1998430"/>
              <a:ext cx="1044000" cy="4167420"/>
            </a:xfrm>
            <a:prstGeom prst="rect">
              <a:avLst/>
            </a:prstGeom>
            <a:solidFill>
              <a:srgbClr val="DCE1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161" name="Text Box 82"/>
            <p:cNvSpPr txBox="1">
              <a:spLocks noChangeAspect="1" noChangeArrowheads="1"/>
            </p:cNvSpPr>
            <p:nvPr/>
          </p:nvSpPr>
          <p:spPr bwMode="auto">
            <a:xfrm>
              <a:off x="6468171" y="2135289"/>
              <a:ext cx="1041565"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1214C</a:t>
              </a:r>
              <a:endParaRPr lang="de-DE" sz="1600" dirty="0">
                <a:solidFill>
                  <a:srgbClr val="006487"/>
                </a:solidFill>
              </a:endParaRPr>
            </a:p>
          </p:txBody>
        </p:sp>
        <p:sp>
          <p:nvSpPr>
            <p:cNvPr id="162" name="Text Box 84"/>
            <p:cNvSpPr txBox="1">
              <a:spLocks noChangeAspect="1" noChangeArrowheads="1"/>
            </p:cNvSpPr>
            <p:nvPr/>
          </p:nvSpPr>
          <p:spPr bwMode="auto">
            <a:xfrm>
              <a:off x="6465289" y="3710491"/>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163" name="Text Box 85"/>
            <p:cNvSpPr txBox="1">
              <a:spLocks noChangeAspect="1" noChangeArrowheads="1"/>
            </p:cNvSpPr>
            <p:nvPr/>
          </p:nvSpPr>
          <p:spPr bwMode="auto">
            <a:xfrm>
              <a:off x="6454718" y="3082833"/>
              <a:ext cx="1068470"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100kB</a:t>
              </a:r>
              <a:br>
                <a:rPr lang="de-DE" sz="1400" b="0" dirty="0" smtClean="0"/>
              </a:br>
              <a:r>
                <a:rPr lang="de-DE" sz="1400" b="0" dirty="0" smtClean="0"/>
                <a:t>4 MB</a:t>
              </a:r>
              <a:endParaRPr lang="de-DE" sz="1400" b="0" dirty="0"/>
            </a:p>
          </p:txBody>
        </p:sp>
        <p:sp>
          <p:nvSpPr>
            <p:cNvPr id="164" name="Text Box 83"/>
            <p:cNvSpPr txBox="1">
              <a:spLocks noChangeAspect="1" noChangeArrowheads="1"/>
            </p:cNvSpPr>
            <p:nvPr/>
          </p:nvSpPr>
          <p:spPr bwMode="auto">
            <a:xfrm>
              <a:off x="6448953"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14/10</a:t>
              </a:r>
              <a:endParaRPr lang="de-DE" sz="1400" b="0" dirty="0"/>
            </a:p>
          </p:txBody>
        </p:sp>
        <p:sp>
          <p:nvSpPr>
            <p:cNvPr id="165" name="Text Box 83"/>
            <p:cNvSpPr txBox="1">
              <a:spLocks noChangeAspect="1" noChangeArrowheads="1"/>
            </p:cNvSpPr>
            <p:nvPr/>
          </p:nvSpPr>
          <p:spPr bwMode="auto">
            <a:xfrm>
              <a:off x="6448953"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a:t>
              </a:r>
              <a:endParaRPr lang="de-DE" sz="1400" b="0" dirty="0"/>
            </a:p>
          </p:txBody>
        </p:sp>
        <p:grpSp>
          <p:nvGrpSpPr>
            <p:cNvPr id="166" name="Gruppieren 165"/>
            <p:cNvGrpSpPr/>
            <p:nvPr/>
          </p:nvGrpSpPr>
          <p:grpSpPr>
            <a:xfrm>
              <a:off x="6585313" y="2609261"/>
              <a:ext cx="807280" cy="360000"/>
              <a:chOff x="6204757" y="2609261"/>
              <a:chExt cx="667232" cy="360000"/>
            </a:xfrm>
          </p:grpSpPr>
          <p:sp>
            <p:nvSpPr>
              <p:cNvPr id="169" name="Rectangle 81"/>
              <p:cNvSpPr>
                <a:spLocks noChangeArrowheads="1"/>
              </p:cNvSpPr>
              <p:nvPr/>
            </p:nvSpPr>
            <p:spPr bwMode="auto">
              <a:xfrm>
                <a:off x="6204757"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170" name="Rectangle 86"/>
              <p:cNvSpPr>
                <a:spLocks noChangeAspect="1" noChangeArrowheads="1"/>
              </p:cNvSpPr>
              <p:nvPr/>
            </p:nvSpPr>
            <p:spPr bwMode="auto">
              <a:xfrm>
                <a:off x="6278417"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167" name="Text Box 83"/>
            <p:cNvSpPr txBox="1">
              <a:spLocks noChangeAspect="1" noChangeArrowheads="1"/>
            </p:cNvSpPr>
            <p:nvPr/>
          </p:nvSpPr>
          <p:spPr bwMode="auto">
            <a:xfrm>
              <a:off x="6448953"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a:t>
              </a:r>
              <a:endParaRPr lang="de-DE" sz="1400" b="0" dirty="0"/>
            </a:p>
          </p:txBody>
        </p:sp>
        <p:sp>
          <p:nvSpPr>
            <p:cNvPr id="168" name="Text Box 84"/>
            <p:cNvSpPr txBox="1">
              <a:spLocks noChangeAspect="1" noChangeArrowheads="1"/>
            </p:cNvSpPr>
            <p:nvPr/>
          </p:nvSpPr>
          <p:spPr bwMode="auto">
            <a:xfrm>
              <a:off x="6465289" y="4229436"/>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171" name="Group 45"/>
          <p:cNvGrpSpPr/>
          <p:nvPr/>
        </p:nvGrpSpPr>
        <p:grpSpPr>
          <a:xfrm>
            <a:off x="3194556" y="1998431"/>
            <a:ext cx="1080000" cy="4167420"/>
            <a:chOff x="3194556" y="1998431"/>
            <a:chExt cx="1080000" cy="4167420"/>
          </a:xfrm>
        </p:grpSpPr>
        <p:sp>
          <p:nvSpPr>
            <p:cNvPr id="172" name="Rectangle 37"/>
            <p:cNvSpPr>
              <a:spLocks noChangeArrowheads="1"/>
            </p:cNvSpPr>
            <p:nvPr/>
          </p:nvSpPr>
          <p:spPr bwMode="auto">
            <a:xfrm>
              <a:off x="3212556" y="1998431"/>
              <a:ext cx="1044000" cy="4167420"/>
            </a:xfrm>
            <a:prstGeom prst="rect">
              <a:avLst/>
            </a:prstGeom>
            <a:solidFill>
              <a:srgbClr val="DCE1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173" name="Text Box 39"/>
            <p:cNvSpPr txBox="1">
              <a:spLocks noChangeAspect="1" noChangeArrowheads="1"/>
            </p:cNvSpPr>
            <p:nvPr/>
          </p:nvSpPr>
          <p:spPr bwMode="auto">
            <a:xfrm>
              <a:off x="3213773" y="2135289"/>
              <a:ext cx="1041566"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1211C</a:t>
              </a:r>
              <a:endParaRPr lang="de-DE" sz="1600" dirty="0">
                <a:solidFill>
                  <a:srgbClr val="006487"/>
                </a:solidFill>
              </a:endParaRPr>
            </a:p>
          </p:txBody>
        </p:sp>
        <p:sp>
          <p:nvSpPr>
            <p:cNvPr id="174" name="Text Box 42"/>
            <p:cNvSpPr txBox="1">
              <a:spLocks noChangeAspect="1" noChangeArrowheads="1"/>
            </p:cNvSpPr>
            <p:nvPr/>
          </p:nvSpPr>
          <p:spPr bwMode="auto">
            <a:xfrm>
              <a:off x="3200321" y="3082833"/>
              <a:ext cx="1068471"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50 </a:t>
              </a:r>
              <a:r>
                <a:rPr lang="de-DE" sz="1400" b="0" dirty="0" err="1" smtClean="0"/>
                <a:t>kB</a:t>
              </a:r>
              <a:r>
                <a:rPr lang="de-DE" sz="1400" b="0" dirty="0" smtClean="0"/>
                <a:t/>
              </a:r>
              <a:br>
                <a:rPr lang="de-DE" sz="1400" b="0" dirty="0" smtClean="0"/>
              </a:br>
              <a:r>
                <a:rPr lang="de-DE" sz="1400" b="0" dirty="0" smtClean="0"/>
                <a:t>1 MB</a:t>
              </a:r>
              <a:endParaRPr lang="de-DE" sz="1400" b="0" dirty="0"/>
            </a:p>
          </p:txBody>
        </p:sp>
        <p:sp>
          <p:nvSpPr>
            <p:cNvPr id="175" name="Text Box 40"/>
            <p:cNvSpPr txBox="1">
              <a:spLocks noChangeAspect="1" noChangeArrowheads="1"/>
            </p:cNvSpPr>
            <p:nvPr/>
          </p:nvSpPr>
          <p:spPr bwMode="auto">
            <a:xfrm>
              <a:off x="3194556"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6/4</a:t>
              </a:r>
              <a:endParaRPr lang="de-DE" sz="1400" b="0" dirty="0"/>
            </a:p>
          </p:txBody>
        </p:sp>
        <p:sp>
          <p:nvSpPr>
            <p:cNvPr id="176" name="Text Box 40"/>
            <p:cNvSpPr txBox="1">
              <a:spLocks noChangeAspect="1" noChangeArrowheads="1"/>
            </p:cNvSpPr>
            <p:nvPr/>
          </p:nvSpPr>
          <p:spPr bwMode="auto">
            <a:xfrm>
              <a:off x="3194556"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a:t>6</a:t>
              </a:r>
            </a:p>
          </p:txBody>
        </p:sp>
        <p:sp>
          <p:nvSpPr>
            <p:cNvPr id="177" name="Text Box 68"/>
            <p:cNvSpPr txBox="1">
              <a:spLocks noChangeAspect="1" noChangeArrowheads="1"/>
            </p:cNvSpPr>
            <p:nvPr/>
          </p:nvSpPr>
          <p:spPr bwMode="auto">
            <a:xfrm>
              <a:off x="3210891" y="3710491"/>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grpSp>
          <p:nvGrpSpPr>
            <p:cNvPr id="178" name="Gruppieren 177"/>
            <p:cNvGrpSpPr/>
            <p:nvPr/>
          </p:nvGrpSpPr>
          <p:grpSpPr>
            <a:xfrm>
              <a:off x="3330916" y="2609261"/>
              <a:ext cx="807281" cy="360000"/>
              <a:chOff x="3841702" y="2609261"/>
              <a:chExt cx="667232" cy="360000"/>
            </a:xfrm>
          </p:grpSpPr>
          <p:sp>
            <p:nvSpPr>
              <p:cNvPr id="181" name="Rectangle 81"/>
              <p:cNvSpPr>
                <a:spLocks noChangeArrowheads="1"/>
              </p:cNvSpPr>
              <p:nvPr/>
            </p:nvSpPr>
            <p:spPr bwMode="auto">
              <a:xfrm>
                <a:off x="3841702"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182" name="Rectangle 86"/>
              <p:cNvSpPr>
                <a:spLocks noChangeAspect="1" noChangeArrowheads="1"/>
              </p:cNvSpPr>
              <p:nvPr/>
            </p:nvSpPr>
            <p:spPr bwMode="auto">
              <a:xfrm>
                <a:off x="3915362"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179" name="Text Box 40"/>
            <p:cNvSpPr txBox="1">
              <a:spLocks noChangeAspect="1" noChangeArrowheads="1"/>
            </p:cNvSpPr>
            <p:nvPr/>
          </p:nvSpPr>
          <p:spPr bwMode="auto">
            <a:xfrm>
              <a:off x="3194556"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a:t>
              </a:r>
              <a:endParaRPr lang="de-DE" sz="1400" b="0" dirty="0"/>
            </a:p>
          </p:txBody>
        </p:sp>
        <p:sp>
          <p:nvSpPr>
            <p:cNvPr id="180" name="Text Box 68"/>
            <p:cNvSpPr txBox="1">
              <a:spLocks noChangeAspect="1" noChangeArrowheads="1"/>
            </p:cNvSpPr>
            <p:nvPr/>
          </p:nvSpPr>
          <p:spPr bwMode="auto">
            <a:xfrm>
              <a:off x="3210891" y="4229436"/>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183" name="Gruppieren 182"/>
          <p:cNvGrpSpPr/>
          <p:nvPr/>
        </p:nvGrpSpPr>
        <p:grpSpPr>
          <a:xfrm>
            <a:off x="9716460" y="1998431"/>
            <a:ext cx="1080000" cy="4168338"/>
            <a:chOff x="9716460" y="1998431"/>
            <a:chExt cx="1080000" cy="4168338"/>
          </a:xfrm>
        </p:grpSpPr>
        <p:sp>
          <p:nvSpPr>
            <p:cNvPr id="184" name="Rectangle 80"/>
            <p:cNvSpPr>
              <a:spLocks noChangeArrowheads="1"/>
            </p:cNvSpPr>
            <p:nvPr/>
          </p:nvSpPr>
          <p:spPr bwMode="auto">
            <a:xfrm>
              <a:off x="9734460" y="1998431"/>
              <a:ext cx="1044000" cy="4168338"/>
            </a:xfrm>
            <a:prstGeom prst="rect">
              <a:avLst/>
            </a:prstGeom>
            <a:solidFill>
              <a:srgbClr val="FFF09B"/>
            </a:solidFill>
            <a:ln w="25400">
              <a:solidFill>
                <a:srgbClr val="FFED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185" name="Text Box 82"/>
            <p:cNvSpPr txBox="1">
              <a:spLocks noChangeAspect="1" noChangeArrowheads="1"/>
            </p:cNvSpPr>
            <p:nvPr/>
          </p:nvSpPr>
          <p:spPr bwMode="auto">
            <a:xfrm>
              <a:off x="9735678" y="2135289"/>
              <a:ext cx="1041565"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1215FC</a:t>
              </a:r>
              <a:endParaRPr lang="de-DE" sz="1600" dirty="0">
                <a:solidFill>
                  <a:srgbClr val="006487"/>
                </a:solidFill>
              </a:endParaRPr>
            </a:p>
          </p:txBody>
        </p:sp>
        <p:sp>
          <p:nvSpPr>
            <p:cNvPr id="186" name="Text Box 84"/>
            <p:cNvSpPr txBox="1">
              <a:spLocks noChangeAspect="1" noChangeArrowheads="1"/>
            </p:cNvSpPr>
            <p:nvPr/>
          </p:nvSpPr>
          <p:spPr bwMode="auto">
            <a:xfrm>
              <a:off x="9732796" y="3710491"/>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187" name="Text Box 85"/>
            <p:cNvSpPr txBox="1">
              <a:spLocks noChangeAspect="1" noChangeArrowheads="1"/>
            </p:cNvSpPr>
            <p:nvPr/>
          </p:nvSpPr>
          <p:spPr bwMode="auto">
            <a:xfrm>
              <a:off x="9722225" y="3082833"/>
              <a:ext cx="1068470"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150 kB</a:t>
              </a:r>
              <a:br>
                <a:rPr lang="de-DE" sz="1400" b="0" dirty="0" smtClean="0"/>
              </a:br>
              <a:r>
                <a:rPr lang="de-DE" sz="1400" b="0" dirty="0" smtClean="0"/>
                <a:t>4 MB</a:t>
              </a:r>
              <a:endParaRPr lang="de-DE" sz="1400" b="0" dirty="0"/>
            </a:p>
          </p:txBody>
        </p:sp>
        <p:sp>
          <p:nvSpPr>
            <p:cNvPr id="188" name="Text Box 83"/>
            <p:cNvSpPr txBox="1">
              <a:spLocks noChangeAspect="1" noChangeArrowheads="1"/>
            </p:cNvSpPr>
            <p:nvPr/>
          </p:nvSpPr>
          <p:spPr bwMode="auto">
            <a:xfrm>
              <a:off x="9716460"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14/10</a:t>
              </a:r>
              <a:endParaRPr lang="de-DE" sz="1400" b="0" dirty="0"/>
            </a:p>
          </p:txBody>
        </p:sp>
        <p:sp>
          <p:nvSpPr>
            <p:cNvPr id="189" name="Text Box 83"/>
            <p:cNvSpPr txBox="1">
              <a:spLocks noChangeAspect="1" noChangeArrowheads="1"/>
            </p:cNvSpPr>
            <p:nvPr/>
          </p:nvSpPr>
          <p:spPr bwMode="auto">
            <a:xfrm>
              <a:off x="9716460"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a:t>
              </a:r>
              <a:endParaRPr lang="de-DE" sz="1400" b="0" dirty="0"/>
            </a:p>
          </p:txBody>
        </p:sp>
        <p:grpSp>
          <p:nvGrpSpPr>
            <p:cNvPr id="190" name="Gruppieren 189"/>
            <p:cNvGrpSpPr/>
            <p:nvPr/>
          </p:nvGrpSpPr>
          <p:grpSpPr>
            <a:xfrm>
              <a:off x="9852820" y="2609261"/>
              <a:ext cx="807280" cy="360000"/>
              <a:chOff x="9711069" y="2609261"/>
              <a:chExt cx="667232" cy="360000"/>
            </a:xfrm>
          </p:grpSpPr>
          <p:sp>
            <p:nvSpPr>
              <p:cNvPr id="193" name="Rectangle 81"/>
              <p:cNvSpPr>
                <a:spLocks noChangeArrowheads="1"/>
              </p:cNvSpPr>
              <p:nvPr/>
            </p:nvSpPr>
            <p:spPr bwMode="auto">
              <a:xfrm>
                <a:off x="9711069"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194" name="Rectangle 86"/>
              <p:cNvSpPr>
                <a:spLocks noChangeAspect="1" noChangeArrowheads="1"/>
              </p:cNvSpPr>
              <p:nvPr/>
            </p:nvSpPr>
            <p:spPr bwMode="auto">
              <a:xfrm>
                <a:off x="9784729"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sp>
            <p:nvSpPr>
              <p:cNvPr id="195" name="Rectangle 88"/>
              <p:cNvSpPr>
                <a:spLocks noChangeAspect="1" noChangeArrowheads="1"/>
              </p:cNvSpPr>
              <p:nvPr/>
            </p:nvSpPr>
            <p:spPr bwMode="auto">
              <a:xfrm>
                <a:off x="10110337" y="2705750"/>
                <a:ext cx="222366"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191" name="Text Box 83"/>
            <p:cNvSpPr txBox="1">
              <a:spLocks noChangeAspect="1" noChangeArrowheads="1"/>
            </p:cNvSpPr>
            <p:nvPr/>
          </p:nvSpPr>
          <p:spPr bwMode="auto">
            <a:xfrm>
              <a:off x="9716460"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2/2</a:t>
              </a:r>
              <a:endParaRPr lang="de-DE" sz="1400" b="0" dirty="0"/>
            </a:p>
          </p:txBody>
        </p:sp>
        <p:sp>
          <p:nvSpPr>
            <p:cNvPr id="192" name="Text Box 84"/>
            <p:cNvSpPr txBox="1">
              <a:spLocks noChangeAspect="1" noChangeArrowheads="1"/>
            </p:cNvSpPr>
            <p:nvPr/>
          </p:nvSpPr>
          <p:spPr bwMode="auto">
            <a:xfrm>
              <a:off x="9732796" y="4229436"/>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196" name="Group 46"/>
          <p:cNvGrpSpPr/>
          <p:nvPr/>
        </p:nvGrpSpPr>
        <p:grpSpPr>
          <a:xfrm>
            <a:off x="10803444" y="1998430"/>
            <a:ext cx="1044000" cy="4167419"/>
            <a:chOff x="10803444" y="1998430"/>
            <a:chExt cx="1044000" cy="4167419"/>
          </a:xfrm>
        </p:grpSpPr>
        <p:sp>
          <p:nvSpPr>
            <p:cNvPr id="197" name="Rectangle 80"/>
            <p:cNvSpPr>
              <a:spLocks noChangeArrowheads="1"/>
            </p:cNvSpPr>
            <p:nvPr/>
          </p:nvSpPr>
          <p:spPr bwMode="auto">
            <a:xfrm>
              <a:off x="10803444" y="1998430"/>
              <a:ext cx="1044000" cy="4167419"/>
            </a:xfrm>
            <a:prstGeom prst="rect">
              <a:avLst/>
            </a:prstGeom>
            <a:solidFill>
              <a:srgbClr val="DCE1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198" name="Text Box 82"/>
            <p:cNvSpPr txBox="1">
              <a:spLocks noChangeAspect="1" noChangeArrowheads="1"/>
            </p:cNvSpPr>
            <p:nvPr/>
          </p:nvSpPr>
          <p:spPr bwMode="auto">
            <a:xfrm>
              <a:off x="10937148" y="2135289"/>
              <a:ext cx="776592"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1217C</a:t>
              </a:r>
              <a:endParaRPr lang="de-DE" sz="1600" dirty="0">
                <a:solidFill>
                  <a:srgbClr val="006487"/>
                </a:solidFill>
              </a:endParaRPr>
            </a:p>
          </p:txBody>
        </p:sp>
        <p:sp>
          <p:nvSpPr>
            <p:cNvPr id="199" name="Text Box 84"/>
            <p:cNvSpPr txBox="1">
              <a:spLocks noChangeAspect="1" noChangeArrowheads="1"/>
            </p:cNvSpPr>
            <p:nvPr/>
          </p:nvSpPr>
          <p:spPr bwMode="auto">
            <a:xfrm>
              <a:off x="10935000" y="3710491"/>
              <a:ext cx="78088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200" name="Text Box 85"/>
            <p:cNvSpPr txBox="1">
              <a:spLocks noChangeAspect="1" noChangeArrowheads="1"/>
            </p:cNvSpPr>
            <p:nvPr/>
          </p:nvSpPr>
          <p:spPr bwMode="auto">
            <a:xfrm>
              <a:off x="10927118" y="3082833"/>
              <a:ext cx="796652"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150 kB</a:t>
              </a:r>
              <a:br>
                <a:rPr lang="de-DE" sz="1400" b="0" dirty="0" smtClean="0"/>
              </a:br>
              <a:r>
                <a:rPr lang="de-DE" sz="1400" b="0" dirty="0" smtClean="0"/>
                <a:t>4 MB</a:t>
              </a:r>
              <a:endParaRPr lang="de-DE" sz="1400" b="0" dirty="0"/>
            </a:p>
          </p:txBody>
        </p:sp>
        <p:sp>
          <p:nvSpPr>
            <p:cNvPr id="201" name="Text Box 83"/>
            <p:cNvSpPr txBox="1">
              <a:spLocks noChangeAspect="1" noChangeArrowheads="1"/>
            </p:cNvSpPr>
            <p:nvPr/>
          </p:nvSpPr>
          <p:spPr bwMode="auto">
            <a:xfrm>
              <a:off x="10922820" y="4749175"/>
              <a:ext cx="805248"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14/10</a:t>
              </a:r>
              <a:endParaRPr lang="de-DE" sz="1400" b="0" dirty="0"/>
            </a:p>
          </p:txBody>
        </p:sp>
        <p:sp>
          <p:nvSpPr>
            <p:cNvPr id="202" name="Text Box 83"/>
            <p:cNvSpPr txBox="1">
              <a:spLocks noChangeAspect="1" noChangeArrowheads="1"/>
            </p:cNvSpPr>
            <p:nvPr/>
          </p:nvSpPr>
          <p:spPr bwMode="auto">
            <a:xfrm>
              <a:off x="10922820" y="5790243"/>
              <a:ext cx="805248"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a:t>
              </a:r>
              <a:endParaRPr lang="de-DE" sz="1400" b="0" dirty="0"/>
            </a:p>
          </p:txBody>
        </p:sp>
        <p:grpSp>
          <p:nvGrpSpPr>
            <p:cNvPr id="203" name="Gruppieren 202"/>
            <p:cNvGrpSpPr/>
            <p:nvPr/>
          </p:nvGrpSpPr>
          <p:grpSpPr>
            <a:xfrm>
              <a:off x="10940317" y="2609261"/>
              <a:ext cx="770255" cy="360000"/>
              <a:chOff x="10918347" y="2609261"/>
              <a:chExt cx="667232" cy="360000"/>
            </a:xfrm>
          </p:grpSpPr>
          <p:sp>
            <p:nvSpPr>
              <p:cNvPr id="206" name="Rectangle 81"/>
              <p:cNvSpPr>
                <a:spLocks noChangeArrowheads="1"/>
              </p:cNvSpPr>
              <p:nvPr/>
            </p:nvSpPr>
            <p:spPr bwMode="auto">
              <a:xfrm>
                <a:off x="10918347"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207" name="Rectangle 86"/>
              <p:cNvSpPr>
                <a:spLocks noChangeAspect="1" noChangeArrowheads="1"/>
              </p:cNvSpPr>
              <p:nvPr/>
            </p:nvSpPr>
            <p:spPr bwMode="auto">
              <a:xfrm>
                <a:off x="10992007"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sp>
            <p:nvSpPr>
              <p:cNvPr id="208" name="Rectangle 88"/>
              <p:cNvSpPr>
                <a:spLocks noChangeAspect="1" noChangeArrowheads="1"/>
              </p:cNvSpPr>
              <p:nvPr/>
            </p:nvSpPr>
            <p:spPr bwMode="auto">
              <a:xfrm>
                <a:off x="11317615" y="2705750"/>
                <a:ext cx="222366"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204" name="Text Box 83"/>
            <p:cNvSpPr txBox="1">
              <a:spLocks noChangeAspect="1" noChangeArrowheads="1"/>
            </p:cNvSpPr>
            <p:nvPr/>
          </p:nvSpPr>
          <p:spPr bwMode="auto">
            <a:xfrm>
              <a:off x="10922820" y="5269708"/>
              <a:ext cx="805248"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2/2</a:t>
              </a:r>
              <a:endParaRPr lang="de-DE" sz="1400" b="0" dirty="0"/>
            </a:p>
          </p:txBody>
        </p:sp>
        <p:sp>
          <p:nvSpPr>
            <p:cNvPr id="205" name="Text Box 84"/>
            <p:cNvSpPr txBox="1">
              <a:spLocks noChangeAspect="1" noChangeArrowheads="1"/>
            </p:cNvSpPr>
            <p:nvPr/>
          </p:nvSpPr>
          <p:spPr bwMode="auto">
            <a:xfrm>
              <a:off x="10935000" y="4229436"/>
              <a:ext cx="78088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209" name="Group 52"/>
          <p:cNvGrpSpPr/>
          <p:nvPr/>
        </p:nvGrpSpPr>
        <p:grpSpPr>
          <a:xfrm>
            <a:off x="8629476" y="1998430"/>
            <a:ext cx="1080000" cy="4167419"/>
            <a:chOff x="8611925" y="1998430"/>
            <a:chExt cx="1080000" cy="4167419"/>
          </a:xfrm>
        </p:grpSpPr>
        <p:sp>
          <p:nvSpPr>
            <p:cNvPr id="210" name="Rectangle 80"/>
            <p:cNvSpPr>
              <a:spLocks noChangeArrowheads="1"/>
            </p:cNvSpPr>
            <p:nvPr/>
          </p:nvSpPr>
          <p:spPr bwMode="auto">
            <a:xfrm>
              <a:off x="8629925" y="1998430"/>
              <a:ext cx="1044000" cy="4167419"/>
            </a:xfrm>
            <a:prstGeom prst="rect">
              <a:avLst/>
            </a:prstGeom>
            <a:solidFill>
              <a:srgbClr val="DCE1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211" name="Text Box 82"/>
            <p:cNvSpPr txBox="1">
              <a:spLocks noChangeAspect="1" noChangeArrowheads="1"/>
            </p:cNvSpPr>
            <p:nvPr/>
          </p:nvSpPr>
          <p:spPr bwMode="auto">
            <a:xfrm>
              <a:off x="8631143" y="2135289"/>
              <a:ext cx="1041565"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1215C</a:t>
              </a:r>
              <a:endParaRPr lang="de-DE" sz="1600" dirty="0">
                <a:solidFill>
                  <a:srgbClr val="006487"/>
                </a:solidFill>
              </a:endParaRPr>
            </a:p>
          </p:txBody>
        </p:sp>
        <p:sp>
          <p:nvSpPr>
            <p:cNvPr id="212" name="Text Box 84"/>
            <p:cNvSpPr txBox="1">
              <a:spLocks noChangeAspect="1" noChangeArrowheads="1"/>
            </p:cNvSpPr>
            <p:nvPr/>
          </p:nvSpPr>
          <p:spPr bwMode="auto">
            <a:xfrm>
              <a:off x="8628261" y="3710491"/>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213" name="Text Box 85"/>
            <p:cNvSpPr txBox="1">
              <a:spLocks noChangeAspect="1" noChangeArrowheads="1"/>
            </p:cNvSpPr>
            <p:nvPr/>
          </p:nvSpPr>
          <p:spPr bwMode="auto">
            <a:xfrm>
              <a:off x="8617690" y="3082833"/>
              <a:ext cx="1068470"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125 kB</a:t>
              </a:r>
              <a:br>
                <a:rPr lang="de-DE" sz="1400" b="0" dirty="0" smtClean="0"/>
              </a:br>
              <a:r>
                <a:rPr lang="de-DE" sz="1400" b="0" dirty="0" smtClean="0"/>
                <a:t>4 MB</a:t>
              </a:r>
              <a:endParaRPr lang="de-DE" sz="1400" b="0" dirty="0"/>
            </a:p>
          </p:txBody>
        </p:sp>
        <p:sp>
          <p:nvSpPr>
            <p:cNvPr id="214" name="Text Box 83"/>
            <p:cNvSpPr txBox="1">
              <a:spLocks noChangeAspect="1" noChangeArrowheads="1"/>
            </p:cNvSpPr>
            <p:nvPr/>
          </p:nvSpPr>
          <p:spPr bwMode="auto">
            <a:xfrm>
              <a:off x="8611925"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14/10</a:t>
              </a:r>
              <a:endParaRPr lang="de-DE" sz="1400" b="0" dirty="0"/>
            </a:p>
          </p:txBody>
        </p:sp>
        <p:sp>
          <p:nvSpPr>
            <p:cNvPr id="215" name="Text Box 83"/>
            <p:cNvSpPr txBox="1">
              <a:spLocks noChangeAspect="1" noChangeArrowheads="1"/>
            </p:cNvSpPr>
            <p:nvPr/>
          </p:nvSpPr>
          <p:spPr bwMode="auto">
            <a:xfrm>
              <a:off x="8611925"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a:t>
              </a:r>
              <a:endParaRPr lang="de-DE" sz="1400" b="0" dirty="0"/>
            </a:p>
          </p:txBody>
        </p:sp>
        <p:grpSp>
          <p:nvGrpSpPr>
            <p:cNvPr id="216" name="Gruppieren 215"/>
            <p:cNvGrpSpPr/>
            <p:nvPr/>
          </p:nvGrpSpPr>
          <p:grpSpPr>
            <a:xfrm>
              <a:off x="8748285" y="2609261"/>
              <a:ext cx="807280" cy="360000"/>
              <a:chOff x="8543303" y="2609261"/>
              <a:chExt cx="667232" cy="360000"/>
            </a:xfrm>
          </p:grpSpPr>
          <p:sp>
            <p:nvSpPr>
              <p:cNvPr id="219" name="Rectangle 81"/>
              <p:cNvSpPr>
                <a:spLocks noChangeArrowheads="1"/>
              </p:cNvSpPr>
              <p:nvPr/>
            </p:nvSpPr>
            <p:spPr bwMode="auto">
              <a:xfrm>
                <a:off x="8543303"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220" name="Rectangle 86"/>
              <p:cNvSpPr>
                <a:spLocks noChangeAspect="1" noChangeArrowheads="1"/>
              </p:cNvSpPr>
              <p:nvPr/>
            </p:nvSpPr>
            <p:spPr bwMode="auto">
              <a:xfrm>
                <a:off x="8616963"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sp>
            <p:nvSpPr>
              <p:cNvPr id="221" name="Rectangle 88"/>
              <p:cNvSpPr>
                <a:spLocks noChangeAspect="1" noChangeArrowheads="1"/>
              </p:cNvSpPr>
              <p:nvPr/>
            </p:nvSpPr>
            <p:spPr bwMode="auto">
              <a:xfrm>
                <a:off x="8942571" y="2705750"/>
                <a:ext cx="222366"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217" name="Text Box 83"/>
            <p:cNvSpPr txBox="1">
              <a:spLocks noChangeAspect="1" noChangeArrowheads="1"/>
            </p:cNvSpPr>
            <p:nvPr/>
          </p:nvSpPr>
          <p:spPr bwMode="auto">
            <a:xfrm>
              <a:off x="8611925"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2/2</a:t>
              </a:r>
              <a:endParaRPr lang="de-DE" sz="1400" b="0" dirty="0"/>
            </a:p>
          </p:txBody>
        </p:sp>
        <p:sp>
          <p:nvSpPr>
            <p:cNvPr id="218" name="Text Box 84"/>
            <p:cNvSpPr txBox="1">
              <a:spLocks noChangeAspect="1" noChangeArrowheads="1"/>
            </p:cNvSpPr>
            <p:nvPr/>
          </p:nvSpPr>
          <p:spPr bwMode="auto">
            <a:xfrm>
              <a:off x="8628261" y="4229436"/>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222" name="Gruppieren 221"/>
          <p:cNvGrpSpPr/>
          <p:nvPr/>
        </p:nvGrpSpPr>
        <p:grpSpPr>
          <a:xfrm>
            <a:off x="7542492" y="1998430"/>
            <a:ext cx="1080000" cy="4168338"/>
            <a:chOff x="7542492" y="1998430"/>
            <a:chExt cx="1080000" cy="4168338"/>
          </a:xfrm>
        </p:grpSpPr>
        <p:sp>
          <p:nvSpPr>
            <p:cNvPr id="223" name="Rectangle 80"/>
            <p:cNvSpPr>
              <a:spLocks noChangeArrowheads="1"/>
            </p:cNvSpPr>
            <p:nvPr/>
          </p:nvSpPr>
          <p:spPr bwMode="auto">
            <a:xfrm>
              <a:off x="7560492" y="1998430"/>
              <a:ext cx="1044000" cy="4168338"/>
            </a:xfrm>
            <a:prstGeom prst="rect">
              <a:avLst/>
            </a:prstGeom>
            <a:solidFill>
              <a:srgbClr val="FFF09B"/>
            </a:solidFill>
            <a:ln w="25400">
              <a:solidFill>
                <a:srgbClr val="FFED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224" name="Text Box 82"/>
            <p:cNvSpPr txBox="1">
              <a:spLocks noChangeAspect="1" noChangeArrowheads="1"/>
            </p:cNvSpPr>
            <p:nvPr/>
          </p:nvSpPr>
          <p:spPr bwMode="auto">
            <a:xfrm>
              <a:off x="7561710" y="2135289"/>
              <a:ext cx="1041565"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1214FC</a:t>
              </a:r>
              <a:endParaRPr lang="de-DE" sz="1600" dirty="0">
                <a:solidFill>
                  <a:srgbClr val="006487"/>
                </a:solidFill>
              </a:endParaRPr>
            </a:p>
          </p:txBody>
        </p:sp>
        <p:sp>
          <p:nvSpPr>
            <p:cNvPr id="225" name="Text Box 84"/>
            <p:cNvSpPr txBox="1">
              <a:spLocks noChangeAspect="1" noChangeArrowheads="1"/>
            </p:cNvSpPr>
            <p:nvPr/>
          </p:nvSpPr>
          <p:spPr bwMode="auto">
            <a:xfrm>
              <a:off x="7558828" y="3710491"/>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226" name="Text Box 85"/>
            <p:cNvSpPr txBox="1">
              <a:spLocks noChangeAspect="1" noChangeArrowheads="1"/>
            </p:cNvSpPr>
            <p:nvPr/>
          </p:nvSpPr>
          <p:spPr bwMode="auto">
            <a:xfrm>
              <a:off x="7548257" y="3082833"/>
              <a:ext cx="1068470"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125kB</a:t>
              </a:r>
              <a:br>
                <a:rPr lang="de-DE" sz="1400" b="0" dirty="0" smtClean="0"/>
              </a:br>
              <a:r>
                <a:rPr lang="de-DE" sz="1400" b="0" dirty="0" smtClean="0"/>
                <a:t>4 MB</a:t>
              </a:r>
              <a:endParaRPr lang="de-DE" sz="1400" b="0" dirty="0"/>
            </a:p>
          </p:txBody>
        </p:sp>
        <p:sp>
          <p:nvSpPr>
            <p:cNvPr id="227" name="Text Box 83"/>
            <p:cNvSpPr txBox="1">
              <a:spLocks noChangeAspect="1" noChangeArrowheads="1"/>
            </p:cNvSpPr>
            <p:nvPr/>
          </p:nvSpPr>
          <p:spPr bwMode="auto">
            <a:xfrm>
              <a:off x="7542492" y="474917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14/10</a:t>
              </a:r>
              <a:endParaRPr lang="de-DE" sz="1400" b="0" dirty="0"/>
            </a:p>
          </p:txBody>
        </p:sp>
        <p:sp>
          <p:nvSpPr>
            <p:cNvPr id="228" name="Text Box 83"/>
            <p:cNvSpPr txBox="1">
              <a:spLocks noChangeAspect="1" noChangeArrowheads="1"/>
            </p:cNvSpPr>
            <p:nvPr/>
          </p:nvSpPr>
          <p:spPr bwMode="auto">
            <a:xfrm>
              <a:off x="7542492" y="579024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6</a:t>
              </a:r>
              <a:endParaRPr lang="de-DE" sz="1400" b="0" dirty="0"/>
            </a:p>
          </p:txBody>
        </p:sp>
        <p:grpSp>
          <p:nvGrpSpPr>
            <p:cNvPr id="229" name="Gruppieren 228"/>
            <p:cNvGrpSpPr/>
            <p:nvPr/>
          </p:nvGrpSpPr>
          <p:grpSpPr>
            <a:xfrm>
              <a:off x="7678852" y="2609261"/>
              <a:ext cx="807280" cy="360000"/>
              <a:chOff x="7357202" y="2609261"/>
              <a:chExt cx="667232" cy="360000"/>
            </a:xfrm>
          </p:grpSpPr>
          <p:sp>
            <p:nvSpPr>
              <p:cNvPr id="232" name="Rectangle 81"/>
              <p:cNvSpPr>
                <a:spLocks noChangeArrowheads="1"/>
              </p:cNvSpPr>
              <p:nvPr/>
            </p:nvSpPr>
            <p:spPr bwMode="auto">
              <a:xfrm>
                <a:off x="7357202"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233" name="Rectangle 86"/>
              <p:cNvSpPr>
                <a:spLocks noChangeAspect="1" noChangeArrowheads="1"/>
              </p:cNvSpPr>
              <p:nvPr/>
            </p:nvSpPr>
            <p:spPr bwMode="auto">
              <a:xfrm>
                <a:off x="7430862"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230" name="Text Box 83"/>
            <p:cNvSpPr txBox="1">
              <a:spLocks noChangeAspect="1" noChangeArrowheads="1"/>
            </p:cNvSpPr>
            <p:nvPr/>
          </p:nvSpPr>
          <p:spPr bwMode="auto">
            <a:xfrm>
              <a:off x="7542492" y="526970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a:t>
              </a:r>
              <a:endParaRPr lang="de-DE" sz="1400" b="0" dirty="0"/>
            </a:p>
          </p:txBody>
        </p:sp>
        <p:sp>
          <p:nvSpPr>
            <p:cNvPr id="231" name="Text Box 84"/>
            <p:cNvSpPr txBox="1">
              <a:spLocks noChangeAspect="1" noChangeArrowheads="1"/>
            </p:cNvSpPr>
            <p:nvPr/>
          </p:nvSpPr>
          <p:spPr bwMode="auto">
            <a:xfrm>
              <a:off x="7558828" y="4229436"/>
              <a:ext cx="1047329"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grpSp>
        <p:nvGrpSpPr>
          <p:cNvPr id="234" name="Group 49"/>
          <p:cNvGrpSpPr/>
          <p:nvPr/>
        </p:nvGrpSpPr>
        <p:grpSpPr>
          <a:xfrm>
            <a:off x="4281540" y="1995220"/>
            <a:ext cx="1080000" cy="4168338"/>
            <a:chOff x="4285981" y="1995220"/>
            <a:chExt cx="1080000" cy="4168338"/>
          </a:xfrm>
        </p:grpSpPr>
        <p:sp>
          <p:nvSpPr>
            <p:cNvPr id="235" name="Rectangle 64"/>
            <p:cNvSpPr>
              <a:spLocks noChangeArrowheads="1"/>
            </p:cNvSpPr>
            <p:nvPr/>
          </p:nvSpPr>
          <p:spPr bwMode="auto">
            <a:xfrm>
              <a:off x="4303981" y="1995220"/>
              <a:ext cx="1044000" cy="4168338"/>
            </a:xfrm>
            <a:prstGeom prst="rect">
              <a:avLst/>
            </a:prstGeom>
            <a:solidFill>
              <a:srgbClr val="DCE1E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pPr algn="ctr"/>
              <a:endParaRPr lang="de-DE" dirty="0">
                <a:solidFill>
                  <a:schemeClr val="tx1"/>
                </a:solidFill>
              </a:endParaRPr>
            </a:p>
          </p:txBody>
        </p:sp>
        <p:sp>
          <p:nvSpPr>
            <p:cNvPr id="236" name="Text Box 66"/>
            <p:cNvSpPr txBox="1">
              <a:spLocks noChangeAspect="1" noChangeArrowheads="1"/>
            </p:cNvSpPr>
            <p:nvPr/>
          </p:nvSpPr>
          <p:spPr bwMode="auto">
            <a:xfrm>
              <a:off x="4305198" y="2132079"/>
              <a:ext cx="1041566"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600" dirty="0" smtClean="0">
                  <a:solidFill>
                    <a:srgbClr val="006487"/>
                  </a:solidFill>
                </a:rPr>
                <a:t>1212C</a:t>
              </a:r>
              <a:endParaRPr lang="de-DE" sz="1600" dirty="0">
                <a:solidFill>
                  <a:srgbClr val="006487"/>
                </a:solidFill>
              </a:endParaRPr>
            </a:p>
          </p:txBody>
        </p:sp>
        <p:sp>
          <p:nvSpPr>
            <p:cNvPr id="237" name="Text Box 68"/>
            <p:cNvSpPr txBox="1">
              <a:spLocks noChangeAspect="1" noChangeArrowheads="1"/>
            </p:cNvSpPr>
            <p:nvPr/>
          </p:nvSpPr>
          <p:spPr bwMode="auto">
            <a:xfrm>
              <a:off x="4302316" y="3707281"/>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85 ns</a:t>
              </a:r>
              <a:endParaRPr lang="de-DE" sz="1400" b="0" dirty="0"/>
            </a:p>
          </p:txBody>
        </p:sp>
        <p:sp>
          <p:nvSpPr>
            <p:cNvPr id="238" name="Text Box 69"/>
            <p:cNvSpPr txBox="1">
              <a:spLocks noChangeAspect="1" noChangeArrowheads="1"/>
            </p:cNvSpPr>
            <p:nvPr/>
          </p:nvSpPr>
          <p:spPr bwMode="auto">
            <a:xfrm>
              <a:off x="4291746" y="3079623"/>
              <a:ext cx="1068471" cy="430887"/>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75kB</a:t>
              </a:r>
              <a:br>
                <a:rPr lang="de-DE" sz="1400" b="0" dirty="0" smtClean="0"/>
              </a:br>
              <a:r>
                <a:rPr lang="de-DE" sz="1400" b="0" dirty="0" smtClean="0"/>
                <a:t>2 MB</a:t>
              </a:r>
              <a:endParaRPr lang="de-DE" sz="1400" b="0" dirty="0"/>
            </a:p>
          </p:txBody>
        </p:sp>
        <p:sp>
          <p:nvSpPr>
            <p:cNvPr id="239" name="Text Box 67"/>
            <p:cNvSpPr txBox="1">
              <a:spLocks noChangeAspect="1" noChangeArrowheads="1"/>
            </p:cNvSpPr>
            <p:nvPr/>
          </p:nvSpPr>
          <p:spPr bwMode="auto">
            <a:xfrm>
              <a:off x="4285981" y="4745965"/>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8/6</a:t>
              </a:r>
              <a:endParaRPr lang="de-DE" sz="1400" b="0" dirty="0"/>
            </a:p>
          </p:txBody>
        </p:sp>
        <p:sp>
          <p:nvSpPr>
            <p:cNvPr id="240" name="Text Box 67"/>
            <p:cNvSpPr txBox="1">
              <a:spLocks noChangeAspect="1" noChangeArrowheads="1"/>
            </p:cNvSpPr>
            <p:nvPr/>
          </p:nvSpPr>
          <p:spPr bwMode="auto">
            <a:xfrm>
              <a:off x="4285981" y="5787033"/>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a:t>6</a:t>
              </a:r>
            </a:p>
          </p:txBody>
        </p:sp>
        <p:grpSp>
          <p:nvGrpSpPr>
            <p:cNvPr id="241" name="Gruppieren 240"/>
            <p:cNvGrpSpPr/>
            <p:nvPr/>
          </p:nvGrpSpPr>
          <p:grpSpPr>
            <a:xfrm>
              <a:off x="4422341" y="2606051"/>
              <a:ext cx="807281" cy="360000"/>
              <a:chOff x="5050847" y="2609261"/>
              <a:chExt cx="667232" cy="360000"/>
            </a:xfrm>
          </p:grpSpPr>
          <p:sp>
            <p:nvSpPr>
              <p:cNvPr id="244" name="Rectangle 81"/>
              <p:cNvSpPr>
                <a:spLocks noChangeArrowheads="1"/>
              </p:cNvSpPr>
              <p:nvPr/>
            </p:nvSpPr>
            <p:spPr bwMode="auto">
              <a:xfrm>
                <a:off x="5050847" y="2609261"/>
                <a:ext cx="667232" cy="360000"/>
              </a:xfrm>
              <a:prstGeom prst="rect">
                <a:avLst/>
              </a:prstGeom>
              <a:solidFill>
                <a:schemeClr val="bg1"/>
              </a:solidFill>
              <a:ln w="9525">
                <a:solidFill>
                  <a:srgbClr val="FFFFFF"/>
                </a:solidFill>
                <a:miter lim="800000"/>
                <a:headEnd/>
                <a:tailEnd/>
              </a:ln>
              <a:effectLst/>
              <a:extLst/>
            </p:spPr>
            <p:txBody>
              <a:bodyPr wrap="none" lIns="0" tIns="0" rIns="0" bIns="0" anchor="ctr">
                <a:noAutofit/>
              </a:bodyPr>
              <a:lstStyle/>
              <a:p>
                <a:pPr algn="ctr"/>
                <a:endParaRPr lang="de-DE" dirty="0">
                  <a:solidFill>
                    <a:schemeClr val="tx1"/>
                  </a:solidFill>
                </a:endParaRPr>
              </a:p>
            </p:txBody>
          </p:sp>
          <p:sp>
            <p:nvSpPr>
              <p:cNvPr id="245" name="Rectangle 86"/>
              <p:cNvSpPr>
                <a:spLocks noChangeAspect="1" noChangeArrowheads="1"/>
              </p:cNvSpPr>
              <p:nvPr/>
            </p:nvSpPr>
            <p:spPr bwMode="auto">
              <a:xfrm>
                <a:off x="5124507" y="2705750"/>
                <a:ext cx="220778" cy="163319"/>
              </a:xfrm>
              <a:prstGeom prst="rect">
                <a:avLst/>
              </a:prstGeom>
              <a:solidFill>
                <a:srgbClr val="339966"/>
              </a:solidFill>
              <a:ln>
                <a:noFill/>
              </a:ln>
              <a:effectLst/>
              <a:extLst>
                <a:ext uri="{91240B29-F687-4F45-9708-019B960494DF}">
                  <a14:hiddenLine xmlns:a14="http://schemas.microsoft.com/office/drawing/2010/main" w="25400">
                    <a:solidFill>
                      <a:srgbClr val="949EA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0" anchor="ctr">
                <a:noAutofit/>
              </a:bodyPr>
              <a:lstStyle/>
              <a:p>
                <a:pPr algn="ctr"/>
                <a:endParaRPr lang="de-DE" dirty="0">
                  <a:solidFill>
                    <a:schemeClr val="tx1"/>
                  </a:solidFill>
                </a:endParaRPr>
              </a:p>
            </p:txBody>
          </p:sp>
        </p:grpSp>
        <p:sp>
          <p:nvSpPr>
            <p:cNvPr id="242" name="Text Box 67"/>
            <p:cNvSpPr txBox="1">
              <a:spLocks noChangeAspect="1" noChangeArrowheads="1"/>
            </p:cNvSpPr>
            <p:nvPr/>
          </p:nvSpPr>
          <p:spPr bwMode="auto">
            <a:xfrm>
              <a:off x="4285981" y="5266498"/>
              <a:ext cx="108000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2/-</a:t>
              </a:r>
              <a:endParaRPr lang="de-DE" sz="1400" b="0" dirty="0"/>
            </a:p>
          </p:txBody>
        </p:sp>
        <p:sp>
          <p:nvSpPr>
            <p:cNvPr id="243" name="Text Box 68"/>
            <p:cNvSpPr txBox="1">
              <a:spLocks noChangeAspect="1" noChangeArrowheads="1"/>
            </p:cNvSpPr>
            <p:nvPr/>
          </p:nvSpPr>
          <p:spPr bwMode="auto">
            <a:xfrm>
              <a:off x="4302316" y="4226226"/>
              <a:ext cx="1047330" cy="215444"/>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sz="1400" b="0" dirty="0" smtClean="0"/>
                <a:t>38</a:t>
              </a:r>
              <a:endParaRPr lang="de-DE" sz="1400" b="0" dirty="0"/>
            </a:p>
          </p:txBody>
        </p:sp>
      </p:grpSp>
      <p:sp>
        <p:nvSpPr>
          <p:cNvPr id="246" name="Text Box 46"/>
          <p:cNvSpPr txBox="1">
            <a:spLocks noChangeAspect="1" noChangeArrowheads="1"/>
          </p:cNvSpPr>
          <p:nvPr/>
        </p:nvSpPr>
        <p:spPr bwMode="auto">
          <a:xfrm>
            <a:off x="3210339" y="1383056"/>
            <a:ext cx="8647044" cy="612000"/>
          </a:xfrm>
          <a:prstGeom prst="rect">
            <a:avLst/>
          </a:prstGeom>
          <a:solidFill>
            <a:schemeClr val="accent1"/>
          </a:solidFill>
          <a:ln>
            <a:noFill/>
          </a:ln>
          <a:effectLst/>
          <a:extLst/>
        </p:spPr>
        <p:txBody>
          <a:bodyPr lIns="0" tIns="0" rIns="0" bIns="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6pPr>
            <a:lvl7pPr marL="29718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7pPr>
            <a:lvl8pPr marL="34290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8pPr>
            <a:lvl9pPr marL="3886200" indent="-228600" eaLnBrk="0" fontAlgn="base" hangingPunct="0">
              <a:spcBef>
                <a:spcPct val="50000"/>
              </a:spcBef>
              <a:spcAft>
                <a:spcPct val="0"/>
              </a:spcAft>
              <a:buClr>
                <a:schemeClr val="accent1"/>
              </a:buClr>
              <a:buFont typeface="Wingdings" pitchFamily="2" charset="2"/>
              <a:defRPr b="1">
                <a:solidFill>
                  <a:schemeClr val="tx1"/>
                </a:solidFill>
                <a:latin typeface="Arial" charset="0"/>
              </a:defRPr>
            </a:lvl9pPr>
          </a:lstStyle>
          <a:p>
            <a:pPr algn="ctr" eaLnBrk="1" hangingPunct="1"/>
            <a:r>
              <a:rPr lang="de-DE" dirty="0" smtClean="0">
                <a:solidFill>
                  <a:srgbClr val="FFFFFF"/>
                </a:solidFill>
              </a:rPr>
              <a:t>SIMATIC S7-1200 CPU</a:t>
            </a:r>
            <a:endParaRPr lang="de-DE" dirty="0">
              <a:solidFill>
                <a:srgbClr val="FFFFFF"/>
              </a:solidFill>
            </a:endParaRPr>
          </a:p>
        </p:txBody>
      </p:sp>
    </p:spTree>
    <p:custDataLst>
      <p:tags r:id="rId2"/>
    </p:custDataLst>
    <p:extLst>
      <p:ext uri="{BB962C8B-B14F-4D97-AF65-F5344CB8AC3E}">
        <p14:creationId xmlns:p14="http://schemas.microsoft.com/office/powerpoint/2010/main" val="298182088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b="1" i="0" u="none" baseline="0"/>
              <a:t>Design and handling</a:t>
            </a:r>
            <a:r>
              <a:rPr lang="en-US"/>
              <a:t/>
            </a:r>
            <a:br>
              <a:rPr lang="en-US"/>
            </a:br>
            <a:r>
              <a:rPr lang="en-US" b="1" i="0" u="none" baseline="0"/>
              <a:t>S7-1200 CPU features (1/4)</a:t>
            </a:r>
            <a:endParaRPr lang="en-US" dirty="0"/>
          </a:p>
        </p:txBody>
      </p:sp>
      <p:sp>
        <p:nvSpPr>
          <p:cNvPr id="5" name="Text Box 541"/>
          <p:cNvSpPr txBox="1">
            <a:spLocks noChangeArrowheads="1"/>
          </p:cNvSpPr>
          <p:nvPr/>
        </p:nvSpPr>
        <p:spPr bwMode="auto">
          <a:xfrm>
            <a:off x="7433338" y="6165850"/>
            <a:ext cx="439056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marL="134938" indent="-134938" algn="l" rtl="0" eaLnBrk="1" hangingPunct="1">
              <a:lnSpc>
                <a:spcPct val="100000"/>
              </a:lnSpc>
              <a:spcBef>
                <a:spcPct val="50000"/>
              </a:spcBef>
            </a:pPr>
            <a:r>
              <a:rPr lang="en-US" sz="800" b="0" i="0" u="none" baseline="0"/>
              <a:t>1)	See Technical Specifications for the number of inputs or outputs allowed on simultaneously. </a:t>
            </a:r>
            <a:r>
              <a:rPr lang="en-US" sz="800"/>
              <a:t/>
            </a:r>
            <a:br>
              <a:rPr lang="en-US" sz="800"/>
            </a:br>
            <a:r>
              <a:rPr lang="en-US" sz="800" b="0" i="0" u="none" baseline="0"/>
              <a:t>Some models are de-rated for 60°C horizontal mounting and 50°C vertical mounting</a:t>
            </a:r>
            <a:endParaRPr lang="en-US" altLang="de-DE" sz="800" dirty="0"/>
          </a:p>
        </p:txBody>
      </p:sp>
      <p:graphicFrame>
        <p:nvGraphicFramePr>
          <p:cNvPr id="6" name="Tabellenplatzhalter 3"/>
          <p:cNvGraphicFramePr>
            <a:graphicFrameLocks/>
          </p:cNvGraphicFramePr>
          <p:nvPr>
            <p:extLst>
              <p:ext uri="{D42A27DB-BD31-4B8C-83A1-F6EECF244321}">
                <p14:modId xmlns:p14="http://schemas.microsoft.com/office/powerpoint/2010/main" val="2728762922"/>
              </p:ext>
            </p:extLst>
          </p:nvPr>
        </p:nvGraphicFramePr>
        <p:xfrm>
          <a:off x="627750" y="1414800"/>
          <a:ext cx="11088000" cy="4750823"/>
        </p:xfrm>
        <a:graphic>
          <a:graphicData uri="http://schemas.openxmlformats.org/drawingml/2006/table">
            <a:tbl>
              <a:tblPr firstRow="1" bandRow="1">
                <a:tableStyleId>{5C22544A-7EE6-4342-B048-85BDC9FD1C3A}</a:tableStyleId>
              </a:tblPr>
              <a:tblGrid>
                <a:gridCol w="2232000"/>
                <a:gridCol w="1771200"/>
                <a:gridCol w="1771200"/>
                <a:gridCol w="1771200"/>
                <a:gridCol w="1771200"/>
                <a:gridCol w="1771200"/>
              </a:tblGrid>
              <a:tr h="432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endParaRPr lang="en-US" altLang="en-US" sz="1800" b="1" kern="1200" dirty="0" smtClean="0">
                        <a:solidFill>
                          <a:schemeClr val="bg1"/>
                        </a:solidFill>
                        <a:latin typeface="+mn-lt"/>
                        <a:ea typeface="+mn-ea"/>
                        <a:cs typeface="+mn-cs"/>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1211C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1212C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1214C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1215C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1217C</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CPU type</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4">
                  <a:txBody>
                    <a:bodyPr/>
                    <a:lstStyle/>
                    <a:p>
                      <a:pPr marL="0" marR="0" lvl="0" indent="0" algn="ctr" defTabSz="762000" rtl="0" eaLnBrk="1" fontAlgn="base" latinLnBrk="0" hangingPunct="1">
                        <a:lnSpc>
                          <a:spcPct val="100000"/>
                        </a:lnSpc>
                        <a:spcBef>
                          <a:spcPct val="0"/>
                        </a:spcBef>
                        <a:spcAft>
                          <a:spcPct val="0"/>
                        </a:spcAft>
                        <a:buClr>
                          <a:srgbClr val="879BAA"/>
                        </a:buClr>
                        <a:buSzTx/>
                        <a:buFont typeface="Wingdings" pitchFamily="2" charset="2"/>
                        <a:buNone/>
                        <a:tabLst/>
                        <a:defRPr/>
                      </a:pPr>
                      <a:r>
                        <a:rPr kumimoji="0" lang="en-US" sz="1200" b="0" i="1" u="none" strike="noStrike" kern="1200" cap="none" spc="0" normalizeH="0" baseline="0">
                          <a:ln>
                            <a:noFill/>
                          </a:ln>
                          <a:solidFill>
                            <a:srgbClr val="000000"/>
                          </a:solidFill>
                          <a:effectLst/>
                          <a:uLnTx/>
                          <a:uFillTx/>
                          <a:latin typeface="Arial" charset="0"/>
                          <a:ea typeface="+mn-ea"/>
                          <a:cs typeface="+mn-cs"/>
                        </a:rPr>
                        <a:t>DC/DC/DC, AC/DC/RLY, DC/DC/RLY</a:t>
                      </a: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marL="0" marR="0" lvl="0" indent="0" algn="ctr" defTabSz="762000" rtl="0" eaLnBrk="1" fontAlgn="base" latinLnBrk="0" hangingPunct="1">
                        <a:lnSpc>
                          <a:spcPct val="100000"/>
                        </a:lnSpc>
                        <a:spcBef>
                          <a:spcPct val="0"/>
                        </a:spcBef>
                        <a:spcAft>
                          <a:spcPct val="0"/>
                        </a:spcAft>
                        <a:buClr>
                          <a:srgbClr val="879BAA"/>
                        </a:buClr>
                        <a:buSzTx/>
                        <a:buFont typeface="Wingdings" pitchFamily="2" charset="2"/>
                        <a:buNone/>
                        <a:tabLst/>
                        <a:defRPr/>
                      </a:pPr>
                      <a:r>
                        <a:rPr kumimoji="0" lang="en-US" sz="1200" b="0" i="1" u="none" strike="noStrike" kern="1200" cap="none" spc="0" normalizeH="0" baseline="0">
                          <a:ln>
                            <a:noFill/>
                          </a:ln>
                          <a:solidFill>
                            <a:srgbClr val="000000"/>
                          </a:solidFill>
                          <a:effectLst/>
                          <a:uLnTx/>
                          <a:uFillTx/>
                          <a:latin typeface="Arial" charset="0"/>
                          <a:ea typeface="+mn-ea"/>
                          <a:cs typeface="+mn-cs"/>
                        </a:rPr>
                        <a:t>DC/DC/DC</a:t>
                      </a: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Work memory, integrated</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50 KB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75 KB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100 KB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125 KB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150 KB</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Load memory, integrated</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1 MB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c gridSpan="3">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4 MB</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Retentive memory, integr.</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5">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10 KB</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Marker(M)</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4 KB</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c gridSpan="3">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8 KB</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Integrated Digital I/O </a:t>
                      </a:r>
                      <a:r>
                        <a:rPr kumimoji="0" lang="en-US" sz="1200" b="0" i="0" u="none" strike="noStrike" cap="none" normalizeH="0" baseline="30000">
                          <a:ln>
                            <a:noFill/>
                          </a:ln>
                          <a:solidFill>
                            <a:schemeClr val="lt1"/>
                          </a:solidFill>
                          <a:effectLst/>
                          <a:latin typeface="Arial" charset="0"/>
                        </a:rPr>
                        <a:t>1)</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6 inputs / 4 outputs</a:t>
                      </a: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8 inputs / 6 outputs</a:t>
                      </a: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3">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14 inputs / 10 outputs</a:t>
                      </a: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72038" marR="72038" marT="54000" marB="54000" horzOverflow="overflow"/>
                </a:tc>
              </a:tr>
              <a:tr h="438806">
                <a:tc>
                  <a:txBody>
                    <a:body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RS485 Differential I/O</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4">
                  <a:txBody>
                    <a:bodyPr/>
                    <a:lstStyle/>
                    <a:p>
                      <a:pPr algn="l" rtl="0">
                        <a:lnSpc>
                          <a:spcPct val="100000"/>
                        </a:lnSpc>
                      </a:pPr>
                      <a:endParaRPr lang="en-US" dirty="0"/>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marL="0" marR="0" lvl="0" indent="0" algn="ctr" defTabSz="762000" rtl="0" eaLnBrk="1" fontAlgn="base" latinLnBrk="0" hangingPunct="1">
                        <a:lnSpc>
                          <a:spcPct val="100000"/>
                        </a:lnSpc>
                        <a:spcBef>
                          <a:spcPct val="0"/>
                        </a:spcBef>
                        <a:spcAft>
                          <a:spcPct val="0"/>
                        </a:spcAft>
                        <a:buClr>
                          <a:srgbClr val="879BAA"/>
                        </a:buClr>
                        <a:buSzTx/>
                        <a:buFont typeface="Wingdings" pitchFamily="2" charset="2"/>
                        <a:buNone/>
                        <a:tabLst/>
                        <a:defRPr/>
                      </a:pPr>
                      <a:r>
                        <a:rPr kumimoji="0" lang="en-US" sz="1200" b="0" i="1" u="none" strike="noStrike" kern="1200" cap="none" spc="0" normalizeH="0" baseline="0">
                          <a:ln>
                            <a:noFill/>
                          </a:ln>
                          <a:solidFill>
                            <a:srgbClr val="000000"/>
                          </a:solidFill>
                          <a:effectLst/>
                          <a:uLnTx/>
                          <a:uFillTx/>
                          <a:latin typeface="Arial" charset="0"/>
                          <a:ea typeface="+mn-ea"/>
                          <a:cs typeface="+mn-cs"/>
                        </a:rPr>
                        <a:t>4 / 4 (1 MHz)</a:t>
                      </a: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Integrated Analog I/O</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3">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2 inputs</a:t>
                      </a: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2 inputs / 2 outputs</a:t>
                      </a:r>
                      <a:endParaRPr kumimoji="0" lang="en-US" altLang="en-US" sz="1200" b="0" i="1" u="none" strike="noStrike" kern="1200" cap="none" normalizeH="0" baseline="0" dirty="0" smtClean="0">
                        <a:ln>
                          <a:noFill/>
                        </a:ln>
                        <a:solidFill>
                          <a:schemeClr val="tx1"/>
                        </a:solidFill>
                        <a:effectLst/>
                        <a:latin typeface="Arial" charset="0"/>
                        <a:ea typeface="+mn-ea"/>
                        <a:cs typeface="+mn-cs"/>
                      </a:endParaRP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Process image size</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5">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1024 bytes for inputs / 1024 bytes for outputs</a:t>
                      </a:r>
                      <a:endParaRPr kumimoji="0" lang="en-US" altLang="en-US" sz="1200" b="0" i="1" u="none" strike="noStrike" cap="none" normalizeH="0" baseline="0" dirty="0" smtClean="0">
                        <a:ln>
                          <a:noFill/>
                        </a:ln>
                        <a:solidFill>
                          <a:schemeClr val="tx1"/>
                        </a:solidFill>
                        <a:effectLst/>
                        <a:latin typeface="Arial" charset="0"/>
                      </a:endParaRP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Board (SB/CB) Expansion</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5">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kern="1200" cap="none" normalizeH="0" baseline="0">
                          <a:ln>
                            <a:noFill/>
                          </a:ln>
                          <a:solidFill>
                            <a:schemeClr val="tx1"/>
                          </a:solidFill>
                          <a:effectLst/>
                          <a:latin typeface="Arial" charset="0"/>
                          <a:ea typeface="+mn-ea"/>
                          <a:cs typeface="+mn-cs"/>
                        </a:rPr>
                        <a:t>1 max.</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Extension: Signal Module</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none</a:t>
                      </a:r>
                      <a:endParaRPr kumimoji="0" lang="en-US" altLang="en-US" sz="1200" b="0" i="1" u="none" strike="noStrike" cap="none" normalizeH="0" baseline="0" dirty="0" smtClean="0">
                        <a:ln>
                          <a:noFill/>
                        </a:ln>
                        <a:solidFill>
                          <a:schemeClr val="tx1"/>
                        </a:solidFill>
                        <a:effectLst/>
                        <a:latin typeface="Arial" charset="0"/>
                      </a:endParaRP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2 max.</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3">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Arial" charset="0"/>
                        </a:rPr>
                        <a:t>8 max.</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r>
              <a:tr h="322947">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lt1"/>
                          </a:solidFill>
                          <a:effectLst/>
                          <a:latin typeface="Arial" charset="0"/>
                        </a:rPr>
                        <a:t>Max. Local I/O – Digital</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14</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82</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284</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284</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r>
              <a:tr h="3276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lt1"/>
                          </a:solidFill>
                          <a:effectLst/>
                          <a:latin typeface="Arial" charset="0"/>
                        </a:rPr>
                        <a:t>Max. Local I/O – Analog</a:t>
                      </a: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AFB9C3"/>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3</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19</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a:ln>
                            <a:noFill/>
                          </a:ln>
                          <a:solidFill>
                            <a:schemeClr val="tx1"/>
                          </a:solidFill>
                          <a:effectLst/>
                          <a:latin typeface="Arial" charset="0"/>
                        </a:rPr>
                        <a:t>67</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Arial" charset="0"/>
                        </a:rPr>
                        <a:t>69</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hMerge="1">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762000" rtl="0" eaLnBrk="1" fontAlgn="base" latinLnBrk="0" hangingPunct="1">
                        <a:lnSpc>
                          <a:spcPct val="110000"/>
                        </a:lnSpc>
                        <a:spcBef>
                          <a:spcPct val="0"/>
                        </a:spcBef>
                        <a:spcAft>
                          <a:spcPct val="0"/>
                        </a:spcAft>
                        <a:buClr>
                          <a:schemeClr val="accent1"/>
                        </a:buClr>
                        <a:buSzTx/>
                        <a:buFont typeface="Wingdings" pitchFamily="2" charset="2"/>
                        <a:buNone/>
                        <a:tabLst/>
                      </a:pPr>
                      <a:endParaRPr kumimoji="0" lang="en-US" altLang="en-US" sz="1200" b="0" i="1" u="none" strike="noStrike" cap="none" normalizeH="0" baseline="0" dirty="0" smtClean="0">
                        <a:ln>
                          <a:noFill/>
                        </a:ln>
                        <a:solidFill>
                          <a:schemeClr val="tx1"/>
                        </a:solidFill>
                        <a:effectLst/>
                        <a:latin typeface="Arial" charset="0"/>
                      </a:endParaRPr>
                    </a:p>
                  </a:txBody>
                  <a:tcPr marL="72038" marR="72038" marT="54000" marB="54000" horzOverflow="overflow"/>
                </a:tc>
              </a:tr>
            </a:tbl>
          </a:graphicData>
        </a:graphic>
      </p:graphicFrame>
    </p:spTree>
    <p:custDataLst>
      <p:tags r:id="rId1"/>
    </p:custDataLst>
    <p:extLst>
      <p:ext uri="{BB962C8B-B14F-4D97-AF65-F5344CB8AC3E}">
        <p14:creationId xmlns:p14="http://schemas.microsoft.com/office/powerpoint/2010/main" val="42338985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b="1" i="0" u="none" baseline="0"/>
              <a:t>Design and handling </a:t>
            </a:r>
            <a:r>
              <a:rPr lang="en-US"/>
              <a:t/>
            </a:r>
            <a:br>
              <a:rPr lang="en-US"/>
            </a:br>
            <a:r>
              <a:rPr lang="en-US" b="1" i="0" u="none" baseline="0"/>
              <a:t>S7-1200 CPU features (2/4)</a:t>
            </a:r>
            <a:endParaRPr lang="en-US" dirty="0"/>
          </a:p>
        </p:txBody>
      </p:sp>
      <p:sp>
        <p:nvSpPr>
          <p:cNvPr id="5" name="Text Box 541"/>
          <p:cNvSpPr txBox="1">
            <a:spLocks noChangeArrowheads="1"/>
          </p:cNvSpPr>
          <p:nvPr/>
        </p:nvSpPr>
        <p:spPr bwMode="auto">
          <a:xfrm>
            <a:off x="6302631" y="6165850"/>
            <a:ext cx="5580264" cy="27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marL="141288" indent="-141288" algn="l" rtl="0">
              <a:spcBef>
                <a:spcPts val="0"/>
              </a:spcBef>
            </a:pPr>
            <a:r>
              <a:rPr lang="en-US" sz="800" b="0" i="0" u="none" baseline="0"/>
              <a:t>1)	lower frequency with HSC configuration in 2-phase operation (A/B counter operation)</a:t>
            </a:r>
          </a:p>
          <a:p>
            <a:pPr marL="141288" indent="-141288" algn="l" rtl="0">
              <a:spcBef>
                <a:spcPts val="0"/>
              </a:spcBef>
            </a:pPr>
            <a:r>
              <a:rPr lang="en-US" sz="800" b="0" i="0" u="none" baseline="0"/>
              <a:t>2)	CPU versions with relay outputs require a digital signal board (SB) with use of pulse outputs</a:t>
            </a:r>
            <a:endParaRPr lang="en-US" sz="800" dirty="0"/>
          </a:p>
        </p:txBody>
      </p:sp>
      <p:graphicFrame>
        <p:nvGraphicFramePr>
          <p:cNvPr id="6" name="Tabellenplatzhalter 3"/>
          <p:cNvGraphicFramePr>
            <a:graphicFrameLocks/>
          </p:cNvGraphicFramePr>
          <p:nvPr>
            <p:extLst>
              <p:ext uri="{D42A27DB-BD31-4B8C-83A1-F6EECF244321}">
                <p14:modId xmlns:p14="http://schemas.microsoft.com/office/powerpoint/2010/main" val="3348965235"/>
              </p:ext>
            </p:extLst>
          </p:nvPr>
        </p:nvGraphicFramePr>
        <p:xfrm>
          <a:off x="627063" y="1414800"/>
          <a:ext cx="11088420" cy="3694320"/>
        </p:xfrm>
        <a:graphic>
          <a:graphicData uri="http://schemas.openxmlformats.org/drawingml/2006/table">
            <a:tbl>
              <a:tblPr firstRow="1" bandRow="1">
                <a:tableStyleId>{5C22544A-7EE6-4342-B048-85BDC9FD1C3A}</a:tableStyleId>
              </a:tblPr>
              <a:tblGrid>
                <a:gridCol w="1080000"/>
                <a:gridCol w="1368000"/>
                <a:gridCol w="1728084"/>
                <a:gridCol w="1728084"/>
                <a:gridCol w="1728084"/>
                <a:gridCol w="1728084"/>
                <a:gridCol w="1728084"/>
              </a:tblGrid>
              <a:tr h="432000">
                <a:tc gridSpan="2">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ts val="0"/>
                        </a:spcBef>
                        <a:spcAft>
                          <a:spcPts val="0"/>
                        </a:spcAft>
                        <a:buClr>
                          <a:schemeClr val="accent1"/>
                        </a:buClr>
                        <a:buSzTx/>
                        <a:buFont typeface="Wingdings" pitchFamily="2" charset="2"/>
                        <a:buNone/>
                        <a:tabLst/>
                      </a:pPr>
                      <a:endParaRPr lang="en-US" altLang="en-US" sz="1800" b="1" kern="1200" dirty="0" smtClean="0">
                        <a:solidFill>
                          <a:schemeClr val="bg1"/>
                        </a:solidFill>
                        <a:latin typeface="+mn-lt"/>
                        <a:ea typeface="+mn-ea"/>
                        <a:cs typeface="+mn-cs"/>
                      </a:endParaRPr>
                    </a:p>
                  </a:txBody>
                  <a:tcPr marL="108000" marR="0" marT="36000" marB="36000" anchor="ctr" horzOverflow="overflow">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l" defTabSz="914400" rtl="0" eaLnBrk="1" fontAlgn="base" latinLnBrk="0" hangingPunct="1">
                        <a:lnSpc>
                          <a:spcPct val="100000"/>
                        </a:lnSpc>
                        <a:spcBef>
                          <a:spcPts val="0"/>
                        </a:spcBef>
                        <a:spcAft>
                          <a:spcPts val="0"/>
                        </a:spcAft>
                        <a:buClr>
                          <a:schemeClr val="accent1"/>
                        </a:buClr>
                        <a:buSzTx/>
                        <a:buFont typeface="Wingdings" pitchFamily="2" charset="2"/>
                        <a:buNone/>
                        <a:tabLst/>
                      </a:pPr>
                      <a:endParaRPr lang="en-US" altLang="en-US" sz="1800" b="1" kern="1200" dirty="0" smtClean="0">
                        <a:solidFill>
                          <a:schemeClr val="bg1"/>
                        </a:solidFill>
                        <a:latin typeface="+mn-lt"/>
                        <a:ea typeface="+mn-ea"/>
                        <a:cs typeface="+mn-cs"/>
                      </a:endParaRPr>
                    </a:p>
                  </a:txBody>
                  <a:tcPr marL="10800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374B"/>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1211C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1212C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1214C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1215C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1217C</a:t>
                      </a:r>
                    </a:p>
                  </a:txBody>
                  <a:tcPr marL="0" marR="0" marT="36000" marB="36000" anchor="ctr" horzOverflow="overflow">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324000">
                <a:tc rowSpan="5">
                  <a:txBody>
                    <a:bodyPr/>
                    <a:lstStyle/>
                    <a:p>
                      <a:pPr algn="l" rtl="0">
                        <a:lnSpc>
                          <a:spcPct val="100000"/>
                        </a:lnSpc>
                        <a:spcBef>
                          <a:spcPts val="0"/>
                        </a:spcBef>
                        <a:spcAft>
                          <a:spcPts val="0"/>
                        </a:spcAft>
                      </a:pPr>
                      <a:r>
                        <a:rPr kumimoji="0" lang="en-US" sz="1200" b="1" i="0" u="none" strike="noStrike" kern="1200" cap="none" normalizeH="0" baseline="0" dirty="0">
                          <a:ln>
                            <a:noFill/>
                          </a:ln>
                          <a:solidFill>
                            <a:schemeClr val="lt1"/>
                          </a:solidFill>
                          <a:effectLst/>
                          <a:latin typeface="Arial" charset="0"/>
                          <a:ea typeface="+mn-ea"/>
                          <a:cs typeface="+mn-cs"/>
                        </a:rPr>
                        <a:t>High-speed counters</a:t>
                      </a:r>
                    </a:p>
                  </a:txBody>
                  <a:tcPr marL="108000" marR="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lnSpc>
                          <a:spcPct val="100000"/>
                        </a:lnSpc>
                        <a:spcBef>
                          <a:spcPts val="0"/>
                        </a:spcBef>
                        <a:spcAft>
                          <a:spcPts val="0"/>
                        </a:spcAft>
                      </a:pPr>
                      <a:r>
                        <a:rPr kumimoji="0" lang="en-US" sz="1200" b="1" i="0" u="none" strike="noStrike" kern="1200" cap="none" normalizeH="0" baseline="0">
                          <a:ln>
                            <a:noFill/>
                          </a:ln>
                          <a:solidFill>
                            <a:schemeClr val="lt1"/>
                          </a:solidFill>
                          <a:effectLst/>
                          <a:latin typeface="Arial" charset="0"/>
                          <a:ea typeface="+mn-ea"/>
                          <a:cs typeface="+mn-cs"/>
                        </a:rPr>
                        <a:t>Total</a:t>
                      </a:r>
                      <a:endParaRPr kumimoji="0" lang="en-US" sz="1200" b="1" i="0" u="none" strike="noStrike" kern="1200" cap="none" normalizeH="0" baseline="0" dirty="0">
                        <a:ln>
                          <a:noFill/>
                        </a:ln>
                        <a:solidFill>
                          <a:schemeClr val="lt1"/>
                        </a:solidFill>
                        <a:effectLst/>
                        <a:latin typeface="Arial" charset="0"/>
                        <a:ea typeface="+mn-ea"/>
                        <a:cs typeface="+mn-cs"/>
                      </a:endParaRP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5">
                  <a:txBody>
                    <a:bodyPr/>
                    <a:lstStyle/>
                    <a:p>
                      <a:pPr marL="0" algn="ctr" defTabSz="914400" rtl="0" eaLnBrk="1" latinLnBrk="0" hangingPunct="1">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Max. 6, configured for the use of integrated or SB inputs</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1 MHz</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4">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none</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4</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10800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4000">
                <a:tc v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100 / 80 kHz</a:t>
                      </a:r>
                      <a:r>
                        <a:rPr kumimoji="0" lang="en-US" sz="1200" b="0" i="0" u="none" strike="noStrike" kern="1200" cap="none" normalizeH="0" baseline="30000" dirty="0">
                          <a:ln>
                            <a:noFill/>
                          </a:ln>
                          <a:solidFill>
                            <a:schemeClr val="dk1"/>
                          </a:solidFill>
                          <a:effectLst/>
                          <a:latin typeface="Arial" charset="0"/>
                          <a:ea typeface="+mn-ea"/>
                          <a:cs typeface="+mn-cs"/>
                        </a:rPr>
                        <a:t> 1)</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6</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30 / 20 kHz </a:t>
                      </a:r>
                      <a:r>
                        <a:rPr kumimoji="0" lang="en-US" sz="1200" b="0" i="0" u="none" strike="noStrike" kern="1200" cap="none" normalizeH="0" baseline="30000" dirty="0">
                          <a:ln>
                            <a:noFill/>
                          </a:ln>
                          <a:solidFill>
                            <a:schemeClr val="dk1"/>
                          </a:solidFill>
                          <a:effectLst/>
                          <a:latin typeface="Arial" charset="0"/>
                          <a:ea typeface="+mn-ea"/>
                          <a:cs typeface="+mn-cs"/>
                        </a:rPr>
                        <a:t>1)</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1</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3">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3</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200 kHz</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5">
                  <a:txBody>
                    <a:bodyPr/>
                    <a:lstStyle/>
                    <a:p>
                      <a:pPr algn="ctr" rtl="0">
                        <a:lnSpc>
                          <a:spcPct val="100000"/>
                        </a:lnSpc>
                        <a:spcBef>
                          <a:spcPts val="0"/>
                        </a:spcBef>
                        <a:spcAft>
                          <a:spcPts val="0"/>
                        </a:spcAft>
                      </a:pPr>
                      <a:r>
                        <a:rPr kumimoji="0" lang="en-US" sz="1200" b="0" i="0" u="none" strike="noStrike" kern="1200" cap="none" normalizeH="0" baseline="0" dirty="0">
                          <a:ln>
                            <a:noFill/>
                          </a:ln>
                          <a:solidFill>
                            <a:schemeClr val="tx1"/>
                          </a:solidFill>
                          <a:effectLst/>
                          <a:latin typeface="Arial" charset="0"/>
                          <a:ea typeface="+mn-ea"/>
                          <a:cs typeface="+mn-cs"/>
                        </a:rPr>
                        <a:t>with SB 1221 DI </a:t>
                      </a:r>
                      <a:r>
                        <a:rPr kumimoji="0" lang="en-US" sz="1200" b="0" i="0" u="none" strike="noStrike" kern="1200" cap="none" normalizeH="0" baseline="0" dirty="0" smtClean="0">
                          <a:ln>
                            <a:noFill/>
                          </a:ln>
                          <a:solidFill>
                            <a:schemeClr val="tx1"/>
                          </a:solidFill>
                          <a:effectLst/>
                          <a:latin typeface="Arial" charset="0"/>
                          <a:ea typeface="+mn-ea"/>
                          <a:cs typeface="+mn-cs"/>
                        </a:rPr>
                        <a:t>4x </a:t>
                      </a:r>
                      <a:r>
                        <a:rPr kumimoji="0" lang="en-US" sz="1200" b="0" i="0" u="none" strike="noStrike" kern="1200" cap="none" normalizeH="0" baseline="0" dirty="0">
                          <a:ln>
                            <a:noFill/>
                          </a:ln>
                          <a:solidFill>
                            <a:schemeClr val="tx1"/>
                          </a:solidFill>
                          <a:effectLst/>
                          <a:latin typeface="Arial" charset="0"/>
                          <a:ea typeface="+mn-ea"/>
                          <a:cs typeface="+mn-cs"/>
                        </a:rPr>
                        <a:t>24 VDC 200 kHz or SB 1221 DI </a:t>
                      </a:r>
                      <a:r>
                        <a:rPr kumimoji="0" lang="en-US" sz="1200" b="0" i="0" u="none" strike="noStrike" kern="1200" cap="none" normalizeH="0" baseline="0" dirty="0" smtClean="0">
                          <a:ln>
                            <a:noFill/>
                          </a:ln>
                          <a:solidFill>
                            <a:schemeClr val="tx1"/>
                          </a:solidFill>
                          <a:effectLst/>
                          <a:latin typeface="Arial" charset="0"/>
                          <a:ea typeface="+mn-ea"/>
                          <a:cs typeface="+mn-cs"/>
                        </a:rPr>
                        <a:t>4x </a:t>
                      </a:r>
                      <a:r>
                        <a:rPr kumimoji="0" lang="en-US" sz="1200" b="0" i="0" u="none" strike="noStrike" kern="1200" cap="none" normalizeH="0" baseline="0" dirty="0">
                          <a:ln>
                            <a:noFill/>
                          </a:ln>
                          <a:solidFill>
                            <a:schemeClr val="tx1"/>
                          </a:solidFill>
                          <a:effectLst/>
                          <a:latin typeface="Arial" charset="0"/>
                          <a:ea typeface="+mn-ea"/>
                          <a:cs typeface="+mn-cs"/>
                        </a:rPr>
                        <a:t>5 VDC 200 kHz</a:t>
                      </a: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24000">
                <a:tc rowSpan="4">
                  <a:txBody>
                    <a:bodyPr/>
                    <a:lstStyle/>
                    <a:p>
                      <a:pPr algn="l" rtl="0">
                        <a:lnSpc>
                          <a:spcPct val="100000"/>
                        </a:lnSpc>
                        <a:spcBef>
                          <a:spcPts val="0"/>
                        </a:spcBef>
                        <a:spcAft>
                          <a:spcPts val="0"/>
                        </a:spcAft>
                      </a:pPr>
                      <a:r>
                        <a:rPr kumimoji="0" lang="en-US" sz="1200" b="1" i="0" u="none" strike="noStrike" kern="1200" cap="none" normalizeH="0" baseline="0">
                          <a:ln>
                            <a:noFill/>
                          </a:ln>
                          <a:solidFill>
                            <a:schemeClr val="lt1"/>
                          </a:solidFill>
                          <a:effectLst/>
                          <a:latin typeface="Arial" charset="0"/>
                          <a:ea typeface="+mn-ea"/>
                          <a:cs typeface="+mn-cs"/>
                        </a:rPr>
                        <a:t>Pulse </a:t>
                      </a:r>
                      <a:br>
                        <a:rPr kumimoji="0" lang="en-US" sz="1200" b="1" i="0" u="none" strike="noStrike" kern="1200" cap="none" normalizeH="0" baseline="0">
                          <a:ln>
                            <a:noFill/>
                          </a:ln>
                          <a:solidFill>
                            <a:schemeClr val="lt1"/>
                          </a:solidFill>
                          <a:effectLst/>
                          <a:latin typeface="Arial" charset="0"/>
                          <a:ea typeface="+mn-ea"/>
                          <a:cs typeface="+mn-cs"/>
                        </a:rPr>
                      </a:br>
                      <a:r>
                        <a:rPr kumimoji="0" lang="en-US" sz="1200" b="1" i="0" u="none" strike="noStrike" kern="1200" cap="none" normalizeH="0" baseline="0">
                          <a:ln>
                            <a:noFill/>
                          </a:ln>
                          <a:solidFill>
                            <a:schemeClr val="lt1"/>
                          </a:solidFill>
                          <a:effectLst/>
                          <a:latin typeface="Arial" charset="0"/>
                          <a:ea typeface="+mn-ea"/>
                          <a:cs typeface="+mn-cs"/>
                        </a:rPr>
                        <a:t>outputs </a:t>
                      </a:r>
                      <a:r>
                        <a:rPr kumimoji="0" lang="en-US" sz="1200" b="1" i="0" u="none" strike="noStrike" kern="1200" cap="none" normalizeH="0" baseline="30000">
                          <a:ln>
                            <a:noFill/>
                          </a:ln>
                          <a:solidFill>
                            <a:schemeClr val="lt1"/>
                          </a:solidFill>
                          <a:effectLst/>
                          <a:latin typeface="Arial" charset="0"/>
                          <a:ea typeface="+mn-ea"/>
                          <a:cs typeface="+mn-cs"/>
                        </a:rPr>
                        <a:t>2)</a:t>
                      </a:r>
                      <a:endParaRPr kumimoji="0" lang="en-US" sz="1200" b="1" i="0" u="none" strike="noStrike" kern="1200" cap="none" normalizeH="0" baseline="30000" dirty="0">
                        <a:ln>
                          <a:noFill/>
                        </a:ln>
                        <a:solidFill>
                          <a:schemeClr val="lt1"/>
                        </a:solidFill>
                        <a:effectLst/>
                        <a:latin typeface="Arial" charset="0"/>
                        <a:ea typeface="+mn-ea"/>
                        <a:cs typeface="+mn-cs"/>
                      </a:endParaRPr>
                    </a:p>
                  </a:txBody>
                  <a:tcPr marL="108000" marR="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lnSpc>
                          <a:spcPct val="100000"/>
                        </a:lnSpc>
                        <a:spcBef>
                          <a:spcPts val="0"/>
                        </a:spcBef>
                        <a:spcAft>
                          <a:spcPts val="0"/>
                        </a:spcAft>
                      </a:pPr>
                      <a:r>
                        <a:rPr kumimoji="0" lang="en-US" sz="1200" b="1" i="0" u="none" strike="noStrike" kern="1200" cap="none" normalizeH="0" baseline="0" dirty="0">
                          <a:ln>
                            <a:noFill/>
                          </a:ln>
                          <a:solidFill>
                            <a:schemeClr val="lt1"/>
                          </a:solidFill>
                          <a:effectLst/>
                          <a:latin typeface="Arial" charset="0"/>
                          <a:ea typeface="+mn-ea"/>
                          <a:cs typeface="+mn-cs"/>
                        </a:rPr>
                        <a:t>Total</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Max. 4, configured for the use of integrated or SB outputs</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1 MHz</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4">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none</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4</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100 kHz</a:t>
                      </a:r>
                      <a:endParaRPr kumimoji="0" lang="en-US" sz="1200" b="0" i="0" u="none" strike="noStrike" kern="1200" cap="none" normalizeH="0" baseline="30000" dirty="0">
                        <a:ln>
                          <a:noFill/>
                        </a:ln>
                        <a:solidFill>
                          <a:schemeClr val="dk1"/>
                        </a:solidFill>
                        <a:effectLst/>
                        <a:latin typeface="Arial" charset="0"/>
                        <a:ea typeface="+mn-ea"/>
                        <a:cs typeface="+mn-cs"/>
                      </a:endParaRP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gridSpan="5">
                  <a:txBody>
                    <a:bodyPr/>
                    <a:lstStyle/>
                    <a:p>
                      <a:pPr algn="ctr" rtl="0">
                        <a:lnSpc>
                          <a:spcPct val="100000"/>
                        </a:lnSpc>
                        <a:spcBef>
                          <a:spcPts val="0"/>
                        </a:spcBef>
                        <a:spcAft>
                          <a:spcPts val="0"/>
                        </a:spcAft>
                      </a:pPr>
                      <a:r>
                        <a:rPr kumimoji="0" lang="en-US" sz="1200" b="0" i="0" u="none" strike="noStrike" kern="1200" cap="none" normalizeH="0" baseline="0" dirty="0">
                          <a:ln>
                            <a:noFill/>
                          </a:ln>
                          <a:solidFill>
                            <a:schemeClr val="tx1"/>
                          </a:solidFill>
                          <a:effectLst/>
                          <a:latin typeface="Arial" charset="0"/>
                          <a:ea typeface="+mn-ea"/>
                          <a:cs typeface="+mn-cs"/>
                        </a:rPr>
                        <a:t>4</a:t>
                      </a:r>
                    </a:p>
                  </a:txBody>
                  <a:tcPr marL="0" marR="0" marT="36000" marB="36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rtl="0">
                        <a:lnSpc>
                          <a:spcPct val="100000"/>
                        </a:lnSpc>
                        <a:spcBef>
                          <a:spcPts val="0"/>
                        </a:spcBef>
                        <a:spcAft>
                          <a:spcPts val="0"/>
                        </a:spcAft>
                      </a:pP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4000">
                <a:tc vMerge="1">
                  <a:txBody>
                    <a:bodyPr/>
                    <a:lstStyle/>
                    <a:p>
                      <a:endParaRPr lang="en-US" dirty="0"/>
                    </a:p>
                  </a:txBody>
                  <a:tcPr/>
                </a:tc>
                <a:tc>
                  <a:txBody>
                    <a:bodyPr/>
                    <a:lstStyle/>
                    <a:p>
                      <a:pPr algn="l" rtl="0">
                        <a:lnSpc>
                          <a:spcPct val="100000"/>
                        </a:lnSpc>
                        <a:spcBef>
                          <a:spcPts val="0"/>
                        </a:spcBef>
                        <a:spcAft>
                          <a:spcPts val="0"/>
                        </a:spcAft>
                      </a:pPr>
                      <a:r>
                        <a:rPr kumimoji="0" lang="en-US" sz="1200" b="0" i="0" u="none" strike="noStrike" kern="1200" cap="none" normalizeH="0" baseline="0" dirty="0">
                          <a:ln>
                            <a:noFill/>
                          </a:ln>
                          <a:solidFill>
                            <a:schemeClr val="dk1"/>
                          </a:solidFill>
                          <a:effectLst/>
                          <a:latin typeface="Arial" charset="0"/>
                          <a:ea typeface="+mn-ea"/>
                          <a:cs typeface="+mn-cs"/>
                        </a:rPr>
                        <a:t>20 kHz </a:t>
                      </a: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lnSpc>
                          <a:spcPct val="100000"/>
                        </a:lnSpc>
                        <a:spcBef>
                          <a:spcPts val="0"/>
                        </a:spcBef>
                        <a:spcAft>
                          <a:spcPts val="0"/>
                        </a:spcAft>
                      </a:pP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lnSpc>
                          <a:spcPct val="100000"/>
                        </a:lnSpc>
                        <a:spcBef>
                          <a:spcPts val="0"/>
                        </a:spcBef>
                        <a:spcAft>
                          <a:spcPts val="0"/>
                        </a:spcAft>
                      </a:pPr>
                      <a:endParaRPr lang="en-US" dirty="0"/>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lnSpc>
                          <a:spcPct val="100000"/>
                        </a:lnSpc>
                        <a:spcBef>
                          <a:spcPts val="0"/>
                        </a:spcBef>
                        <a:spcAft>
                          <a:spcPts val="0"/>
                        </a:spcAft>
                      </a:pPr>
                      <a:endParaRPr lang="en-US" dirty="0"/>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lnSpc>
                          <a:spcPct val="100000"/>
                        </a:lnSpc>
                        <a:spcBef>
                          <a:spcPts val="0"/>
                        </a:spcBef>
                        <a:spcAft>
                          <a:spcPts val="0"/>
                        </a:spcAft>
                      </a:pPr>
                      <a:endParaRPr lang="en-US" dirty="0"/>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400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lt1"/>
                          </a:solidFill>
                          <a:effectLst/>
                          <a:latin typeface="Arial" charset="0"/>
                        </a:rPr>
                        <a:t>Pulse Catch Inputs </a:t>
                      </a:r>
                    </a:p>
                  </a:txBody>
                  <a:tcPr marL="108000" marR="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AFB9C3"/>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6</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8</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gridSpan="3">
                  <a:txBody>
                    <a:bodyPr/>
                    <a:lstStyle/>
                    <a:p>
                      <a:pPr algn="ctr" rtl="0">
                        <a:lnSpc>
                          <a:spcPct val="100000"/>
                        </a:lnSpc>
                        <a:spcBef>
                          <a:spcPts val="0"/>
                        </a:spcBef>
                        <a:spcAft>
                          <a:spcPts val="0"/>
                        </a:spcAft>
                      </a:pPr>
                      <a:r>
                        <a:rPr kumimoji="0" lang="en-US" sz="1200" b="0" i="0" u="none" strike="noStrike" kern="1200" cap="none" normalizeH="0" baseline="0" dirty="0">
                          <a:ln>
                            <a:noFill/>
                          </a:ln>
                          <a:solidFill>
                            <a:schemeClr val="tx1"/>
                          </a:solidFill>
                          <a:effectLst/>
                          <a:latin typeface="Arial" charset="0"/>
                          <a:ea typeface="+mn-ea"/>
                          <a:cs typeface="+mn-cs"/>
                        </a:rPr>
                        <a:t>14</a:t>
                      </a:r>
                    </a:p>
                  </a:txBody>
                  <a:tcPr marL="0" marR="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bl>
          </a:graphicData>
        </a:graphic>
      </p:graphicFrame>
    </p:spTree>
    <p:custDataLst>
      <p:tags r:id="rId1"/>
    </p:custDataLst>
    <p:extLst>
      <p:ext uri="{BB962C8B-B14F-4D97-AF65-F5344CB8AC3E}">
        <p14:creationId xmlns:p14="http://schemas.microsoft.com/office/powerpoint/2010/main" val="175970443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3"/>
            </p:custDataLst>
            <p:extLst>
              <p:ext uri="{D42A27DB-BD31-4B8C-83A1-F6EECF244321}">
                <p14:modId xmlns:p14="http://schemas.microsoft.com/office/powerpoint/2010/main" val="3673647402"/>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3746" name="think-cell Folie" r:id="rId6" imgW="360" imgH="360" progId="TCLayout.ActiveDocument.1">
                  <p:embed/>
                </p:oleObj>
              </mc:Choice>
              <mc:Fallback>
                <p:oleObj name="think-cell Folie" r:id="rId6" imgW="360" imgH="360" progId="TCLayout.ActiveDocument.1">
                  <p:embed/>
                  <p:pic>
                    <p:nvPicPr>
                      <p:cNvPr id="0" name="Picture 17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724" name="Picture 172" descr="\\workspace.automation.siemens.com\content\10005915\Shared Documents\Key Visuals\Industry 2013\Sector_Industry\Industry_Automation\AS\SIMATIC Controller\S7-1200\(pictures)\SIMATIC_S7-1200_TIAP_bigbar_down_P1.jpg"/>
          <p:cNvPicPr>
            <a:picLocks noChangeAspect="1" noChangeArrowheads="1"/>
          </p:cNvPicPr>
          <p:nvPr/>
        </p:nvPicPr>
        <p:blipFill rotWithShape="1">
          <a:blip r:embed="rId8">
            <a:extLst>
              <a:ext uri="{28A0092B-C50C-407E-A947-70E740481C1C}">
                <a14:useLocalDpi xmlns:a14="http://schemas.microsoft.com/office/drawing/2010/main" val="0"/>
              </a:ext>
            </a:extLst>
          </a:blip>
          <a:srcRect l="2232" t="22415" r="3033" b="6129"/>
          <a:stretch/>
        </p:blipFill>
        <p:spPr bwMode="auto">
          <a:xfrm>
            <a:off x="4005635" y="2167228"/>
            <a:ext cx="4600260" cy="3604768"/>
          </a:xfrm>
          <a:prstGeom prst="rect">
            <a:avLst/>
          </a:prstGeom>
          <a:noFill/>
          <a:extLst>
            <a:ext uri="{909E8E84-426E-40DD-AFC4-6F175D3DCCD1}">
              <a14:hiddenFill xmlns:a14="http://schemas.microsoft.com/office/drawing/2010/main">
                <a:solidFill>
                  <a:srgbClr val="FFFFFF"/>
                </a:solidFill>
              </a14:hiddenFill>
            </a:ext>
          </a:extLst>
        </p:spPr>
      </p:pic>
      <p:sp>
        <p:nvSpPr>
          <p:cNvPr id="116738" name="cdtRectangle 2 Id116738"/>
          <p:cNvSpPr>
            <a:spLocks noGrp="1" noChangeArrowheads="1"/>
          </p:cNvSpPr>
          <p:nvPr>
            <p:ph type="title"/>
          </p:nvPr>
        </p:nvSpPr>
        <p:spPr/>
        <p:txBody>
          <a:bodyPr/>
          <a:lstStyle/>
          <a:p>
            <a:pPr algn="l" rtl="0"/>
            <a:r>
              <a:rPr lang="en-US" b="1" i="0" u="none" baseline="0"/>
              <a:t>SIMATIC Controller</a:t>
            </a:r>
            <a:r>
              <a:rPr lang="en-US"/>
              <a:t/>
            </a:r>
            <a:br>
              <a:rPr lang="en-US"/>
            </a:br>
            <a:r>
              <a:rPr lang="en-US" b="1" i="0" u="none" baseline="0"/>
              <a:t>S7-1200</a:t>
            </a:r>
            <a:endParaRPr lang="en-US" b="0" dirty="0"/>
          </a:p>
        </p:txBody>
      </p:sp>
      <p:sp>
        <p:nvSpPr>
          <p:cNvPr id="40" name="Rectangle 22"/>
          <p:cNvSpPr>
            <a:spLocks noChangeArrowheads="1"/>
          </p:cNvSpPr>
          <p:nvPr/>
        </p:nvSpPr>
        <p:spPr bwMode="auto">
          <a:xfrm>
            <a:off x="4930968" y="1571079"/>
            <a:ext cx="3024000" cy="7184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chemeClr val="tx1"/>
                </a:solidFill>
              </a:rPr>
              <a:t>Efficient engineering</a:t>
            </a:r>
            <a:endParaRPr lang="en-US" sz="1600" dirty="0">
              <a:solidFill>
                <a:schemeClr val="tx1"/>
              </a:solidFill>
            </a:endParaRPr>
          </a:p>
        </p:txBody>
      </p:sp>
      <p:sp>
        <p:nvSpPr>
          <p:cNvPr id="41" name="Rectangle 40"/>
          <p:cNvSpPr/>
          <p:nvPr/>
        </p:nvSpPr>
        <p:spPr bwMode="auto">
          <a:xfrm>
            <a:off x="7594968" y="1571079"/>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29" name="Rectangle 22"/>
          <p:cNvSpPr>
            <a:spLocks noChangeArrowheads="1"/>
          </p:cNvSpPr>
          <p:nvPr/>
        </p:nvSpPr>
        <p:spPr bwMode="auto">
          <a:xfrm>
            <a:off x="1112163" y="2369812"/>
            <a:ext cx="3024378"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rgbClr val="000000"/>
                </a:solidFill>
              </a:rPr>
              <a:t>Security Integrated. </a:t>
            </a:r>
          </a:p>
        </p:txBody>
      </p:sp>
      <p:sp>
        <p:nvSpPr>
          <p:cNvPr id="30" name="Rechteck 40"/>
          <p:cNvSpPr/>
          <p:nvPr/>
        </p:nvSpPr>
        <p:spPr bwMode="auto">
          <a:xfrm>
            <a:off x="3776541" y="2369812"/>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37" name="Rectangle 22"/>
          <p:cNvSpPr>
            <a:spLocks noChangeArrowheads="1"/>
          </p:cNvSpPr>
          <p:nvPr/>
        </p:nvSpPr>
        <p:spPr bwMode="auto">
          <a:xfrm>
            <a:off x="8171137" y="2494402"/>
            <a:ext cx="3024000"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chemeClr val="tx1"/>
                </a:solidFill>
              </a:rPr>
              <a:t>Diagnostics</a:t>
            </a:r>
            <a:endParaRPr lang="en-US" sz="1600" dirty="0">
              <a:solidFill>
                <a:schemeClr val="tx1"/>
              </a:solidFill>
            </a:endParaRPr>
          </a:p>
        </p:txBody>
      </p:sp>
      <p:sp>
        <p:nvSpPr>
          <p:cNvPr id="32" name="Rechteck 40"/>
          <p:cNvSpPr/>
          <p:nvPr/>
        </p:nvSpPr>
        <p:spPr bwMode="auto">
          <a:xfrm>
            <a:off x="10835137" y="2494402"/>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27" name="Rectangle 22"/>
          <p:cNvSpPr>
            <a:spLocks noChangeArrowheads="1"/>
          </p:cNvSpPr>
          <p:nvPr/>
        </p:nvSpPr>
        <p:spPr bwMode="auto">
          <a:xfrm>
            <a:off x="851707" y="3914431"/>
            <a:ext cx="3024000"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rgbClr val="000000"/>
                </a:solidFill>
              </a:rPr>
              <a:t>Technology Integrated</a:t>
            </a:r>
          </a:p>
        </p:txBody>
      </p:sp>
      <p:sp>
        <p:nvSpPr>
          <p:cNvPr id="33" name="Rechteck 40"/>
          <p:cNvSpPr/>
          <p:nvPr/>
        </p:nvSpPr>
        <p:spPr bwMode="auto">
          <a:xfrm>
            <a:off x="3515707" y="3914430"/>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50" name="Rectangle 22"/>
          <p:cNvSpPr>
            <a:spLocks noChangeArrowheads="1"/>
          </p:cNvSpPr>
          <p:nvPr/>
        </p:nvSpPr>
        <p:spPr bwMode="auto">
          <a:xfrm>
            <a:off x="7192083" y="5266179"/>
            <a:ext cx="3021525"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l" rtl="0">
              <a:spcBef>
                <a:spcPts val="0"/>
              </a:spcBef>
              <a:buClr>
                <a:schemeClr val="accent2"/>
              </a:buClr>
            </a:pPr>
            <a:r>
              <a:rPr lang="en-US" sz="1600" b="0" i="0" u="none" baseline="0" dirty="0">
                <a:solidFill>
                  <a:srgbClr val="000000"/>
                </a:solidFill>
              </a:rPr>
              <a:t>Innovative design and easy </a:t>
            </a:r>
            <a:endParaRPr lang="en-US" sz="1600" b="0" i="0" u="none" baseline="0" dirty="0" smtClean="0">
              <a:solidFill>
                <a:srgbClr val="000000"/>
              </a:solidFill>
            </a:endParaRPr>
          </a:p>
          <a:p>
            <a:pPr algn="l" rtl="0">
              <a:spcBef>
                <a:spcPts val="0"/>
              </a:spcBef>
              <a:buClr>
                <a:schemeClr val="accent2"/>
              </a:buClr>
            </a:pPr>
            <a:r>
              <a:rPr lang="en-US" sz="1600" b="0" i="0" u="none" baseline="0" dirty="0" smtClean="0">
                <a:solidFill>
                  <a:srgbClr val="000000"/>
                </a:solidFill>
              </a:rPr>
              <a:t>to </a:t>
            </a:r>
            <a:r>
              <a:rPr lang="en-US" sz="1600" b="0" i="0" u="none" baseline="0" dirty="0">
                <a:solidFill>
                  <a:srgbClr val="000000"/>
                </a:solidFill>
              </a:rPr>
              <a:t>use</a:t>
            </a:r>
          </a:p>
        </p:txBody>
      </p:sp>
      <p:sp>
        <p:nvSpPr>
          <p:cNvPr id="20" name="Rectangle 19"/>
          <p:cNvSpPr/>
          <p:nvPr/>
        </p:nvSpPr>
        <p:spPr bwMode="auto">
          <a:xfrm>
            <a:off x="9841954" y="5266178"/>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23" name="Rectangle 22"/>
          <p:cNvSpPr>
            <a:spLocks noChangeArrowheads="1"/>
          </p:cNvSpPr>
          <p:nvPr/>
        </p:nvSpPr>
        <p:spPr bwMode="auto">
          <a:xfrm>
            <a:off x="1492781" y="5301878"/>
            <a:ext cx="3024000"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rgbClr val="000000"/>
                </a:solidFill>
              </a:rPr>
              <a:t>Safety Integrated</a:t>
            </a:r>
          </a:p>
        </p:txBody>
      </p:sp>
      <p:sp>
        <p:nvSpPr>
          <p:cNvPr id="24" name="Rechteck 40"/>
          <p:cNvSpPr/>
          <p:nvPr/>
        </p:nvSpPr>
        <p:spPr bwMode="auto">
          <a:xfrm>
            <a:off x="4156781" y="5301877"/>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
        <p:nvSpPr>
          <p:cNvPr id="26" name="Rectangle 22"/>
          <p:cNvSpPr>
            <a:spLocks noChangeArrowheads="1"/>
          </p:cNvSpPr>
          <p:nvPr/>
        </p:nvSpPr>
        <p:spPr bwMode="auto">
          <a:xfrm>
            <a:off x="8509954" y="4110384"/>
            <a:ext cx="3024000" cy="720000"/>
          </a:xfrm>
          <a:prstGeom prst="rect">
            <a:avLst/>
          </a:prstGeom>
          <a:solidFill>
            <a:schemeClr val="accent2">
              <a:alpha val="95000"/>
            </a:schemeClr>
          </a:solidFill>
          <a:ln w="15875" algn="ctr">
            <a:noFill/>
            <a:miter lim="800000"/>
            <a:headEnd/>
            <a:tailEnd/>
          </a:ln>
          <a:effectLst/>
          <a:extLst/>
        </p:spPr>
        <p:txBody>
          <a:bodyPr lIns="108000" tIns="54000" rIns="108000" bIns="54000" anchor="ctr" anchorCtr="0"/>
          <a:lstStyle/>
          <a:p>
            <a:pPr algn="ctr" rtl="0">
              <a:spcBef>
                <a:spcPts val="0"/>
              </a:spcBef>
              <a:buClr>
                <a:schemeClr val="accent2"/>
              </a:buClr>
            </a:pPr>
            <a:r>
              <a:rPr lang="en-US" sz="1600" b="0" i="0" u="none" baseline="0">
                <a:solidFill>
                  <a:schemeClr val="tx1"/>
                </a:solidFill>
              </a:rPr>
              <a:t>High performance</a:t>
            </a:r>
            <a:endParaRPr lang="en-US" sz="1600" dirty="0">
              <a:solidFill>
                <a:schemeClr val="tx1"/>
              </a:solidFill>
            </a:endParaRPr>
          </a:p>
        </p:txBody>
      </p:sp>
      <p:sp>
        <p:nvSpPr>
          <p:cNvPr id="28" name="Rectangle 27"/>
          <p:cNvSpPr/>
          <p:nvPr/>
        </p:nvSpPr>
        <p:spPr bwMode="auto">
          <a:xfrm>
            <a:off x="11173954" y="4110383"/>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chorCtr="0">
            <a:noAutofit/>
          </a:bodyPr>
          <a:lstStyle/>
          <a:p>
            <a:pPr algn="ctr" rtl="0">
              <a:lnSpc>
                <a:spcPct val="110000"/>
              </a:lnSpc>
              <a:spcBef>
                <a:spcPct val="0"/>
              </a:spcBef>
              <a:buFont typeface="Wingdings" charset="0"/>
              <a:buNone/>
            </a:pPr>
            <a:r>
              <a:rPr lang="en-US" sz="2000" b="1" i="0" u="none" baseline="0">
                <a:solidFill>
                  <a:srgbClr val="FFFFFF"/>
                </a:solidFill>
              </a:rPr>
              <a:t>+</a:t>
            </a:r>
          </a:p>
        </p:txBody>
      </p:sp>
    </p:spTree>
    <p:custDataLst>
      <p:tags r:id="rId2"/>
    </p:custDataLst>
    <p:extLst>
      <p:ext uri="{BB962C8B-B14F-4D97-AF65-F5344CB8AC3E}">
        <p14:creationId xmlns:p14="http://schemas.microsoft.com/office/powerpoint/2010/main" val="315072216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b="1" i="0" u="none" baseline="0"/>
              <a:t>Design and handling </a:t>
            </a:r>
            <a:r>
              <a:rPr lang="en-US"/>
              <a:t/>
            </a:r>
            <a:br>
              <a:rPr lang="en-US"/>
            </a:br>
            <a:r>
              <a:rPr lang="en-US" b="1" i="0" u="none" baseline="0"/>
              <a:t>S7-1200 CPU features (3/4)</a:t>
            </a:r>
            <a:endParaRPr lang="en-US" dirty="0"/>
          </a:p>
        </p:txBody>
      </p:sp>
      <p:graphicFrame>
        <p:nvGraphicFramePr>
          <p:cNvPr id="5" name="Tabellenplatzhalter 3"/>
          <p:cNvGraphicFramePr>
            <a:graphicFrameLocks/>
          </p:cNvGraphicFramePr>
          <p:nvPr>
            <p:extLst>
              <p:ext uri="{D42A27DB-BD31-4B8C-83A1-F6EECF244321}">
                <p14:modId xmlns:p14="http://schemas.microsoft.com/office/powerpoint/2010/main" val="1043324368"/>
              </p:ext>
            </p:extLst>
          </p:nvPr>
        </p:nvGraphicFramePr>
        <p:xfrm>
          <a:off x="627750" y="1412875"/>
          <a:ext cx="11088000" cy="4752000"/>
        </p:xfrm>
        <a:graphic>
          <a:graphicData uri="http://schemas.openxmlformats.org/drawingml/2006/table">
            <a:tbl>
              <a:tblPr firstRow="1" bandRow="1">
                <a:tableStyleId>{5C22544A-7EE6-4342-B048-85BDC9FD1C3A}</a:tableStyleId>
              </a:tblPr>
              <a:tblGrid>
                <a:gridCol w="2088000"/>
                <a:gridCol w="1800000"/>
                <a:gridCol w="1800000"/>
                <a:gridCol w="1800000"/>
                <a:gridCol w="1800000"/>
                <a:gridCol w="1800000"/>
              </a:tblGrid>
              <a:tr h="432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914400" rtl="0" eaLnBrk="1" fontAlgn="base" latinLnBrk="0" hangingPunct="1">
                        <a:lnSpc>
                          <a:spcPct val="100000"/>
                        </a:lnSpc>
                        <a:spcBef>
                          <a:spcPts val="0"/>
                        </a:spcBef>
                        <a:spcAft>
                          <a:spcPts val="0"/>
                        </a:spcAft>
                        <a:buClr>
                          <a:schemeClr val="accent1"/>
                        </a:buClr>
                        <a:buSzTx/>
                        <a:buFont typeface="Wingdings" pitchFamily="2" charset="2"/>
                        <a:buNone/>
                        <a:tabLst/>
                      </a:pPr>
                      <a:endParaRPr lang="en-US" altLang="en-US" sz="1800" b="1" kern="1200" dirty="0" smtClean="0">
                        <a:solidFill>
                          <a:schemeClr val="bg1"/>
                        </a:solidFill>
                        <a:latin typeface="+mn-lt"/>
                        <a:ea typeface="+mn-ea"/>
                        <a:cs typeface="+mn-cs"/>
                      </a:endParaRPr>
                    </a:p>
                  </a:txBody>
                  <a:tcPr marL="108000" marR="0" marT="36000" marB="36000" anchor="ctr" horzOverflow="overflow">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1211C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1212C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1214C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1215C</a:t>
                      </a:r>
                    </a:p>
                  </a:txBody>
                  <a:tcPr marL="0" marR="0" marT="36000" marB="360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ctr" defTabSz="914400" rtl="0" eaLnBrk="1" fontAlgn="base" latinLnBrk="0" hangingPunct="1">
                        <a:lnSpc>
                          <a:spcPct val="100000"/>
                        </a:lnSpc>
                        <a:spcBef>
                          <a:spcPts val="0"/>
                        </a:spcBef>
                        <a:spcAft>
                          <a:spcPts val="0"/>
                        </a:spcAft>
                        <a:buClr>
                          <a:schemeClr val="accent1"/>
                        </a:buClr>
                        <a:buSzTx/>
                        <a:buFont typeface="Wingdings" pitchFamily="2" charset="2"/>
                        <a:buNone/>
                        <a:tabLst/>
                      </a:pPr>
                      <a:r>
                        <a:rPr lang="en-US" sz="1800" b="1" i="0" u="none" kern="1200" baseline="0" dirty="0">
                          <a:solidFill>
                            <a:schemeClr val="bg1"/>
                          </a:solidFill>
                          <a:latin typeface="+mn-lt"/>
                          <a:ea typeface="+mn-ea"/>
                          <a:cs typeface="+mn-cs"/>
                        </a:rPr>
                        <a:t>CPU 1217C</a:t>
                      </a:r>
                    </a:p>
                  </a:txBody>
                  <a:tcPr marL="0" marR="0" marT="36000" marB="36000" anchor="ctr" horzOverflow="overflow">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solidFill>
                  </a:tcPr>
                </a:tc>
              </a:tr>
              <a:tr h="468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pPr>
                      <a:r>
                        <a:rPr kumimoji="0" lang="en-US" sz="1200" b="0" i="0" u="none" strike="noStrike" kern="1200" cap="none" normalizeH="0" baseline="0" dirty="0">
                          <a:ln>
                            <a:noFill/>
                          </a:ln>
                          <a:solidFill>
                            <a:schemeClr val="lt1"/>
                          </a:solidFill>
                          <a:effectLst/>
                          <a:latin typeface="Arial" charset="0"/>
                          <a:ea typeface="+mn-ea"/>
                          <a:cs typeface="+mn-cs"/>
                        </a:rPr>
                        <a:t>Execution time </a:t>
                      </a:r>
                      <a:br>
                        <a:rPr kumimoji="0" lang="en-US" sz="1200" b="0" i="0" u="none" strike="noStrike" kern="1200" cap="none" normalizeH="0" baseline="0" dirty="0">
                          <a:ln>
                            <a:noFill/>
                          </a:ln>
                          <a:solidFill>
                            <a:schemeClr val="lt1"/>
                          </a:solidFill>
                          <a:effectLst/>
                          <a:latin typeface="Arial" charset="0"/>
                          <a:ea typeface="+mn-ea"/>
                          <a:cs typeface="+mn-cs"/>
                        </a:rPr>
                      </a:br>
                      <a:r>
                        <a:rPr kumimoji="0" lang="en-US" sz="1200" b="0" i="0" u="none" strike="noStrike" cap="none" normalizeH="0" baseline="0" dirty="0">
                          <a:ln>
                            <a:noFill/>
                          </a:ln>
                          <a:solidFill>
                            <a:schemeClr val="lt1"/>
                          </a:solidFill>
                          <a:effectLst/>
                          <a:latin typeface="Arial" charset="0"/>
                        </a:rPr>
                        <a:t>Binary instruction</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lang="en-US" sz="1200" b="0" i="0" u="none" strike="noStrike" baseline="0">
                          <a:latin typeface="ArialUnicodeMS"/>
                        </a:rPr>
                        <a:t>0.08 μs/operation</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468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defRPr/>
                      </a:pPr>
                      <a:r>
                        <a:rPr kumimoji="0" lang="en-US" sz="1200" b="0" i="0" u="none" strike="noStrike" kern="1200" cap="none" normalizeH="0" baseline="0" dirty="0">
                          <a:ln>
                            <a:noFill/>
                          </a:ln>
                          <a:solidFill>
                            <a:schemeClr val="lt1"/>
                          </a:solidFill>
                          <a:effectLst/>
                          <a:latin typeface="Arial" charset="0"/>
                          <a:ea typeface="+mn-ea"/>
                          <a:cs typeface="+mn-cs"/>
                        </a:rPr>
                        <a:t>Execution time</a:t>
                      </a:r>
                      <a:r>
                        <a:rPr lang="en-US" sz="1200" b="0" i="0" u="none" strike="noStrike" kern="1200" baseline="0" dirty="0">
                          <a:solidFill>
                            <a:schemeClr val="lt1"/>
                          </a:solidFill>
                          <a:latin typeface="Arial" charset="0"/>
                          <a:ea typeface="+mn-ea"/>
                          <a:cs typeface="+mn-cs"/>
                        </a:rPr>
                        <a:t> </a:t>
                      </a:r>
                      <a:br>
                        <a:rPr lang="en-US" sz="1200" b="0" i="0" u="none" strike="noStrike" kern="1200" baseline="0" dirty="0">
                          <a:solidFill>
                            <a:schemeClr val="lt1"/>
                          </a:solidFill>
                          <a:latin typeface="Arial" charset="0"/>
                          <a:ea typeface="+mn-ea"/>
                          <a:cs typeface="+mn-cs"/>
                        </a:rPr>
                      </a:br>
                      <a:r>
                        <a:rPr kumimoji="0" lang="en-US" sz="1200" b="0" i="0" u="none" strike="noStrike" kern="1200" cap="none" normalizeH="0" baseline="0" dirty="0">
                          <a:ln>
                            <a:noFill/>
                          </a:ln>
                          <a:solidFill>
                            <a:schemeClr val="lt1"/>
                          </a:solidFill>
                          <a:effectLst/>
                          <a:latin typeface="Arial" charset="0"/>
                          <a:ea typeface="+mn-ea"/>
                          <a:cs typeface="+mn-cs"/>
                        </a:rPr>
                        <a:t>Word</a:t>
                      </a:r>
                      <a:r>
                        <a:rPr kumimoji="0" lang="en-US" sz="1200" b="0" i="0" u="none" strike="noStrike" cap="none" normalizeH="0" baseline="0" dirty="0">
                          <a:ln>
                            <a:noFill/>
                          </a:ln>
                          <a:solidFill>
                            <a:schemeClr val="lt1"/>
                          </a:solidFill>
                          <a:effectLst/>
                          <a:latin typeface="Arial" charset="0"/>
                        </a:rPr>
                        <a:t> instruction</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lang="en-US" sz="1200" b="0" i="0" u="none" strike="noStrike" baseline="0">
                          <a:latin typeface="ArialUnicodeMS"/>
                        </a:rPr>
                        <a:t>1.7 μs/operation</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468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defRPr/>
                      </a:pPr>
                      <a:r>
                        <a:rPr kumimoji="0" lang="en-US" sz="1200" b="0" i="0" u="none" strike="noStrike" kern="1200" cap="none" normalizeH="0" baseline="0" dirty="0">
                          <a:ln>
                            <a:noFill/>
                          </a:ln>
                          <a:solidFill>
                            <a:schemeClr val="lt1"/>
                          </a:solidFill>
                          <a:effectLst/>
                          <a:latin typeface="Arial" charset="0"/>
                          <a:ea typeface="+mn-ea"/>
                          <a:cs typeface="+mn-cs"/>
                        </a:rPr>
                        <a:t>Execution time </a:t>
                      </a:r>
                      <a:br>
                        <a:rPr kumimoji="0" lang="en-US" sz="1200" b="0" i="0" u="none" strike="noStrike" kern="1200" cap="none" normalizeH="0" baseline="0" dirty="0">
                          <a:ln>
                            <a:noFill/>
                          </a:ln>
                          <a:solidFill>
                            <a:schemeClr val="lt1"/>
                          </a:solidFill>
                          <a:effectLst/>
                          <a:latin typeface="Arial" charset="0"/>
                          <a:ea typeface="+mn-ea"/>
                          <a:cs typeface="+mn-cs"/>
                        </a:rPr>
                      </a:br>
                      <a:r>
                        <a:rPr kumimoji="0" lang="en-US" sz="1200" b="0" i="0" u="none" strike="noStrike" kern="1200" cap="none" normalizeH="0" baseline="0" dirty="0">
                          <a:ln>
                            <a:noFill/>
                          </a:ln>
                          <a:solidFill>
                            <a:schemeClr val="lt1"/>
                          </a:solidFill>
                          <a:effectLst/>
                          <a:latin typeface="Arial" charset="0"/>
                          <a:ea typeface="+mn-ea"/>
                          <a:cs typeface="+mn-cs"/>
                        </a:rPr>
                        <a:t>Real number</a:t>
                      </a:r>
                      <a:r>
                        <a:rPr kumimoji="0" lang="en-US" sz="1200" b="0" i="0" u="none" strike="noStrike" cap="none" normalizeH="0" baseline="0" dirty="0">
                          <a:ln>
                            <a:noFill/>
                          </a:ln>
                          <a:solidFill>
                            <a:schemeClr val="lt1"/>
                          </a:solidFill>
                          <a:effectLst/>
                          <a:latin typeface="Arial" charset="0"/>
                        </a:rPr>
                        <a:t> instruction</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lang="en-US" sz="1200" b="0" i="0" u="none" strike="noStrike" baseline="0" dirty="0">
                          <a:latin typeface="ArialUnicodeMS"/>
                        </a:rPr>
                        <a:t>2.3 </a:t>
                      </a:r>
                      <a:r>
                        <a:rPr lang="en-US" sz="1200" b="0" i="0" u="none" strike="noStrike" baseline="0" dirty="0" err="1">
                          <a:latin typeface="ArialUnicodeMS"/>
                        </a:rPr>
                        <a:t>μs</a:t>
                      </a:r>
                      <a:r>
                        <a:rPr lang="en-US" sz="1200" b="0" i="0" u="none" strike="noStrike" baseline="0" dirty="0">
                          <a:latin typeface="ArialUnicodeMS"/>
                        </a:rPr>
                        <a:t>/operation</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60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defRPr/>
                      </a:pPr>
                      <a:r>
                        <a:rPr kumimoji="0" lang="en-US" sz="1200" b="0" i="0" u="none" strike="noStrike" cap="none" normalizeH="0" baseline="0" dirty="0">
                          <a:ln>
                            <a:noFill/>
                          </a:ln>
                          <a:solidFill>
                            <a:schemeClr val="lt1"/>
                          </a:solidFill>
                          <a:effectLst/>
                          <a:latin typeface="Arial" charset="0"/>
                        </a:rPr>
                        <a:t>PROFINET Ports</a:t>
                      </a: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3">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1</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gridSpan="2">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2</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60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defRPr/>
                      </a:pPr>
                      <a:r>
                        <a:rPr kumimoji="0" lang="en-US" sz="1200" b="0" i="0" u="none" strike="noStrike" cap="none" normalizeH="0" baseline="0" dirty="0">
                          <a:ln>
                            <a:noFill/>
                          </a:ln>
                          <a:solidFill>
                            <a:schemeClr val="lt1"/>
                          </a:solidFill>
                          <a:effectLst/>
                          <a:latin typeface="Arial" charset="0"/>
                        </a:rPr>
                        <a:t>Type</a:t>
                      </a: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RJ45</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96000">
                <a:tc>
                  <a:txBody>
                    <a:bodyPr/>
                    <a:lstStyle>
                      <a:lvl1pPr defTabSz="762000" eaLnBrk="0" hangingPunct="0">
                        <a:lnSpc>
                          <a:spcPct val="110000"/>
                        </a:lnSpc>
                        <a:spcBef>
                          <a:spcPct val="25000"/>
                        </a:spcBef>
                        <a:defRPr sz="1600">
                          <a:solidFill>
                            <a:schemeClr val="tx1"/>
                          </a:solidFill>
                          <a:latin typeface="Arial" charset="0"/>
                        </a:defRPr>
                      </a:lvl1pPr>
                      <a:lvl2pPr marL="742950" indent="-285750" defTabSz="762000" eaLnBrk="0" hangingPunct="0">
                        <a:lnSpc>
                          <a:spcPct val="110000"/>
                        </a:lnSpc>
                        <a:spcBef>
                          <a:spcPct val="25000"/>
                        </a:spcBef>
                        <a:defRPr sz="1600">
                          <a:solidFill>
                            <a:schemeClr val="tx1"/>
                          </a:solidFill>
                          <a:latin typeface="Arial" charset="0"/>
                        </a:defRPr>
                      </a:lvl2pPr>
                      <a:lvl3pPr marL="1143000" indent="-228600" defTabSz="762000" eaLnBrk="0" hangingPunct="0">
                        <a:lnSpc>
                          <a:spcPct val="110000"/>
                        </a:lnSpc>
                        <a:spcBef>
                          <a:spcPct val="25000"/>
                        </a:spcBef>
                        <a:defRPr sz="1600">
                          <a:solidFill>
                            <a:schemeClr val="tx1"/>
                          </a:solidFill>
                          <a:latin typeface="Arial" charset="0"/>
                        </a:defRPr>
                      </a:lvl3pPr>
                      <a:lvl4pPr marL="1600200" indent="-228600" defTabSz="762000" eaLnBrk="0" hangingPunct="0">
                        <a:lnSpc>
                          <a:spcPct val="110000"/>
                        </a:lnSpc>
                        <a:spcBef>
                          <a:spcPct val="25000"/>
                        </a:spcBef>
                        <a:defRPr sz="1600">
                          <a:solidFill>
                            <a:schemeClr val="tx1"/>
                          </a:solidFill>
                          <a:latin typeface="Arial" charset="0"/>
                        </a:defRPr>
                      </a:lvl4pPr>
                      <a:lvl5pPr marL="2057400" indent="-228600" defTabSz="762000" eaLnBrk="0" hangingPunct="0">
                        <a:lnSpc>
                          <a:spcPct val="110000"/>
                        </a:lnSpc>
                        <a:spcBef>
                          <a:spcPct val="25000"/>
                        </a:spcBef>
                        <a:defRPr sz="1600">
                          <a:solidFill>
                            <a:schemeClr val="tx1"/>
                          </a:solidFill>
                          <a:latin typeface="Arial" charset="0"/>
                        </a:defRPr>
                      </a:lvl5pPr>
                      <a:lvl6pPr marL="25146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6pPr>
                      <a:lvl7pPr marL="29718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7pPr>
                      <a:lvl8pPr marL="34290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8pPr>
                      <a:lvl9pPr marL="3886200" indent="-228600" defTabSz="762000" eaLnBrk="0" fontAlgn="base" hangingPunct="0">
                        <a:lnSpc>
                          <a:spcPct val="110000"/>
                        </a:lnSpc>
                        <a:spcBef>
                          <a:spcPct val="25000"/>
                        </a:spcBef>
                        <a:spcAft>
                          <a:spcPct val="0"/>
                        </a:spcAft>
                        <a:buClr>
                          <a:schemeClr val="accent1"/>
                        </a:buClr>
                        <a:buFont typeface="Wingdings" pitchFamily="2" charset="2"/>
                        <a:defRPr sz="1600">
                          <a:solidFill>
                            <a:schemeClr val="tx1"/>
                          </a:solidFill>
                          <a:latin typeface="Arial" charset="0"/>
                        </a:defRPr>
                      </a:lvl9pPr>
                    </a:lstStyle>
                    <a:p>
                      <a:pPr marL="0" marR="0" lvl="0" indent="0" algn="l" defTabSz="762000" rtl="0" eaLnBrk="1" fontAlgn="base" latinLnBrk="0" hangingPunct="1">
                        <a:lnSpc>
                          <a:spcPct val="100000"/>
                        </a:lnSpc>
                        <a:spcBef>
                          <a:spcPts val="0"/>
                        </a:spcBef>
                        <a:spcAft>
                          <a:spcPts val="0"/>
                        </a:spcAft>
                        <a:buClr>
                          <a:schemeClr val="accent1"/>
                        </a:buClr>
                        <a:buSzTx/>
                        <a:buFont typeface="Wingdings" pitchFamily="2" charset="2"/>
                        <a:buNone/>
                        <a:tabLst/>
                        <a:defRPr/>
                      </a:pPr>
                      <a:r>
                        <a:rPr kumimoji="0" lang="en-US" sz="1200" b="0" i="0" u="none" strike="noStrike" cap="none" normalizeH="0" baseline="0" dirty="0">
                          <a:ln>
                            <a:noFill/>
                          </a:ln>
                          <a:solidFill>
                            <a:schemeClr val="lt1"/>
                          </a:solidFill>
                          <a:effectLst/>
                          <a:latin typeface="Arial" charset="0"/>
                        </a:rPr>
                        <a:t>Data rate</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horzOverflow="overflow">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10/100 MBaud</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dirty="0">
                          <a:ln>
                            <a:noFill/>
                          </a:ln>
                          <a:solidFill>
                            <a:schemeClr val="lt1"/>
                          </a:solidFill>
                          <a:effectLst/>
                          <a:latin typeface="Arial" charset="0"/>
                          <a:ea typeface="+mn-ea"/>
                          <a:cs typeface="+mn-cs"/>
                        </a:rPr>
                        <a:t>Additional communication modules</a:t>
                      </a: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3 max</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46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lt1"/>
                          </a:solidFill>
                          <a:latin typeface="Arial" charset="0"/>
                          <a:ea typeface="+mn-ea"/>
                          <a:cs typeface="+mn-cs"/>
                        </a:rPr>
                        <a:t>Ambient conditions - Operation</a:t>
                      </a:r>
                      <a:endParaRPr kumimoji="0" lang="en-US" altLang="en-US" sz="1200" b="0" i="0" u="none" strike="noStrike" cap="none" normalizeH="0" baseline="0" dirty="0" smtClean="0">
                        <a:ln>
                          <a:noFill/>
                        </a:ln>
                        <a:solidFill>
                          <a:schemeClr val="lt1"/>
                        </a:solidFill>
                        <a:effectLst/>
                        <a:latin typeface="Arial" charset="0"/>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lang="en-US" sz="1200" b="0" i="0" u="none" strike="noStrike" kern="1200" baseline="0">
                          <a:solidFill>
                            <a:schemeClr val="dk1"/>
                          </a:solidFill>
                          <a:latin typeface="+mn-lt"/>
                          <a:ea typeface="+mn-ea"/>
                          <a:cs typeface="+mn-cs"/>
                        </a:rPr>
                        <a:t>-20°C to 60 °C  horizontal assembly / -20°C to 50°C vertical assembly </a:t>
                      </a:r>
                      <a:br>
                        <a:rPr lang="en-US" sz="1200" b="0" i="0" u="none" strike="noStrike" kern="1200" baseline="0">
                          <a:solidFill>
                            <a:schemeClr val="dk1"/>
                          </a:solidFill>
                          <a:latin typeface="+mn-lt"/>
                          <a:ea typeface="+mn-ea"/>
                          <a:cs typeface="+mn-cs"/>
                        </a:rPr>
                      </a:br>
                      <a:r>
                        <a:rPr lang="en-US" sz="1200" b="0" i="0" u="none" strike="noStrike" kern="1200" baseline="0">
                          <a:solidFill>
                            <a:schemeClr val="dk1"/>
                          </a:solidFill>
                          <a:latin typeface="+mn-lt"/>
                          <a:ea typeface="+mn-ea"/>
                          <a:cs typeface="+mn-cs"/>
                        </a:rPr>
                        <a:t>(observe derating conditions for individual modules)</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c hMerge="1">
                  <a:txBody>
                    <a:bodyPr/>
                    <a:lstStyle/>
                    <a:p>
                      <a:endParaRPr lang="en-US"/>
                    </a:p>
                  </a:txBody>
                  <a:tcPr/>
                </a:tc>
                <a:tc hMerge="1">
                  <a:txBody>
                    <a:bodyPr/>
                    <a:lstStyle/>
                    <a:p>
                      <a:endParaRPr lang="en-US"/>
                    </a:p>
                  </a:txBody>
                  <a:tcPr/>
                </a:tc>
                <a:tc hMerge="1">
                  <a:txBody>
                    <a:bodyPr/>
                    <a:lstStyle/>
                    <a:p>
                      <a:endParaRPr kumimoji="0" lang="en-US" sz="1200" b="0" i="0" u="none" strike="noStrike" kern="1200" cap="none" normalizeH="0" baseline="0" dirty="0">
                        <a:ln>
                          <a:noFill/>
                        </a:ln>
                        <a:solidFill>
                          <a:schemeClr val="tx1"/>
                        </a:solidFill>
                        <a:effectLst/>
                        <a:latin typeface="Arial" charset="0"/>
                        <a:ea typeface="+mn-ea"/>
                        <a:cs typeface="+mn-cs"/>
                      </a:endParaRPr>
                    </a:p>
                  </a:txBody>
                  <a:tcPr/>
                </a:tc>
              </a:tr>
              <a:tr h="39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lt1"/>
                          </a:solidFill>
                          <a:latin typeface="Arial" charset="0"/>
                          <a:ea typeface="+mn-ea"/>
                          <a:cs typeface="+mn-cs"/>
                        </a:rPr>
                        <a:t>Real-time clock buffering</a:t>
                      </a:r>
                      <a:endParaRPr lang="en-US" altLang="en-US" sz="1200" b="0" i="0" u="none" strike="noStrike" kern="1200" baseline="0" dirty="0" smtClean="0">
                        <a:solidFill>
                          <a:schemeClr val="lt1"/>
                        </a:solidFill>
                        <a:latin typeface="Arial" charset="0"/>
                        <a:ea typeface="+mn-ea"/>
                        <a:cs typeface="+mn-cs"/>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gridSpan="5">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20 days, typ./min. 12 days at 40°C (maintenance-free high-performance capacitor)</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68000">
                <a:tc>
                  <a:txBody>
                    <a:bodyPr/>
                    <a:lstStyle/>
                    <a:p>
                      <a:pPr marL="0" algn="l" defTabSz="914400" rtl="0" eaLnBrk="1" latinLnBrk="0" hangingPunct="1">
                        <a:lnSpc>
                          <a:spcPct val="100000"/>
                        </a:lnSpc>
                        <a:spcBef>
                          <a:spcPts val="0"/>
                        </a:spcBef>
                        <a:spcAft>
                          <a:spcPts val="0"/>
                        </a:spcAft>
                      </a:pPr>
                      <a:r>
                        <a:rPr kumimoji="0" lang="en-US" sz="1200" b="0" i="0" u="none" strike="noStrike" kern="1200" cap="none" normalizeH="0" baseline="0" dirty="0">
                          <a:ln>
                            <a:noFill/>
                          </a:ln>
                          <a:solidFill>
                            <a:schemeClr val="lt1"/>
                          </a:solidFill>
                          <a:effectLst/>
                          <a:latin typeface="Arial" charset="0"/>
                          <a:ea typeface="+mn-ea"/>
                          <a:cs typeface="+mn-cs"/>
                        </a:rPr>
                        <a:t>Dimensions W x H x D (mm)</a:t>
                      </a: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AFB9C3"/>
                    </a:solidFill>
                  </a:tcPr>
                </a:tc>
                <a:tc gridSpan="2">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90 x 100 x 75</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hMerge="1">
                  <a:txBody>
                    <a:bodyPr/>
                    <a:lstStyle/>
                    <a:p>
                      <a:pPr algn="ctr" rtl="0"/>
                      <a:endParaRPr 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a:ln>
                            <a:noFill/>
                          </a:ln>
                          <a:solidFill>
                            <a:schemeClr val="tx1"/>
                          </a:solidFill>
                          <a:effectLst/>
                          <a:latin typeface="Arial" charset="0"/>
                          <a:ea typeface="+mn-ea"/>
                          <a:cs typeface="+mn-cs"/>
                        </a:rPr>
                        <a:t>110 x 100 x 75</a:t>
                      </a: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normalizeH="0" baseline="0">
                          <a:ln>
                            <a:noFill/>
                          </a:ln>
                          <a:solidFill>
                            <a:schemeClr val="tx1"/>
                          </a:solidFill>
                          <a:effectLst/>
                          <a:latin typeface="Arial" charset="0"/>
                          <a:ea typeface="+mn-ea"/>
                          <a:cs typeface="+mn-cs"/>
                        </a:rPr>
                        <a:t>130 x 100 x 75</a:t>
                      </a:r>
                    </a:p>
                  </a:txBody>
                  <a:tcPr marL="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a:txBody>
                    <a:bodyPr/>
                    <a:lstStyle/>
                    <a:p>
                      <a:pPr algn="ctr" rtl="0">
                        <a:lnSpc>
                          <a:spcPct val="100000"/>
                        </a:lnSpc>
                        <a:spcBef>
                          <a:spcPts val="0"/>
                        </a:spcBef>
                        <a:spcAft>
                          <a:spcPts val="0"/>
                        </a:spcAft>
                      </a:pPr>
                      <a:r>
                        <a:rPr kumimoji="0" lang="en-US" sz="1200" b="0" i="0" u="none" strike="noStrike" kern="1200" cap="none" normalizeH="0" baseline="0">
                          <a:ln>
                            <a:noFill/>
                          </a:ln>
                          <a:solidFill>
                            <a:schemeClr val="tx1"/>
                          </a:solidFill>
                          <a:effectLst/>
                          <a:latin typeface="Arial" charset="0"/>
                          <a:ea typeface="+mn-ea"/>
                          <a:cs typeface="+mn-cs"/>
                        </a:rPr>
                        <a:t>150 x 100 x 75</a:t>
                      </a:r>
                      <a:endParaRPr kumimoji="0" lang="en-US" sz="1200" b="0" i="0" u="none" strike="noStrike" kern="1200" cap="none" normalizeH="0" baseline="0" dirty="0">
                        <a:ln>
                          <a:noFill/>
                        </a:ln>
                        <a:solidFill>
                          <a:schemeClr val="tx1"/>
                        </a:solidFill>
                        <a:effectLst/>
                        <a:latin typeface="Arial" charset="0"/>
                        <a:ea typeface="+mn-ea"/>
                        <a:cs typeface="+mn-cs"/>
                      </a:endParaRPr>
                    </a:p>
                  </a:txBody>
                  <a:tcPr marL="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DCE1E6"/>
                    </a:solidFill>
                  </a:tcPr>
                </a:tc>
              </a:tr>
            </a:tbl>
          </a:graphicData>
        </a:graphic>
      </p:graphicFrame>
    </p:spTree>
    <p:custDataLst>
      <p:tags r:id="rId1"/>
    </p:custDataLst>
    <p:extLst>
      <p:ext uri="{BB962C8B-B14F-4D97-AF65-F5344CB8AC3E}">
        <p14:creationId xmlns:p14="http://schemas.microsoft.com/office/powerpoint/2010/main" val="296247709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p:cNvGraphicFramePr>
          <p:nvPr>
            <p:custDataLst>
              <p:tags r:id="rId3"/>
            </p:custDataLst>
            <p:extLst>
              <p:ext uri="{D42A27DB-BD31-4B8C-83A1-F6EECF244321}">
                <p14:modId xmlns:p14="http://schemas.microsoft.com/office/powerpoint/2010/main" val="10905142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55" name="think-cell Folie" r:id="rId6" imgW="216" imgH="216" progId="TCLayout.ActiveDocument.1">
                  <p:embed/>
                </p:oleObj>
              </mc:Choice>
              <mc:Fallback>
                <p:oleObj name="think-cell Folie" r:id="rId6" imgW="216" imgH="216" progId="TCLayout.ActiveDocument.1">
                  <p:embed/>
                  <p:pic>
                    <p:nvPicPr>
                      <p:cNvPr id="0" name="Picture 23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6" name="Rectangle 2"/>
          <p:cNvSpPr>
            <a:spLocks noGrp="1" noChangeArrowheads="1"/>
          </p:cNvSpPr>
          <p:nvPr>
            <p:ph type="title"/>
          </p:nvPr>
        </p:nvSpPr>
        <p:spPr/>
        <p:txBody>
          <a:bodyPr/>
          <a:lstStyle/>
          <a:p>
            <a:pPr algn="l" rtl="0"/>
            <a:r>
              <a:rPr lang="en-US" b="1" i="0" u="none" baseline="0" dirty="0"/>
              <a:t>Design and handling </a:t>
            </a:r>
            <a:r>
              <a:rPr lang="en-US" dirty="0"/>
              <a:t/>
            </a:r>
            <a:br>
              <a:rPr lang="en-US" dirty="0"/>
            </a:br>
            <a:r>
              <a:rPr lang="en-US" b="1" i="0" u="none" baseline="0" dirty="0"/>
              <a:t>S7-1200 CPU features (4/4) Integrated I/O </a:t>
            </a:r>
            <a:r>
              <a:rPr lang="en-US" b="1" i="0" u="none" baseline="0" dirty="0" smtClean="0"/>
              <a:t>and </a:t>
            </a:r>
            <a:r>
              <a:rPr lang="en-US" b="1" i="0" u="none" baseline="0" dirty="0"/>
              <a:t>SB I/O options</a:t>
            </a:r>
            <a:endParaRPr lang="en-US" altLang="en-US" dirty="0"/>
          </a:p>
        </p:txBody>
      </p:sp>
      <p:pic>
        <p:nvPicPr>
          <p:cNvPr id="6241" name="Picture 637" descr="S7-120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753228" y="4368758"/>
            <a:ext cx="1081087"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44" name="Table 6143"/>
          <p:cNvGraphicFramePr>
            <a:graphicFrameLocks noGrp="1"/>
          </p:cNvGraphicFramePr>
          <p:nvPr>
            <p:extLst>
              <p:ext uri="{D42A27DB-BD31-4B8C-83A1-F6EECF244321}">
                <p14:modId xmlns:p14="http://schemas.microsoft.com/office/powerpoint/2010/main" val="217154509"/>
              </p:ext>
            </p:extLst>
          </p:nvPr>
        </p:nvGraphicFramePr>
        <p:xfrm>
          <a:off x="627750" y="1412875"/>
          <a:ext cx="11088000" cy="4752000"/>
        </p:xfrm>
        <a:graphic>
          <a:graphicData uri="http://schemas.openxmlformats.org/drawingml/2006/table">
            <a:tbl>
              <a:tblPr firstRow="1" bandRow="1">
                <a:tableStyleId>{5C22544A-7EE6-4342-B048-85BDC9FD1C3A}</a:tableStyleId>
              </a:tblPr>
              <a:tblGrid>
                <a:gridCol w="2052000"/>
                <a:gridCol w="2016000"/>
                <a:gridCol w="1404000"/>
                <a:gridCol w="1404000"/>
                <a:gridCol w="1404000"/>
                <a:gridCol w="1404000"/>
                <a:gridCol w="1404000"/>
              </a:tblGrid>
              <a:tr h="432000">
                <a:tc gridSpan="2">
                  <a:txBody>
                    <a:bodyPr/>
                    <a:lstStyle/>
                    <a:p>
                      <a:pPr algn="l" rtl="0">
                        <a:lnSpc>
                          <a:spcPct val="100000"/>
                        </a:lnSpc>
                        <a:spcBef>
                          <a:spcPts val="0"/>
                        </a:spcBef>
                        <a:spcAft>
                          <a:spcPts val="0"/>
                        </a:spcAft>
                      </a:pPr>
                      <a:endParaRPr lang="en-US" sz="1800" dirty="0"/>
                    </a:p>
                  </a:txBody>
                  <a:tcPr marL="108000" marR="0" marT="36000" marB="36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hMerge="1">
                  <a:txBody>
                    <a:bodyPr/>
                    <a:lstStyle/>
                    <a:p>
                      <a:pPr algn="l" rtl="0">
                        <a:lnSpc>
                          <a:spcPct val="100000"/>
                        </a:lnSpc>
                        <a:spcBef>
                          <a:spcPts val="0"/>
                        </a:spcBef>
                        <a:spcAft>
                          <a:spcPts val="0"/>
                        </a:spcAft>
                      </a:pPr>
                      <a:endParaRPr lang="en-US" sz="18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00374B"/>
                    </a:solidFill>
                  </a:tcPr>
                </a:tc>
                <a:tc>
                  <a:txBody>
                    <a:bodyPr/>
                    <a:lstStyle/>
                    <a:p>
                      <a:pPr algn="ctr" rtl="0">
                        <a:lnSpc>
                          <a:spcPct val="100000"/>
                        </a:lnSpc>
                        <a:spcBef>
                          <a:spcPts val="0"/>
                        </a:spcBef>
                        <a:spcAft>
                          <a:spcPts val="0"/>
                        </a:spcAft>
                      </a:pPr>
                      <a:r>
                        <a:rPr lang="en-US" sz="1800" b="1" i="0" u="none" baseline="0" dirty="0"/>
                        <a:t>1211C</a:t>
                      </a:r>
                      <a:endParaRPr lang="en-US" sz="18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rtl="0">
                        <a:lnSpc>
                          <a:spcPct val="100000"/>
                        </a:lnSpc>
                        <a:spcBef>
                          <a:spcPts val="0"/>
                        </a:spcBef>
                        <a:spcAft>
                          <a:spcPts val="0"/>
                        </a:spcAft>
                      </a:pPr>
                      <a:r>
                        <a:rPr lang="en-US" sz="1800" b="1" i="0" u="none" baseline="0" dirty="0"/>
                        <a:t>1212C</a:t>
                      </a:r>
                      <a:endParaRPr lang="en-US" sz="18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rtl="0">
                        <a:lnSpc>
                          <a:spcPct val="100000"/>
                        </a:lnSpc>
                        <a:spcBef>
                          <a:spcPts val="0"/>
                        </a:spcBef>
                        <a:spcAft>
                          <a:spcPts val="0"/>
                        </a:spcAft>
                      </a:pPr>
                      <a:r>
                        <a:rPr lang="en-US" sz="1800" b="1" i="0" u="none" baseline="0" dirty="0"/>
                        <a:t>1214C</a:t>
                      </a:r>
                      <a:endParaRPr lang="en-US" sz="18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rtl="0">
                        <a:lnSpc>
                          <a:spcPct val="100000"/>
                        </a:lnSpc>
                        <a:spcBef>
                          <a:spcPts val="0"/>
                        </a:spcBef>
                        <a:spcAft>
                          <a:spcPts val="0"/>
                        </a:spcAft>
                      </a:pPr>
                      <a:r>
                        <a:rPr lang="en-US" sz="1800" b="1" i="0" u="none" baseline="0" dirty="0"/>
                        <a:t>1215C</a:t>
                      </a:r>
                      <a:endParaRPr lang="en-US" sz="18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solidFill>
                  </a:tcPr>
                </a:tc>
                <a:tc>
                  <a:txBody>
                    <a:bodyPr/>
                    <a:lstStyle/>
                    <a:p>
                      <a:pPr algn="ctr" rtl="0">
                        <a:lnSpc>
                          <a:spcPct val="100000"/>
                        </a:lnSpc>
                        <a:spcBef>
                          <a:spcPts val="0"/>
                        </a:spcBef>
                        <a:spcAft>
                          <a:spcPts val="0"/>
                        </a:spcAft>
                      </a:pPr>
                      <a:r>
                        <a:rPr lang="en-US" sz="1800" b="1" i="0" u="none" baseline="0" dirty="0"/>
                        <a:t>1217C</a:t>
                      </a:r>
                      <a:endParaRPr lang="en-US" sz="1800" dirty="0"/>
                    </a:p>
                  </a:txBody>
                  <a:tcPr marL="108000" marR="0" marT="36000" marB="36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solidFill>
                  </a:tcPr>
                </a:tc>
              </a:tr>
              <a:tr h="32400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lt1"/>
                          </a:solidFill>
                          <a:effectLst/>
                          <a:latin typeface="Arial" charset="0"/>
                          <a:cs typeface="Arial" charset="0"/>
                        </a:rPr>
                        <a:t>DI </a:t>
                      </a:r>
                      <a:r>
                        <a:rPr kumimoji="0" lang="en-US" sz="1400" b="1" i="0" u="none" strike="noStrike" cap="none" normalizeH="0" baseline="0" dirty="0">
                          <a:ln>
                            <a:noFill/>
                          </a:ln>
                          <a:solidFill>
                            <a:schemeClr val="lt1"/>
                          </a:solidFill>
                          <a:effectLst/>
                          <a:latin typeface="Arial" charset="0"/>
                          <a:cs typeface="Arial" charset="0"/>
                        </a:rPr>
                        <a:t>  </a:t>
                      </a:r>
                      <a:r>
                        <a:rPr kumimoji="0" lang="en-US" sz="1200" b="1" i="0" u="none" strike="noStrike" cap="none" normalizeH="0" baseline="0" dirty="0">
                          <a:ln>
                            <a:noFill/>
                          </a:ln>
                          <a:solidFill>
                            <a:schemeClr val="lt1"/>
                          </a:solidFill>
                          <a:effectLst/>
                          <a:latin typeface="Arial" charset="0"/>
                          <a:cs typeface="Arial" charset="0"/>
                        </a:rPr>
                        <a:t>digital input </a:t>
                      </a: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algn="l" rtl="0">
                        <a:lnSpc>
                          <a:spcPct val="100000"/>
                        </a:lnSpc>
                        <a:spcBef>
                          <a:spcPts val="0"/>
                        </a:spcBef>
                        <a:spcAft>
                          <a:spcPts val="0"/>
                        </a:spcAft>
                      </a:pPr>
                      <a:r>
                        <a:rPr lang="en-US" sz="1200" b="0" i="0" u="none" baseline="0"/>
                        <a:t>CPU</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algn="ctr" rtl="0">
                        <a:lnSpc>
                          <a:spcPct val="100000"/>
                        </a:lnSpc>
                        <a:spcBef>
                          <a:spcPts val="0"/>
                        </a:spcBef>
                        <a:spcAft>
                          <a:spcPts val="0"/>
                        </a:spcAft>
                      </a:pPr>
                      <a:r>
                        <a:rPr lang="en-US" sz="1400" b="0" i="0" u="none" baseline="0"/>
                        <a:t>6</a:t>
                      </a:r>
                      <a:endParaRPr lang="en-US" sz="14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algn="ctr" rtl="0">
                        <a:lnSpc>
                          <a:spcPct val="100000"/>
                        </a:lnSpc>
                        <a:spcBef>
                          <a:spcPts val="0"/>
                        </a:spcBef>
                        <a:spcAft>
                          <a:spcPts val="0"/>
                        </a:spcAft>
                      </a:pPr>
                      <a:r>
                        <a:rPr lang="en-US" sz="1400" b="0" i="0" u="none" baseline="0"/>
                        <a:t>8</a:t>
                      </a:r>
                      <a:endParaRPr lang="en-US" sz="14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3">
                  <a:txBody>
                    <a:bodyPr/>
                    <a:lstStyle/>
                    <a:p>
                      <a:pPr algn="ctr" rtl="0">
                        <a:lnSpc>
                          <a:spcPct val="100000"/>
                        </a:lnSpc>
                        <a:spcBef>
                          <a:spcPts val="0"/>
                        </a:spcBef>
                        <a:spcAft>
                          <a:spcPts val="0"/>
                        </a:spcAft>
                      </a:pPr>
                      <a:r>
                        <a:rPr lang="en-US" sz="1400" b="0" i="0" u="none" baseline="0"/>
                        <a:t>14</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pPr algn="ctr" rtl="0"/>
                      <a:endParaRPr lang="en-US" dirty="0"/>
                    </a:p>
                  </a:txBody>
                  <a:tcPr/>
                </a:tc>
                <a:tc hMerge="1">
                  <a:txBody>
                    <a:bodyPr/>
                    <a:lstStyle/>
                    <a:p>
                      <a:pPr algn="ctr" rtl="0"/>
                      <a:endParaRPr lang="en-US" dirty="0"/>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lang="en-US" sz="1200" b="0" i="0" u="none" baseline="0"/>
                        <a:t>SB</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 4 (optional)</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468000">
                <a:tc>
                  <a:txBody>
                    <a:bodyPr/>
                    <a:lstStyle/>
                    <a:p>
                      <a:pPr marL="0" marR="0" lvl="0" indent="0" algn="l" defTabSz="914400" rtl="0" eaLnBrk="1" fontAlgn="base" latinLnBrk="0" hangingPunct="1">
                        <a:lnSpc>
                          <a:spcPct val="100000"/>
                        </a:lnSpc>
                        <a:spcBef>
                          <a:spcPts val="0"/>
                        </a:spcBef>
                        <a:spcAft>
                          <a:spcPts val="0"/>
                        </a:spcAft>
                        <a:buClr>
                          <a:schemeClr val="tx2"/>
                        </a:buClr>
                        <a:buSzTx/>
                        <a:buFont typeface="Wingdings" pitchFamily="2" charset="2"/>
                        <a:buNone/>
                        <a:tabLst/>
                        <a:defRPr/>
                      </a:pPr>
                      <a:r>
                        <a:rPr kumimoji="0" lang="en-US" sz="1200" b="0" i="0" u="none" strike="noStrike" cap="none" normalizeH="0" baseline="0" dirty="0">
                          <a:ln>
                            <a:noFill/>
                          </a:ln>
                          <a:solidFill>
                            <a:schemeClr val="lt1"/>
                          </a:solidFill>
                          <a:effectLst/>
                          <a:latin typeface="Arial" charset="0"/>
                          <a:cs typeface="Arial" charset="0"/>
                        </a:rPr>
                        <a:t>including</a:t>
                      </a:r>
                      <a:r>
                        <a:rPr kumimoji="0" lang="en-US" sz="1200" b="1" i="0" u="none" strike="noStrike" cap="none" normalizeH="0" baseline="0" dirty="0">
                          <a:ln>
                            <a:noFill/>
                          </a:ln>
                          <a:solidFill>
                            <a:schemeClr val="lt1"/>
                          </a:solidFill>
                          <a:effectLst/>
                          <a:latin typeface="Arial" charset="0"/>
                          <a:cs typeface="Arial" charset="0"/>
                        </a:rPr>
                        <a:t> HSC  </a:t>
                      </a:r>
                      <a:br>
                        <a:rPr kumimoji="0" lang="en-US" sz="1200" b="1" i="0" u="none" strike="noStrike" cap="none" normalizeH="0" baseline="0" dirty="0">
                          <a:ln>
                            <a:noFill/>
                          </a:ln>
                          <a:solidFill>
                            <a:schemeClr val="lt1"/>
                          </a:solidFill>
                          <a:effectLst/>
                          <a:latin typeface="Arial" charset="0"/>
                          <a:cs typeface="Arial" charset="0"/>
                        </a:rPr>
                      </a:br>
                      <a:r>
                        <a:rPr kumimoji="0" lang="en-US" sz="1200" b="1" i="0" u="none" strike="noStrike" cap="none" normalizeH="0" baseline="0" dirty="0">
                          <a:ln>
                            <a:noFill/>
                          </a:ln>
                          <a:solidFill>
                            <a:schemeClr val="lt1"/>
                          </a:solidFill>
                          <a:effectLst/>
                          <a:latin typeface="Arial" charset="0"/>
                          <a:cs typeface="Arial" charset="0"/>
                        </a:rPr>
                        <a:t>high-speed counters</a:t>
                      </a:r>
                      <a:endParaRPr lang="en-US" sz="1200" dirty="0" smtClean="0">
                        <a:solidFill>
                          <a:schemeClr val="lt1"/>
                        </a:solidFill>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kern="1200" baseline="0">
                          <a:solidFill>
                            <a:schemeClr val="dk1"/>
                          </a:solidFill>
                          <a:latin typeface="+mn-lt"/>
                          <a:ea typeface="+mn-ea"/>
                          <a:cs typeface="+mn-cs"/>
                        </a:rPr>
                        <a:t>CPU or SB inputs</a:t>
                      </a:r>
                      <a:endParaRPr lang="en-US" sz="1200" kern="1200" dirty="0" smtClean="0">
                        <a:solidFill>
                          <a:schemeClr val="dk1"/>
                        </a:solidFill>
                        <a:latin typeface="+mn-lt"/>
                        <a:ea typeface="+mn-ea"/>
                        <a:cs typeface="+mn-cs"/>
                      </a:endParaRP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i="0" u="none" baseline="0"/>
                        <a:t>6</a:t>
                      </a:r>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sz="1400" dirty="0"/>
                    </a:p>
                  </a:txBody>
                  <a:tcPr/>
                </a:tc>
                <a:tc hMerge="1">
                  <a:txBody>
                    <a:bodyPr/>
                    <a:lstStyle/>
                    <a:p>
                      <a:endParaRPr lang="en-US"/>
                    </a:p>
                  </a:txBody>
                  <a:tcPr/>
                </a:tc>
                <a:tc hMerge="1">
                  <a:txBody>
                    <a:bodyPr/>
                    <a:lstStyle/>
                    <a:p>
                      <a:endParaRPr lang="en-US"/>
                    </a:p>
                  </a:txBody>
                  <a:tcPr/>
                </a:tc>
              </a:tr>
              <a:tr h="324000">
                <a:tc rowSpan="2">
                  <a:txBody>
                    <a:bodyPr/>
                    <a:lstStyle/>
                    <a:p>
                      <a:pPr marL="0" marR="0" lvl="0" indent="0" algn="l" defTabSz="914400" rtl="0" eaLnBrk="1" fontAlgn="base" latinLnBrk="0" hangingPunct="1">
                        <a:lnSpc>
                          <a:spcPct val="100000"/>
                        </a:lnSpc>
                        <a:spcBef>
                          <a:spcPts val="0"/>
                        </a:spcBef>
                        <a:spcAft>
                          <a:spcPts val="0"/>
                        </a:spcAft>
                        <a:buClr>
                          <a:schemeClr val="tx2"/>
                        </a:buClr>
                        <a:buSzTx/>
                        <a:buFont typeface="Wingdings" pitchFamily="2" charset="2"/>
                        <a:buNone/>
                        <a:tabLst/>
                      </a:pPr>
                      <a:r>
                        <a:rPr kumimoji="0" lang="en-US" sz="1200" b="1" i="0" u="none" strike="noStrike" cap="none" normalizeH="0" baseline="0" dirty="0">
                          <a:ln>
                            <a:noFill/>
                          </a:ln>
                          <a:solidFill>
                            <a:schemeClr val="lt1"/>
                          </a:solidFill>
                          <a:effectLst/>
                          <a:latin typeface="Arial" charset="0"/>
                          <a:cs typeface="Arial" charset="0"/>
                        </a:rPr>
                        <a:t>DQ digital output</a:t>
                      </a:r>
                      <a:endParaRPr kumimoji="0" lang="en-US" altLang="en-US" sz="1200" b="1" i="0" u="none" strike="noStrike" cap="none" normalizeH="0" baseline="0" dirty="0" smtClean="0">
                        <a:ln>
                          <a:noFill/>
                        </a:ln>
                        <a:solidFill>
                          <a:schemeClr val="lt1"/>
                        </a:solidFill>
                        <a:effectLst/>
                        <a:latin typeface="Arial" charset="0"/>
                        <a:cs typeface="Arial" charset="0"/>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algn="l" rtl="0">
                        <a:lnSpc>
                          <a:spcPct val="100000"/>
                        </a:lnSpc>
                        <a:spcBef>
                          <a:spcPts val="0"/>
                        </a:spcBef>
                        <a:spcAft>
                          <a:spcPts val="0"/>
                        </a:spcAft>
                      </a:pPr>
                      <a:r>
                        <a:rPr lang="en-US" sz="1200" b="0" i="0" u="none" baseline="0"/>
                        <a:t>CPU</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algn="ctr" rtl="0">
                        <a:lnSpc>
                          <a:spcPct val="100000"/>
                        </a:lnSpc>
                        <a:spcBef>
                          <a:spcPts val="0"/>
                        </a:spcBef>
                        <a:spcAft>
                          <a:spcPts val="0"/>
                        </a:spcAft>
                      </a:pPr>
                      <a:r>
                        <a:rPr lang="en-US" sz="1400" b="0" i="0" u="none" baseline="0"/>
                        <a:t>4</a:t>
                      </a:r>
                      <a:endParaRPr lang="en-US" sz="14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a:txBody>
                    <a:bodyPr/>
                    <a:lstStyle/>
                    <a:p>
                      <a:pPr algn="ctr" rtl="0">
                        <a:lnSpc>
                          <a:spcPct val="100000"/>
                        </a:lnSpc>
                        <a:spcBef>
                          <a:spcPts val="0"/>
                        </a:spcBef>
                        <a:spcAft>
                          <a:spcPts val="0"/>
                        </a:spcAft>
                      </a:pPr>
                      <a:r>
                        <a:rPr lang="en-US" sz="1400" b="0" i="0" u="none" baseline="0"/>
                        <a:t>6</a:t>
                      </a:r>
                      <a:endParaRPr lang="en-US" sz="14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3">
                  <a:txBody>
                    <a:bodyPr/>
                    <a:lstStyle/>
                    <a:p>
                      <a:pPr algn="ctr" rtl="0">
                        <a:lnSpc>
                          <a:spcPct val="100000"/>
                        </a:lnSpc>
                        <a:spcBef>
                          <a:spcPts val="0"/>
                        </a:spcBef>
                        <a:spcAft>
                          <a:spcPts val="0"/>
                        </a:spcAft>
                      </a:pPr>
                      <a:r>
                        <a:rPr lang="en-US" sz="1400" b="0" i="0" u="none" baseline="0"/>
                        <a:t>10</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pPr algn="ctr" rtl="0"/>
                      <a:endParaRPr lang="en-US" dirty="0"/>
                    </a:p>
                  </a:txBody>
                  <a:tcPr/>
                </a:tc>
                <a:tc hMerge="1">
                  <a:txBody>
                    <a:bodyPr/>
                    <a:lstStyle/>
                    <a:p>
                      <a:pPr algn="ctr" rtl="0"/>
                      <a:endParaRPr lang="en-US" dirty="0"/>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lang="en-US" sz="1200" b="0" i="0" u="none" baseline="0"/>
                        <a:t>SB</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 4 (optional)</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324000">
                <a:tc rowSpan="2">
                  <a:txBody>
                    <a:bodyPr/>
                    <a:lstStyle/>
                    <a:p>
                      <a:pPr marL="0" marR="0" lvl="0" indent="0" algn="l" defTabSz="914400" rtl="0" eaLnBrk="1" fontAlgn="base" latinLnBrk="0" hangingPunct="1">
                        <a:lnSpc>
                          <a:spcPct val="100000"/>
                        </a:lnSpc>
                        <a:spcBef>
                          <a:spcPts val="0"/>
                        </a:spcBef>
                        <a:spcAft>
                          <a:spcPts val="0"/>
                        </a:spcAft>
                        <a:buClr>
                          <a:schemeClr val="tx2"/>
                        </a:buClr>
                        <a:buSzTx/>
                        <a:buFont typeface="Wingdings" pitchFamily="2" charset="2"/>
                        <a:buNone/>
                        <a:tabLst/>
                      </a:pPr>
                      <a:r>
                        <a:rPr kumimoji="0" lang="en-US" sz="1200" b="1" i="0" u="none" strike="noStrike" cap="none" normalizeH="0" baseline="0" dirty="0">
                          <a:ln>
                            <a:noFill/>
                          </a:ln>
                          <a:solidFill>
                            <a:schemeClr val="lt1"/>
                          </a:solidFill>
                          <a:effectLst/>
                          <a:latin typeface="Arial" charset="0"/>
                          <a:cs typeface="Arial" charset="0"/>
                        </a:rPr>
                        <a:t>AI </a:t>
                      </a:r>
                      <a:r>
                        <a:rPr kumimoji="0" lang="en-US" sz="1400" b="1" i="0" u="none" strike="noStrike" cap="none" normalizeH="0" baseline="0" dirty="0">
                          <a:ln>
                            <a:noFill/>
                          </a:ln>
                          <a:solidFill>
                            <a:schemeClr val="lt1"/>
                          </a:solidFill>
                          <a:effectLst/>
                          <a:latin typeface="Arial" charset="0"/>
                          <a:cs typeface="Arial" charset="0"/>
                        </a:rPr>
                        <a:t>  </a:t>
                      </a:r>
                      <a:r>
                        <a:rPr kumimoji="0" lang="en-US" sz="1200" b="1" i="0" u="none" strike="noStrike" cap="none" normalizeH="0" baseline="0" dirty="0">
                          <a:ln>
                            <a:noFill/>
                          </a:ln>
                          <a:solidFill>
                            <a:schemeClr val="lt1"/>
                          </a:solidFill>
                          <a:effectLst/>
                          <a:latin typeface="Arial" charset="0"/>
                          <a:cs typeface="Arial" charset="0"/>
                        </a:rPr>
                        <a:t>Analog input</a:t>
                      </a:r>
                      <a:endParaRPr kumimoji="0" lang="en-US" altLang="en-US" sz="1200" b="1" i="0" u="none" strike="noStrike" cap="none" normalizeH="0" baseline="0" dirty="0" smtClean="0">
                        <a:ln>
                          <a:noFill/>
                        </a:ln>
                        <a:solidFill>
                          <a:schemeClr val="lt1"/>
                        </a:solidFill>
                        <a:effectLst/>
                        <a:latin typeface="Arial" charset="0"/>
                        <a:cs typeface="Arial" charset="0"/>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algn="l" rtl="0">
                        <a:lnSpc>
                          <a:spcPct val="100000"/>
                        </a:lnSpc>
                        <a:spcBef>
                          <a:spcPts val="0"/>
                        </a:spcBef>
                        <a:spcAft>
                          <a:spcPts val="0"/>
                        </a:spcAft>
                      </a:pPr>
                      <a:r>
                        <a:rPr lang="en-US" sz="1200" b="0" i="0" u="none" baseline="0"/>
                        <a:t>CPU</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2</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lang="en-US" sz="1200" b="0" i="0" u="none" baseline="0"/>
                        <a:t>SB</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1 (optional)</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324000">
                <a:tc rowSpan="2">
                  <a:txBody>
                    <a:bodyPr/>
                    <a:lstStyle/>
                    <a:p>
                      <a:pPr marL="0" marR="0" lvl="0" indent="0" algn="l" defTabSz="914400" rtl="0" eaLnBrk="1" fontAlgn="base" latinLnBrk="0" hangingPunct="1">
                        <a:lnSpc>
                          <a:spcPct val="100000"/>
                        </a:lnSpc>
                        <a:spcBef>
                          <a:spcPts val="0"/>
                        </a:spcBef>
                        <a:spcAft>
                          <a:spcPts val="0"/>
                        </a:spcAft>
                        <a:buClr>
                          <a:schemeClr val="tx2"/>
                        </a:buClr>
                        <a:buSzTx/>
                        <a:buFont typeface="Wingdings" pitchFamily="2" charset="2"/>
                        <a:buNone/>
                        <a:tabLst/>
                      </a:pPr>
                      <a:r>
                        <a:rPr kumimoji="0" lang="en-US" sz="1200" b="1" i="0" u="none" strike="noStrike" cap="none" normalizeH="0" baseline="0" dirty="0">
                          <a:ln>
                            <a:noFill/>
                          </a:ln>
                          <a:solidFill>
                            <a:schemeClr val="lt1"/>
                          </a:solidFill>
                          <a:effectLst/>
                          <a:latin typeface="Arial" charset="0"/>
                          <a:cs typeface="Arial" charset="0"/>
                        </a:rPr>
                        <a:t>AQ analog output</a:t>
                      </a:r>
                      <a:endParaRPr kumimoji="0" lang="en-US" altLang="en-US" sz="1400" b="1" i="0" u="none" strike="noStrike" cap="none" normalizeH="0" baseline="0" dirty="0" smtClean="0">
                        <a:ln>
                          <a:noFill/>
                        </a:ln>
                        <a:solidFill>
                          <a:schemeClr val="lt1"/>
                        </a:solidFill>
                        <a:effectLst/>
                        <a:latin typeface="Arial" charset="0"/>
                        <a:cs typeface="Arial" charset="0"/>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algn="l" rtl="0">
                        <a:lnSpc>
                          <a:spcPct val="100000"/>
                        </a:lnSpc>
                        <a:spcBef>
                          <a:spcPts val="0"/>
                        </a:spcBef>
                        <a:spcAft>
                          <a:spcPts val="0"/>
                        </a:spcAft>
                      </a:pPr>
                      <a:r>
                        <a:rPr lang="en-US" sz="1200" b="0" i="0" u="none" baseline="0"/>
                        <a:t>CPU</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3">
                  <a:txBody>
                    <a:bodyPr/>
                    <a:lstStyle/>
                    <a:p>
                      <a:pPr algn="ctr" rtl="0">
                        <a:lnSpc>
                          <a:spcPct val="100000"/>
                        </a:lnSpc>
                        <a:spcBef>
                          <a:spcPts val="0"/>
                        </a:spcBef>
                        <a:spcAft>
                          <a:spcPts val="0"/>
                        </a:spcAft>
                      </a:pPr>
                      <a:r>
                        <a:rPr lang="en-US" sz="1400" b="0" i="0" u="none" baseline="0"/>
                        <a:t>-</a:t>
                      </a:r>
                      <a:endParaRPr lang="en-US" sz="14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gridSpan="2">
                  <a:txBody>
                    <a:bodyPr/>
                    <a:lstStyle/>
                    <a:p>
                      <a:pPr algn="ctr" rtl="0">
                        <a:lnSpc>
                          <a:spcPct val="100000"/>
                        </a:lnSpc>
                        <a:spcBef>
                          <a:spcPts val="0"/>
                        </a:spcBef>
                        <a:spcAft>
                          <a:spcPts val="0"/>
                        </a:spcAft>
                      </a:pPr>
                      <a:r>
                        <a:rPr lang="en-US" sz="1400" b="0" i="0" u="none" baseline="0"/>
                        <a:t>2</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pPr algn="ctr" rtl="0"/>
                      <a:endParaRPr lang="en-US" dirty="0"/>
                    </a:p>
                  </a:txBody>
                  <a:tcPr/>
                </a:tc>
              </a:tr>
              <a:tr h="324000">
                <a:tc vMerge="1">
                  <a:txBody>
                    <a:bodyPr/>
                    <a:lstStyle/>
                    <a:p>
                      <a:endParaRPr lang="en-US" dirty="0"/>
                    </a:p>
                  </a:txBody>
                  <a:tcPr/>
                </a:tc>
                <a:tc>
                  <a:txBody>
                    <a:bodyPr/>
                    <a:lstStyle/>
                    <a:p>
                      <a:pPr algn="l" rtl="0">
                        <a:lnSpc>
                          <a:spcPct val="100000"/>
                        </a:lnSpc>
                        <a:spcBef>
                          <a:spcPts val="0"/>
                        </a:spcBef>
                        <a:spcAft>
                          <a:spcPts val="0"/>
                        </a:spcAft>
                      </a:pPr>
                      <a:r>
                        <a:rPr lang="en-US" sz="1200" b="0" i="0" u="none" baseline="0"/>
                        <a:t>SB</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1 (optional)</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324000">
                <a:tc gridSpan="7">
                  <a:txBody>
                    <a:bodyPr/>
                    <a:lstStyle/>
                    <a:p>
                      <a:pPr marL="0" indent="0" algn="l" rtl="0">
                        <a:lnSpc>
                          <a:spcPct val="100000"/>
                        </a:lnSpc>
                        <a:spcBef>
                          <a:spcPts val="0"/>
                        </a:spcBef>
                        <a:spcAft>
                          <a:spcPts val="0"/>
                        </a:spcAft>
                      </a:pPr>
                      <a:r>
                        <a:rPr lang="en-US" sz="1200" b="1" i="0" u="none" baseline="0" dirty="0">
                          <a:solidFill>
                            <a:schemeClr val="lt1"/>
                          </a:solidFill>
                        </a:rPr>
                        <a:t>Technological outputs</a:t>
                      </a:r>
                      <a:endParaRPr lang="en-US" sz="1200" b="1" dirty="0">
                        <a:solidFill>
                          <a:schemeClr val="lt1"/>
                        </a:solidFill>
                      </a:endParaRPr>
                    </a:p>
                  </a:txBody>
                  <a:tcPr marL="108000" marR="0" marT="36000" marB="36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68000">
                <a:tc>
                  <a:txBody>
                    <a:bodyPr/>
                    <a:lstStyle/>
                    <a:p>
                      <a:pPr marL="0" indent="0" algn="l" rtl="0">
                        <a:lnSpc>
                          <a:spcPct val="100000"/>
                        </a:lnSpc>
                        <a:spcBef>
                          <a:spcPts val="0"/>
                        </a:spcBef>
                        <a:spcAft>
                          <a:spcPts val="0"/>
                        </a:spcAft>
                      </a:pPr>
                      <a:r>
                        <a:rPr kumimoji="0" lang="en-US" sz="1200" b="1" i="0" u="none" strike="noStrike" kern="1200" cap="none" normalizeH="0" baseline="0" dirty="0">
                          <a:ln>
                            <a:noFill/>
                          </a:ln>
                          <a:solidFill>
                            <a:schemeClr val="lt1"/>
                          </a:solidFill>
                          <a:effectLst/>
                          <a:latin typeface="Arial" charset="0"/>
                          <a:ea typeface="+mn-ea"/>
                          <a:cs typeface="Arial" charset="0"/>
                        </a:rPr>
                        <a:t>PWM / PTO pulse output</a:t>
                      </a:r>
                      <a:endParaRPr lang="en-US" sz="1000" dirty="0">
                        <a:solidFill>
                          <a:schemeClr val="lt1"/>
                        </a:solidFill>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FB9C3"/>
                    </a:solidFill>
                  </a:tcPr>
                </a:tc>
                <a:tc>
                  <a:txBody>
                    <a:bodyPr/>
                    <a:lstStyle/>
                    <a:p>
                      <a:pPr marL="0" algn="l" defTabSz="914400" rtl="0" eaLnBrk="1" latinLnBrk="0" hangingPunct="1">
                        <a:lnSpc>
                          <a:spcPct val="100000"/>
                        </a:lnSpc>
                        <a:spcBef>
                          <a:spcPts val="0"/>
                        </a:spcBef>
                        <a:spcAft>
                          <a:spcPts val="0"/>
                        </a:spcAft>
                      </a:pPr>
                      <a:r>
                        <a:rPr lang="en-US" sz="1200" b="0" i="0" u="none" kern="1200" baseline="0">
                          <a:solidFill>
                            <a:schemeClr val="dk1"/>
                          </a:solidFill>
                          <a:latin typeface="+mn-lt"/>
                          <a:ea typeface="+mn-ea"/>
                          <a:cs typeface="+mn-cs"/>
                        </a:rPr>
                        <a:t>CPU or SB outputs</a:t>
                      </a:r>
                      <a:endParaRPr lang="en-US" sz="1200" kern="1200" dirty="0">
                        <a:solidFill>
                          <a:schemeClr val="dk1"/>
                        </a:solidFill>
                        <a:latin typeface="+mn-lt"/>
                        <a:ea typeface="+mn-ea"/>
                        <a:cs typeface="+mn-cs"/>
                      </a:endParaRPr>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gridSpan="5">
                  <a:txBody>
                    <a:bodyPr/>
                    <a:lstStyle/>
                    <a:p>
                      <a:pPr algn="ctr" rtl="0">
                        <a:lnSpc>
                          <a:spcPct val="100000"/>
                        </a:lnSpc>
                        <a:spcBef>
                          <a:spcPts val="0"/>
                        </a:spcBef>
                        <a:spcAft>
                          <a:spcPts val="0"/>
                        </a:spcAft>
                      </a:pPr>
                      <a:r>
                        <a:rPr lang="en-US" sz="1400" b="0" i="0" u="none" baseline="0"/>
                        <a:t>4</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r h="468000">
                <a:tc>
                  <a:txBody>
                    <a:bodyPr/>
                    <a:lstStyle/>
                    <a:p>
                      <a:pPr marL="0" indent="85725" algn="l" rtl="0">
                        <a:lnSpc>
                          <a:spcPct val="100000"/>
                        </a:lnSpc>
                        <a:spcBef>
                          <a:spcPts val="0"/>
                        </a:spcBef>
                        <a:spcAft>
                          <a:spcPts val="0"/>
                        </a:spcAft>
                      </a:pPr>
                      <a:endParaRPr lang="en-US" sz="1000" dirty="0">
                        <a:solidFill>
                          <a:schemeClr val="lt1"/>
                        </a:solidFill>
                      </a:endParaRPr>
                    </a:p>
                  </a:txBody>
                  <a:tcPr marL="108000" marR="0" marT="36000" marB="36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AFB9C3"/>
                    </a:solidFill>
                  </a:tcPr>
                </a:tc>
                <a:tc>
                  <a:txBody>
                    <a:bodyPr/>
                    <a:lstStyle/>
                    <a:p>
                      <a:pPr algn="l" rtl="0">
                        <a:lnSpc>
                          <a:spcPct val="100000"/>
                        </a:lnSpc>
                        <a:spcBef>
                          <a:spcPts val="0"/>
                        </a:spcBef>
                        <a:spcAft>
                          <a:spcPts val="0"/>
                        </a:spcAft>
                      </a:pPr>
                      <a:r>
                        <a:rPr lang="en-US" sz="1200" b="0" i="0" u="none" baseline="0"/>
                        <a:t>Position-controlled axes (PROFIdrive, analog)</a:t>
                      </a:r>
                      <a:endParaRPr lang="en-US" sz="1200" dirty="0"/>
                    </a:p>
                  </a:txBody>
                  <a:tcPr marL="108000" marR="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1E6"/>
                    </a:solidFill>
                  </a:tcPr>
                </a:tc>
                <a:tc gridSpan="5">
                  <a:txBody>
                    <a:bodyPr/>
                    <a:lstStyle/>
                    <a:p>
                      <a:pPr algn="ctr" rtl="0">
                        <a:lnSpc>
                          <a:spcPct val="100000"/>
                        </a:lnSpc>
                        <a:spcBef>
                          <a:spcPts val="0"/>
                        </a:spcBef>
                        <a:spcAft>
                          <a:spcPts val="0"/>
                        </a:spcAft>
                      </a:pPr>
                      <a:r>
                        <a:rPr lang="en-US" sz="1400" b="0" i="0" u="none" baseline="0"/>
                        <a:t>8</a:t>
                      </a:r>
                      <a:endParaRPr lang="en-US" sz="1400" dirty="0"/>
                    </a:p>
                  </a:txBody>
                  <a:tcPr marL="108000" marR="0" marT="36000" marB="36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DCE1E6"/>
                    </a:solidFill>
                  </a:tcPr>
                </a:tc>
                <a:tc hMerge="1">
                  <a:txBody>
                    <a:bodyPr/>
                    <a:lstStyle/>
                    <a:p>
                      <a:endParaRPr lang="en-US"/>
                    </a:p>
                  </a:txBody>
                  <a:tcPr/>
                </a:tc>
                <a:tc hMerge="1">
                  <a:txBody>
                    <a:bodyPr/>
                    <a:lstStyle/>
                    <a:p>
                      <a:pPr algn="ctr" rtl="0"/>
                      <a:endParaRPr lang="en-US" dirty="0"/>
                    </a:p>
                  </a:txBody>
                  <a:tcPr/>
                </a:tc>
                <a:tc hMerge="1">
                  <a:txBody>
                    <a:bodyPr/>
                    <a:lstStyle/>
                    <a:p>
                      <a:pPr algn="ctr" rtl="0"/>
                      <a:endParaRPr lang="en-US" dirty="0"/>
                    </a:p>
                  </a:txBody>
                  <a:tcPr/>
                </a:tc>
                <a:tc hMerge="1">
                  <a:txBody>
                    <a:bodyPr/>
                    <a:lstStyle/>
                    <a:p>
                      <a:pPr algn="ctr" rtl="0"/>
                      <a:endParaRPr lang="en-US" dirty="0"/>
                    </a:p>
                  </a:txBody>
                  <a:tcPr/>
                </a:tc>
              </a:tr>
            </a:tbl>
          </a:graphicData>
        </a:graphic>
      </p:graphicFrame>
    </p:spTree>
    <p:custDataLst>
      <p:tags r:id="rId2"/>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3"/>
            </p:custDataLst>
            <p:extLst>
              <p:ext uri="{D42A27DB-BD31-4B8C-83A1-F6EECF244321}">
                <p14:modId xmlns:p14="http://schemas.microsoft.com/office/powerpoint/2010/main" val="4021390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817" name="think-cell Folie" r:id="rId6" imgW="270" imgH="270" progId="TCLayout.ActiveDocument.1">
                  <p:embed/>
                </p:oleObj>
              </mc:Choice>
              <mc:Fallback>
                <p:oleObj name="think-cell Folie" r:id="rId6" imgW="270" imgH="270" progId="TCLayout.ActiveDocument.1">
                  <p:embed/>
                  <p:pic>
                    <p:nvPicPr>
                      <p:cNvPr id="0" name="Picture 6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2" name="Rectangle 2"/>
          <p:cNvSpPr>
            <a:spLocks noGrp="1" noChangeArrowheads="1"/>
          </p:cNvSpPr>
          <p:nvPr>
            <p:ph type="title"/>
          </p:nvPr>
        </p:nvSpPr>
        <p:spPr/>
        <p:txBody>
          <a:bodyPr/>
          <a:lstStyle/>
          <a:p>
            <a:pPr algn="l" rtl="0"/>
            <a:r>
              <a:rPr lang="en-US" b="1" i="0" u="none" baseline="0"/>
              <a:t>Design and handling</a:t>
            </a:r>
            <a:r>
              <a:rPr lang="en-US"/>
              <a:t/>
            </a:r>
            <a:br>
              <a:rPr lang="en-US"/>
            </a:br>
            <a:r>
              <a:rPr lang="en-US" b="1" i="0" u="none" baseline="0"/>
              <a:t>S7-1200 load memory</a:t>
            </a:r>
            <a:endParaRPr lang="en-US" altLang="en-US" dirty="0"/>
          </a:p>
        </p:txBody>
      </p:sp>
      <p:sp>
        <p:nvSpPr>
          <p:cNvPr id="16"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pPr>
            <a:r>
              <a:rPr lang="en-US" sz="2000" b="1" i="0" u="none" baseline="0">
                <a:solidFill>
                  <a:srgbClr val="FFFFFF"/>
                </a:solidFill>
                <a:latin typeface="Arial" charset="0"/>
              </a:rPr>
              <a:t>Storing of the tag names and comments in the S7-1200 CPU memory and therefore online, available for project upload, etc.</a:t>
            </a:r>
            <a:endParaRPr lang="en-US" altLang="en-US" sz="2000" b="1" dirty="0">
              <a:solidFill>
                <a:srgbClr val="FFFFFF"/>
              </a:solidFill>
              <a:latin typeface="Arial" charset="0"/>
            </a:endParaRPr>
          </a:p>
        </p:txBody>
      </p:sp>
      <p:sp>
        <p:nvSpPr>
          <p:cNvPr id="20" name="Inhaltsplatzhalter 13"/>
          <p:cNvSpPr txBox="1">
            <a:spLocks/>
          </p:cNvSpPr>
          <p:nvPr/>
        </p:nvSpPr>
        <p:spPr>
          <a:xfrm>
            <a:off x="627750" y="1412875"/>
            <a:ext cx="11088000" cy="3888000"/>
          </a:xfrm>
          <a:prstGeom prst="rect">
            <a:avLst/>
          </a:prstGeom>
          <a:solidFill>
            <a:srgbClr val="DCE1E6"/>
          </a:solidFill>
        </p:spPr>
        <p:txBody>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92075" algn="l" rtl="0"/>
            <a:endParaRPr lang="en-US" b="1" dirty="0" smtClean="0"/>
          </a:p>
          <a:p>
            <a:pPr marL="92075" algn="l" rtl="0"/>
            <a:endParaRPr lang="en-US" b="1" dirty="0" smtClean="0"/>
          </a:p>
          <a:p>
            <a:pPr marL="92075" algn="l" rtl="0"/>
            <a:endParaRPr lang="en-US" b="1" dirty="0" smtClean="0"/>
          </a:p>
          <a:p>
            <a:pPr marL="92075" algn="l" rtl="0"/>
            <a:endParaRPr lang="en-US" b="1" dirty="0" smtClean="0"/>
          </a:p>
          <a:p>
            <a:pPr marL="92075" algn="l" rtl="0"/>
            <a:endParaRPr lang="en-US" b="1" dirty="0" smtClean="0"/>
          </a:p>
          <a:p>
            <a:pPr marL="92075" algn="l" rtl="0"/>
            <a:endParaRPr lang="en-US" b="1" dirty="0" smtClean="0"/>
          </a:p>
          <a:p>
            <a:pPr marL="92075" algn="l" rtl="0"/>
            <a:endParaRPr lang="en-US" b="1" dirty="0" smtClean="0"/>
          </a:p>
          <a:p>
            <a:pPr marL="92075" algn="l" rtl="0"/>
            <a:endParaRPr lang="en-US" b="1" dirty="0" smtClean="0"/>
          </a:p>
        </p:txBody>
      </p:sp>
      <p:pic>
        <p:nvPicPr>
          <p:cNvPr id="15370" name="Picture 105" descr="14-24-dip"/>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07579" y="1719455"/>
            <a:ext cx="2374718" cy="1572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9" name="Text Box 48"/>
          <p:cNvSpPr txBox="1">
            <a:spLocks noChangeArrowheads="1"/>
          </p:cNvSpPr>
          <p:nvPr/>
        </p:nvSpPr>
        <p:spPr bwMode="auto">
          <a:xfrm>
            <a:off x="2924192" y="1898812"/>
            <a:ext cx="3960215" cy="369332"/>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sz="2400" b="0" i="0" u="none" baseline="0" dirty="0" smtClean="0">
                <a:solidFill>
                  <a:srgbClr val="000000"/>
                </a:solidFill>
              </a:rPr>
              <a:t>1, 2 </a:t>
            </a:r>
            <a:r>
              <a:rPr lang="en-US" sz="2400" b="0" i="0" u="none" baseline="0" dirty="0">
                <a:solidFill>
                  <a:srgbClr val="000000"/>
                </a:solidFill>
              </a:rPr>
              <a:t>or 4 MB (internal)</a:t>
            </a:r>
            <a:endParaRPr lang="en-US" altLang="en-US" sz="2400" dirty="0">
              <a:solidFill>
                <a:srgbClr val="000000"/>
              </a:solidFill>
            </a:endParaRPr>
          </a:p>
        </p:txBody>
      </p:sp>
      <p:grpSp>
        <p:nvGrpSpPr>
          <p:cNvPr id="5" name="Group 4"/>
          <p:cNvGrpSpPr/>
          <p:nvPr/>
        </p:nvGrpSpPr>
        <p:grpSpPr>
          <a:xfrm>
            <a:off x="4369820" y="2822622"/>
            <a:ext cx="1634534" cy="1254542"/>
            <a:chOff x="5049382" y="2662213"/>
            <a:chExt cx="684622" cy="525463"/>
          </a:xfrm>
        </p:grpSpPr>
        <p:pic>
          <p:nvPicPr>
            <p:cNvPr id="15371" name="Picture 118" descr="G_SY02_XX_00076P"/>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057729" y="2700313"/>
              <a:ext cx="67627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132" descr="PPTDF"/>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049382" y="2662213"/>
              <a:ext cx="204788" cy="219075"/>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 Box 48"/>
          <p:cNvSpPr txBox="1">
            <a:spLocks noChangeArrowheads="1"/>
          </p:cNvSpPr>
          <p:nvPr/>
        </p:nvSpPr>
        <p:spPr bwMode="auto">
          <a:xfrm>
            <a:off x="6099175" y="3345663"/>
            <a:ext cx="2840152" cy="369332"/>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sz="2400" b="0" i="0" u="none" baseline="0">
                <a:solidFill>
                  <a:srgbClr val="000000"/>
                </a:solidFill>
              </a:rPr>
              <a:t>Program blocks</a:t>
            </a:r>
            <a:endParaRPr lang="en-US" altLang="en-US" sz="2400" dirty="0">
              <a:solidFill>
                <a:srgbClr val="000000"/>
              </a:solidFill>
            </a:endParaRPr>
          </a:p>
        </p:txBody>
      </p:sp>
      <p:sp>
        <p:nvSpPr>
          <p:cNvPr id="4" name="Rectangle 3"/>
          <p:cNvSpPr/>
          <p:nvPr/>
        </p:nvSpPr>
        <p:spPr bwMode="auto">
          <a:xfrm>
            <a:off x="7954839" y="4451764"/>
            <a:ext cx="3482354" cy="515452"/>
          </a:xfrm>
          <a:prstGeom prst="rect">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chemeClr val="tx1"/>
                </a:solidFill>
              </a:rPr>
              <a:t>Data logs, recipes</a:t>
            </a:r>
          </a:p>
        </p:txBody>
      </p:sp>
      <p:sp>
        <p:nvSpPr>
          <p:cNvPr id="15373" name="Text Box 123"/>
          <p:cNvSpPr txBox="1">
            <a:spLocks noChangeArrowheads="1"/>
          </p:cNvSpPr>
          <p:nvPr/>
        </p:nvSpPr>
        <p:spPr bwMode="auto">
          <a:xfrm>
            <a:off x="2194938" y="4435710"/>
            <a:ext cx="2082983" cy="369332"/>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2400" b="0" i="0" u="none" baseline="0">
                <a:solidFill>
                  <a:srgbClr val="000000"/>
                </a:solidFill>
              </a:rPr>
              <a:t>Comments</a:t>
            </a:r>
            <a:endParaRPr lang="en-US" altLang="en-US" sz="2400" dirty="0">
              <a:solidFill>
                <a:srgbClr val="000000"/>
              </a:solidFill>
            </a:endParaRPr>
          </a:p>
        </p:txBody>
      </p:sp>
      <p:sp>
        <p:nvSpPr>
          <p:cNvPr id="15374" name="Text Box 124"/>
          <p:cNvSpPr txBox="1">
            <a:spLocks noChangeArrowheads="1"/>
          </p:cNvSpPr>
          <p:nvPr/>
        </p:nvSpPr>
        <p:spPr bwMode="auto">
          <a:xfrm>
            <a:off x="8939326" y="1808729"/>
            <a:ext cx="2205942" cy="369332"/>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2400" b="0" i="0" u="none" baseline="0">
                <a:solidFill>
                  <a:srgbClr val="000000"/>
                </a:solidFill>
              </a:rPr>
              <a:t>Tag names</a:t>
            </a:r>
            <a:endParaRPr lang="en-US" altLang="en-US" sz="2400" dirty="0">
              <a:solidFill>
                <a:srgbClr val="000000"/>
              </a:solidFill>
            </a:endParaRPr>
          </a:p>
        </p:txBody>
      </p:sp>
      <p:sp>
        <p:nvSpPr>
          <p:cNvPr id="25" name="Text Box 127"/>
          <p:cNvSpPr txBox="1">
            <a:spLocks noChangeArrowheads="1"/>
          </p:cNvSpPr>
          <p:nvPr/>
        </p:nvSpPr>
        <p:spPr bwMode="auto">
          <a:xfrm>
            <a:off x="8258029" y="1394942"/>
            <a:ext cx="815771" cy="1015663"/>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6600" b="0" i="0" u="none" baseline="0">
                <a:solidFill>
                  <a:srgbClr val="00963F"/>
                </a:solidFill>
                <a:sym typeface="Wingdings" pitchFamily="2" charset="2"/>
              </a:rPr>
              <a:t></a:t>
            </a:r>
            <a:endParaRPr lang="en-US" altLang="en-US" sz="6600" b="1" dirty="0">
              <a:solidFill>
                <a:srgbClr val="00963F"/>
              </a:solidFill>
              <a:sym typeface="Wingdings" pitchFamily="2" charset="2"/>
            </a:endParaRPr>
          </a:p>
        </p:txBody>
      </p:sp>
      <p:sp>
        <p:nvSpPr>
          <p:cNvPr id="26" name="Text Box 127"/>
          <p:cNvSpPr txBox="1">
            <a:spLocks noChangeArrowheads="1"/>
          </p:cNvSpPr>
          <p:nvPr/>
        </p:nvSpPr>
        <p:spPr bwMode="auto">
          <a:xfrm>
            <a:off x="1434984" y="4169558"/>
            <a:ext cx="815771" cy="1015663"/>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6600" b="0" i="0" u="none" baseline="0">
                <a:solidFill>
                  <a:srgbClr val="00963F"/>
                </a:solidFill>
                <a:sym typeface="Wingdings" pitchFamily="2" charset="2"/>
              </a:rPr>
              <a:t></a:t>
            </a:r>
            <a:endParaRPr lang="en-US" altLang="en-US" sz="6600" b="1" dirty="0">
              <a:solidFill>
                <a:srgbClr val="00963F"/>
              </a:solidFill>
              <a:sym typeface="Wingdings" pitchFamily="2" charset="2"/>
            </a:endParaRPr>
          </a:p>
        </p:txBody>
      </p:sp>
    </p:spTree>
    <p:custDataLst>
      <p:tags r:id="rId2"/>
    </p:custDataLst>
    <p:extLst>
      <p:ext uri="{BB962C8B-B14F-4D97-AF65-F5344CB8AC3E}">
        <p14:creationId xmlns:p14="http://schemas.microsoft.com/office/powerpoint/2010/main" val="16789181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p:cNvGraphicFramePr>
          <p:nvPr>
            <p:custDataLst>
              <p:tags r:id="rId3"/>
            </p:custDataLst>
            <p:extLst>
              <p:ext uri="{D42A27DB-BD31-4B8C-83A1-F6EECF244321}">
                <p14:modId xmlns:p14="http://schemas.microsoft.com/office/powerpoint/2010/main" val="7593456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74" name="think-cell Folie" r:id="rId6" imgW="216" imgH="216" progId="TCLayout.ActiveDocument.1">
                  <p:embed/>
                </p:oleObj>
              </mc:Choice>
              <mc:Fallback>
                <p:oleObj name="think-cell Folie" r:id="rId6" imgW="216" imgH="216" progId="TCLayout.ActiveDocument.1">
                  <p:embed/>
                  <p:pic>
                    <p:nvPicPr>
                      <p:cNvPr id="0" name="Picture 17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Content Placeholder 14"/>
          <p:cNvSpPr>
            <a:spLocks noGrp="1"/>
          </p:cNvSpPr>
          <p:nvPr>
            <p:ph sz="quarter" idx="13"/>
          </p:nvPr>
        </p:nvSpPr>
        <p:spPr>
          <a:xfrm>
            <a:off x="4370388" y="1844875"/>
            <a:ext cx="3600000" cy="3456000"/>
          </a:xfrm>
          <a:solidFill>
            <a:srgbClr val="DCE1E6"/>
          </a:solidFill>
        </p:spPr>
        <p:txBody>
          <a:bodyPr lIns="108000" tIns="72000"/>
          <a:lstStyle/>
          <a:p>
            <a:pPr algn="l" rtl="0">
              <a:lnSpc>
                <a:spcPct val="100000"/>
              </a:lnSpc>
              <a:spcBef>
                <a:spcPts val="600"/>
              </a:spcBef>
            </a:pPr>
            <a:r>
              <a:rPr lang="en-US" sz="1600" b="1" i="0" u="none" baseline="0"/>
              <a:t>What can be saved on a S7-1200 memory card?</a:t>
            </a:r>
          </a:p>
          <a:p>
            <a:pPr lvl="1" algn="l" rtl="0">
              <a:lnSpc>
                <a:spcPct val="100000"/>
              </a:lnSpc>
              <a:spcBef>
                <a:spcPts val="600"/>
              </a:spcBef>
            </a:pPr>
            <a:r>
              <a:rPr lang="en-US" sz="1600" b="0" i="0" u="none" baseline="0"/>
              <a:t>Program</a:t>
            </a:r>
          </a:p>
          <a:p>
            <a:pPr lvl="1" algn="l" rtl="0">
              <a:lnSpc>
                <a:spcPct val="100000"/>
              </a:lnSpc>
              <a:spcBef>
                <a:spcPts val="600"/>
              </a:spcBef>
            </a:pPr>
            <a:r>
              <a:rPr lang="en-US" sz="1600" b="0" i="0" u="none" baseline="0"/>
              <a:t>Data</a:t>
            </a:r>
          </a:p>
          <a:p>
            <a:pPr lvl="1" algn="l" rtl="0">
              <a:lnSpc>
                <a:spcPct val="100000"/>
              </a:lnSpc>
              <a:spcBef>
                <a:spcPts val="600"/>
              </a:spcBef>
            </a:pPr>
            <a:r>
              <a:rPr lang="en-US" sz="1600" b="0" i="0" u="none" baseline="0"/>
              <a:t>System data</a:t>
            </a:r>
          </a:p>
          <a:p>
            <a:pPr lvl="1" algn="l" rtl="0">
              <a:lnSpc>
                <a:spcPct val="100000"/>
              </a:lnSpc>
              <a:spcBef>
                <a:spcPts val="600"/>
              </a:spcBef>
            </a:pPr>
            <a:r>
              <a:rPr lang="en-US" sz="1600" b="0" i="0" u="none" baseline="0"/>
              <a:t>Recipes</a:t>
            </a:r>
          </a:p>
          <a:p>
            <a:pPr lvl="1" algn="l" rtl="0">
              <a:lnSpc>
                <a:spcPct val="100000"/>
              </a:lnSpc>
              <a:spcBef>
                <a:spcPts val="600"/>
              </a:spcBef>
            </a:pPr>
            <a:r>
              <a:rPr lang="en-US" sz="1600" b="0" i="0" u="none" baseline="0"/>
              <a:t>Data protocol</a:t>
            </a:r>
          </a:p>
          <a:p>
            <a:pPr lvl="1" algn="l" rtl="0">
              <a:lnSpc>
                <a:spcPct val="100000"/>
              </a:lnSpc>
              <a:spcBef>
                <a:spcPts val="600"/>
              </a:spcBef>
            </a:pPr>
            <a:r>
              <a:rPr lang="en-US" sz="1600" b="0" i="0" u="none" baseline="0"/>
              <a:t>Files</a:t>
            </a:r>
          </a:p>
          <a:p>
            <a:pPr lvl="1" algn="l" rtl="0">
              <a:lnSpc>
                <a:spcPct val="100000"/>
              </a:lnSpc>
              <a:spcBef>
                <a:spcPts val="600"/>
              </a:spcBef>
            </a:pPr>
            <a:r>
              <a:rPr lang="en-US" sz="1600" b="0" i="0" u="none" baseline="0"/>
              <a:t>Projects</a:t>
            </a:r>
          </a:p>
          <a:p>
            <a:pPr algn="l" rtl="0">
              <a:lnSpc>
                <a:spcPct val="100000"/>
              </a:lnSpc>
              <a:spcBef>
                <a:spcPts val="600"/>
              </a:spcBef>
            </a:pPr>
            <a:endParaRPr lang="en-US" sz="1600" dirty="0"/>
          </a:p>
        </p:txBody>
      </p:sp>
      <p:sp>
        <p:nvSpPr>
          <p:cNvPr id="14" name="Content Placeholder 13"/>
          <p:cNvSpPr>
            <a:spLocks noGrp="1"/>
          </p:cNvSpPr>
          <p:nvPr>
            <p:ph idx="1"/>
          </p:nvPr>
        </p:nvSpPr>
        <p:spPr>
          <a:xfrm>
            <a:off x="627062" y="1844875"/>
            <a:ext cx="3743325" cy="3456000"/>
          </a:xfrm>
          <a:solidFill>
            <a:srgbClr val="DCE1E6"/>
          </a:solidFill>
        </p:spPr>
        <p:txBody>
          <a:bodyPr lIns="108000" tIns="72000"/>
          <a:lstStyle/>
          <a:p>
            <a:pPr lvl="1" algn="l" rtl="0">
              <a:lnSpc>
                <a:spcPct val="100000"/>
              </a:lnSpc>
              <a:spcBef>
                <a:spcPts val="600"/>
              </a:spcBef>
            </a:pPr>
            <a:r>
              <a:rPr lang="en-US" sz="1600" b="0" i="0" u="none" baseline="0"/>
              <a:t>4 MB</a:t>
            </a:r>
            <a:endParaRPr lang="en-US" sz="1600" dirty="0"/>
          </a:p>
          <a:p>
            <a:pPr lvl="1" algn="l" rtl="0">
              <a:lnSpc>
                <a:spcPct val="100000"/>
              </a:lnSpc>
              <a:spcBef>
                <a:spcPts val="600"/>
              </a:spcBef>
            </a:pPr>
            <a:r>
              <a:rPr lang="en-US" sz="1600" b="0" i="0" u="none" baseline="0"/>
              <a:t>12 MB</a:t>
            </a:r>
            <a:endParaRPr lang="en-US" sz="1600" dirty="0"/>
          </a:p>
          <a:p>
            <a:pPr lvl="1" algn="l" rtl="0">
              <a:lnSpc>
                <a:spcPct val="100000"/>
              </a:lnSpc>
              <a:spcBef>
                <a:spcPts val="600"/>
              </a:spcBef>
            </a:pPr>
            <a:r>
              <a:rPr lang="en-US" sz="1600" b="0" i="0" u="none" baseline="0"/>
              <a:t>24 MB</a:t>
            </a:r>
            <a:endParaRPr lang="en-US" sz="1600" dirty="0"/>
          </a:p>
          <a:p>
            <a:pPr lvl="1" algn="l" rtl="0">
              <a:lnSpc>
                <a:spcPct val="100000"/>
              </a:lnSpc>
              <a:spcBef>
                <a:spcPts val="600"/>
              </a:spcBef>
            </a:pPr>
            <a:r>
              <a:rPr lang="en-US" sz="1600" b="0" i="0" u="none" baseline="0"/>
              <a:t>256 MB</a:t>
            </a:r>
            <a:endParaRPr lang="en-US" sz="1600" dirty="0"/>
          </a:p>
          <a:p>
            <a:pPr lvl="1" algn="l" rtl="0">
              <a:lnSpc>
                <a:spcPct val="100000"/>
              </a:lnSpc>
              <a:spcBef>
                <a:spcPts val="600"/>
              </a:spcBef>
            </a:pPr>
            <a:r>
              <a:rPr lang="en-US" sz="1600" b="0" i="0" u="none" baseline="0"/>
              <a:t>2 GB</a:t>
            </a:r>
          </a:p>
          <a:p>
            <a:pPr lvl="1" algn="l" rtl="0">
              <a:lnSpc>
                <a:spcPct val="100000"/>
              </a:lnSpc>
              <a:spcBef>
                <a:spcPts val="600"/>
              </a:spcBef>
            </a:pPr>
            <a:r>
              <a:rPr lang="en-US" sz="1600" b="0" i="0" u="none" baseline="0"/>
              <a:t>32 GB</a:t>
            </a: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a:p>
            <a:pPr algn="l" rtl="0">
              <a:lnSpc>
                <a:spcPct val="100000"/>
              </a:lnSpc>
              <a:spcBef>
                <a:spcPts val="600"/>
              </a:spcBef>
            </a:pPr>
            <a:endParaRPr lang="en-US" sz="1600" dirty="0" smtClean="0"/>
          </a:p>
        </p:txBody>
      </p:sp>
      <p:sp>
        <p:nvSpPr>
          <p:cNvPr id="18434" name="Rectangle 2"/>
          <p:cNvSpPr>
            <a:spLocks noGrp="1" noChangeArrowheads="1"/>
          </p:cNvSpPr>
          <p:nvPr>
            <p:ph type="title"/>
          </p:nvPr>
        </p:nvSpPr>
        <p:spPr/>
        <p:txBody>
          <a:bodyPr/>
          <a:lstStyle/>
          <a:p>
            <a:pPr algn="l" rtl="0"/>
            <a:r>
              <a:rPr lang="en-US" b="1" i="0" u="none" baseline="0"/>
              <a:t>Design and handling</a:t>
            </a:r>
            <a:r>
              <a:rPr lang="en-US"/>
              <a:t/>
            </a:r>
            <a:br>
              <a:rPr lang="en-US"/>
            </a:br>
            <a:r>
              <a:rPr lang="en-US" b="1" i="0" u="none" baseline="0"/>
              <a:t>Accessories – SIMATIC Memory Card</a:t>
            </a:r>
            <a:endParaRPr lang="en-US" altLang="en-US" dirty="0"/>
          </a:p>
        </p:txBody>
      </p:sp>
      <p:sp>
        <p:nvSpPr>
          <p:cNvPr id="2" name="Content Placeholder 1"/>
          <p:cNvSpPr>
            <a:spLocks noGrp="1"/>
          </p:cNvSpPr>
          <p:nvPr>
            <p:ph sz="quarter" idx="14"/>
          </p:nvPr>
        </p:nvSpPr>
        <p:spPr>
          <a:xfrm>
            <a:off x="8115751" y="1844875"/>
            <a:ext cx="3600000" cy="3456000"/>
          </a:xfrm>
          <a:solidFill>
            <a:srgbClr val="DCE1E6"/>
          </a:solidFill>
        </p:spPr>
        <p:txBody>
          <a:bodyPr lIns="108000" tIns="72000"/>
          <a:lstStyle/>
          <a:p>
            <a:pPr lvl="1" algn="l" rtl="0">
              <a:lnSpc>
                <a:spcPct val="100000"/>
              </a:lnSpc>
              <a:spcBef>
                <a:spcPts val="300"/>
              </a:spcBef>
            </a:pPr>
            <a:r>
              <a:rPr lang="en-US" sz="1600" b="0" i="0" u="none" baseline="0"/>
              <a:t>Increased lifespan </a:t>
            </a:r>
            <a:r>
              <a:rPr lang="en-US" sz="1600"/>
              <a:t/>
            </a:r>
            <a:br>
              <a:rPr lang="en-US" sz="1600"/>
            </a:br>
            <a:r>
              <a:rPr lang="en-US" sz="1600" b="0" i="0" u="none" baseline="0"/>
              <a:t>500000 write accesses possible</a:t>
            </a:r>
          </a:p>
          <a:p>
            <a:pPr lvl="1" algn="l" rtl="0">
              <a:lnSpc>
                <a:spcPct val="100000"/>
              </a:lnSpc>
              <a:spcBef>
                <a:spcPts val="300"/>
              </a:spcBef>
            </a:pPr>
            <a:r>
              <a:rPr lang="en-US" sz="1600" b="0" i="0" u="none" baseline="0"/>
              <a:t>Project sent as an e-mail with transfer to memory card using standard PC</a:t>
            </a:r>
          </a:p>
          <a:p>
            <a:pPr lvl="1" algn="l" rtl="0">
              <a:lnSpc>
                <a:spcPct val="100000"/>
              </a:lnSpc>
              <a:spcBef>
                <a:spcPts val="300"/>
              </a:spcBef>
            </a:pPr>
            <a:r>
              <a:rPr lang="en-US" sz="1600" b="0" i="0" u="none" baseline="0"/>
              <a:t>No special card reader required </a:t>
            </a:r>
            <a:r>
              <a:rPr lang="en-US" sz="1600"/>
              <a:t/>
            </a:r>
            <a:br>
              <a:rPr lang="en-US" sz="1600"/>
            </a:br>
            <a:r>
              <a:rPr lang="en-US" sz="1600" b="0" i="0" u="none" baseline="0"/>
              <a:t>(SD card with FAT 32 file system)</a:t>
            </a:r>
          </a:p>
          <a:p>
            <a:pPr lvl="1" algn="l" rtl="0">
              <a:lnSpc>
                <a:spcPct val="100000"/>
              </a:lnSpc>
              <a:spcBef>
                <a:spcPts val="300"/>
              </a:spcBef>
            </a:pPr>
            <a:r>
              <a:rPr lang="en-US" sz="1600" b="0" i="0" u="none" baseline="0"/>
              <a:t>No data lost despite openness with CPU shutdown</a:t>
            </a:r>
          </a:p>
          <a:p>
            <a:pPr lvl="1" algn="l" rtl="0">
              <a:lnSpc>
                <a:spcPct val="100000"/>
              </a:lnSpc>
              <a:spcBef>
                <a:spcPts val="300"/>
              </a:spcBef>
            </a:pPr>
            <a:r>
              <a:rPr lang="en-US" sz="1600" b="0" i="0" u="none" baseline="0"/>
              <a:t>Increased copy protection – Option of linking the programs to the memory card serial numbers</a:t>
            </a:r>
            <a:endParaRPr lang="en-US" sz="1600" dirty="0"/>
          </a:p>
        </p:txBody>
      </p:sp>
      <p:pic>
        <p:nvPicPr>
          <p:cNvPr id="20" name="Picture 48" descr="03_MMC Card stecken 01_DT"/>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749177" y="3520832"/>
            <a:ext cx="2478335" cy="165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r>
              <a:rPr lang="en-US" sz="2000" b="1" i="0" u="none" baseline="0" dirty="0">
                <a:solidFill>
                  <a:srgbClr val="FFFFFF"/>
                </a:solidFill>
                <a:latin typeface="Arial" charset="0"/>
              </a:rPr>
              <a:t>SIMATIC MC </a:t>
            </a:r>
            <a:r>
              <a:rPr lang="en-US" sz="2000" b="1" i="0" u="none" baseline="0" dirty="0" smtClean="0">
                <a:solidFill>
                  <a:srgbClr val="FFFFFF"/>
                </a:solidFill>
                <a:latin typeface="Arial" charset="0"/>
              </a:rPr>
              <a:t>optional usable</a:t>
            </a:r>
            <a:endParaRPr lang="en-US" sz="2000" b="1" i="0" u="none" baseline="0" dirty="0">
              <a:solidFill>
                <a:srgbClr val="FFFFFF"/>
              </a:solidFill>
              <a:latin typeface="Arial" charset="0"/>
            </a:endParaRPr>
          </a:p>
        </p:txBody>
      </p:sp>
      <p:sp>
        <p:nvSpPr>
          <p:cNvPr id="17" name="Rectangle 34"/>
          <p:cNvSpPr>
            <a:spLocks noChangeArrowheads="1"/>
          </p:cNvSpPr>
          <p:nvPr/>
        </p:nvSpPr>
        <p:spPr bwMode="auto">
          <a:xfrm>
            <a:off x="627062" y="1412875"/>
            <a:ext cx="7344000" cy="432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a:lnSpc>
                <a:spcPct val="100000"/>
              </a:lnSpc>
              <a:spcBef>
                <a:spcPts val="600"/>
              </a:spcBef>
            </a:pPr>
            <a:r>
              <a:rPr lang="en-US" b="1" i="0" u="none" baseline="0">
                <a:solidFill>
                  <a:schemeClr val="bg1"/>
                </a:solidFill>
              </a:rPr>
              <a:t>Capacity </a:t>
            </a:r>
          </a:p>
        </p:txBody>
      </p:sp>
      <p:sp>
        <p:nvSpPr>
          <p:cNvPr id="19" name="Rectangle 34"/>
          <p:cNvSpPr>
            <a:spLocks noChangeArrowheads="1"/>
          </p:cNvSpPr>
          <p:nvPr/>
        </p:nvSpPr>
        <p:spPr bwMode="auto">
          <a:xfrm>
            <a:off x="8115751" y="1412875"/>
            <a:ext cx="3600449" cy="432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a:lnSpc>
                <a:spcPct val="100000"/>
              </a:lnSpc>
              <a:spcBef>
                <a:spcPts val="600"/>
              </a:spcBef>
            </a:pPr>
            <a:r>
              <a:rPr lang="en-US" b="1" i="0" u="none" baseline="0">
                <a:solidFill>
                  <a:schemeClr val="bg1"/>
                </a:solidFill>
              </a:rPr>
              <a:t>SIMATIC Memory Card </a:t>
            </a:r>
          </a:p>
        </p:txBody>
      </p:sp>
    </p:spTree>
    <p:custDataLst>
      <p:tags r:id="rId2"/>
    </p:custDataLst>
    <p:extLst>
      <p:ext uri="{BB962C8B-B14F-4D97-AF65-F5344CB8AC3E}">
        <p14:creationId xmlns:p14="http://schemas.microsoft.com/office/powerpoint/2010/main" val="421475415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11799918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85" name="think-cell Folie" r:id="rId6" imgW="216" imgH="216" progId="TCLayout.ActiveDocument.1">
                  <p:embed/>
                </p:oleObj>
              </mc:Choice>
              <mc:Fallback>
                <p:oleObj name="think-cell Folie" r:id="rId6" imgW="216" imgH="216" progId="TCLayout.ActiveDocument.1">
                  <p:embed/>
                  <p:pic>
                    <p:nvPicPr>
                      <p:cNvPr id="0" name="Picture 1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Rectangle 2"/>
          <p:cNvSpPr>
            <a:spLocks noGrp="1" noChangeArrowheads="1"/>
          </p:cNvSpPr>
          <p:nvPr>
            <p:ph type="title"/>
          </p:nvPr>
        </p:nvSpPr>
        <p:spPr/>
        <p:txBody>
          <a:bodyPr/>
          <a:lstStyle/>
          <a:p>
            <a:pPr algn="l" rtl="0"/>
            <a:r>
              <a:rPr lang="en-US" b="1" i="0" u="none" baseline="0"/>
              <a:t>Design and handling </a:t>
            </a:r>
            <a:r>
              <a:rPr lang="en-US"/>
              <a:t/>
            </a:r>
            <a:br>
              <a:rPr lang="en-US"/>
            </a:br>
            <a:r>
              <a:rPr lang="en-US" b="1" i="0" u="none" baseline="0"/>
              <a:t>How does the S7-1200 CPU use the SIMATIC memory card?</a:t>
            </a:r>
            <a:endParaRPr lang="en-US" altLang="en-US" dirty="0"/>
          </a:p>
        </p:txBody>
      </p:sp>
      <p:sp>
        <p:nvSpPr>
          <p:cNvPr id="5" name="Content Placeholder 4"/>
          <p:cNvSpPr>
            <a:spLocks noGrp="1"/>
          </p:cNvSpPr>
          <p:nvPr>
            <p:ph sz="half" idx="2"/>
          </p:nvPr>
        </p:nvSpPr>
        <p:spPr>
          <a:xfrm>
            <a:off x="6243638" y="1844875"/>
            <a:ext cx="5472112" cy="3456000"/>
          </a:xfrm>
          <a:solidFill>
            <a:srgbClr val="DCE1E6"/>
          </a:solidFill>
        </p:spPr>
        <p:txBody>
          <a:bodyPr lIns="108000" tIns="72000"/>
          <a:lstStyle/>
          <a:p>
            <a:pPr lvl="1" algn="l" rtl="0">
              <a:spcBef>
                <a:spcPts val="600"/>
              </a:spcBef>
            </a:pPr>
            <a:r>
              <a:rPr lang="en-US" sz="1600" b="0" i="0" u="none" baseline="0" dirty="0"/>
              <a:t>For transfer of project and program data into the CPU-internal load memory</a:t>
            </a:r>
          </a:p>
          <a:p>
            <a:pPr lvl="1" algn="l" rtl="0">
              <a:spcBef>
                <a:spcPts val="600"/>
              </a:spcBef>
              <a:tabLst>
                <a:tab pos="542925" algn="l"/>
              </a:tabLst>
            </a:pPr>
            <a:r>
              <a:rPr lang="en-US" sz="1600" b="0" i="0" u="none" baseline="0" dirty="0"/>
              <a:t>Removal following data transfer </a:t>
            </a:r>
            <a:r>
              <a:rPr lang="en-US" sz="1600" dirty="0"/>
              <a:t/>
            </a:r>
            <a:br>
              <a:rPr lang="en-US" sz="1600" dirty="0"/>
            </a:br>
            <a:r>
              <a:rPr lang="en-US" sz="1600" b="0" i="0" u="none" baseline="0" dirty="0">
                <a:sym typeface="Wingdings" panose="05000000000000000000" pitchFamily="2" charset="2"/>
              </a:rPr>
              <a:t>	</a:t>
            </a:r>
            <a:r>
              <a:rPr lang="en-US" sz="1600" b="0" i="0" u="none" baseline="0" dirty="0"/>
              <a:t>CPU works with the data saved in your </a:t>
            </a:r>
            <a:r>
              <a:rPr lang="en-US" sz="1600" b="0" i="0" u="none" baseline="0" dirty="0" smtClean="0"/>
              <a:t>load </a:t>
            </a:r>
            <a:r>
              <a:rPr lang="en-US" sz="1600" b="0" i="0" u="none" baseline="0" dirty="0"/>
              <a:t>memory.</a:t>
            </a:r>
          </a:p>
          <a:p>
            <a:pPr lvl="1" algn="l" rtl="0">
              <a:spcBef>
                <a:spcPts val="600"/>
              </a:spcBef>
            </a:pPr>
            <a:r>
              <a:rPr lang="en-US" sz="1600" b="0" i="0" u="none" baseline="0" dirty="0"/>
              <a:t>For duplication of project </a:t>
            </a:r>
            <a:r>
              <a:rPr lang="en-US" sz="1600" dirty="0"/>
              <a:t/>
            </a:r>
            <a:br>
              <a:rPr lang="en-US" sz="1600" dirty="0"/>
            </a:br>
            <a:r>
              <a:rPr lang="en-US" sz="1600" b="0" i="0" u="none" baseline="0" dirty="0"/>
              <a:t>and program data </a:t>
            </a:r>
            <a:r>
              <a:rPr lang="en-US" sz="1600" dirty="0"/>
              <a:t/>
            </a:r>
            <a:br>
              <a:rPr lang="en-US" sz="1600" dirty="0"/>
            </a:br>
            <a:r>
              <a:rPr lang="en-US" sz="1600" b="0" i="0" u="none" baseline="0" dirty="0"/>
              <a:t>in multiple CPUs </a:t>
            </a:r>
          </a:p>
          <a:p>
            <a:pPr algn="l" rtl="0">
              <a:spcBef>
                <a:spcPts val="600"/>
              </a:spcBef>
            </a:pPr>
            <a:endParaRPr lang="en-US" dirty="0"/>
          </a:p>
        </p:txBody>
      </p:sp>
      <p:sp>
        <p:nvSpPr>
          <p:cNvPr id="20485" name="Rectangle 38"/>
          <p:cNvSpPr>
            <a:spLocks noGrp="1" noChangeArrowheads="1"/>
          </p:cNvSpPr>
          <p:nvPr>
            <p:ph sz="half" idx="1"/>
          </p:nvPr>
        </p:nvSpPr>
        <p:spPr>
          <a:xfrm>
            <a:off x="627063" y="1844875"/>
            <a:ext cx="5472112" cy="3456000"/>
          </a:xfrm>
          <a:solidFill>
            <a:srgbClr val="DCE1E6"/>
          </a:solidFill>
        </p:spPr>
        <p:txBody>
          <a:bodyPr lIns="108000" tIns="72000"/>
          <a:lstStyle/>
          <a:p>
            <a:pPr lvl="1" algn="l" rtl="0">
              <a:spcBef>
                <a:spcPts val="600"/>
              </a:spcBef>
            </a:pPr>
            <a:r>
              <a:rPr lang="en-US" sz="1600" b="0" i="0" u="none" baseline="0"/>
              <a:t>acting as a CPU memory. </a:t>
            </a:r>
          </a:p>
          <a:p>
            <a:pPr lvl="1" algn="l" rtl="0">
              <a:spcBef>
                <a:spcPts val="600"/>
              </a:spcBef>
            </a:pPr>
            <a:r>
              <a:rPr lang="en-US" sz="1600" b="0" i="0" u="none" baseline="0"/>
              <a:t>Loss of all project and program data upon removal of a program card from the CPU. </a:t>
            </a:r>
          </a:p>
          <a:p>
            <a:pPr lvl="1" algn="l" rtl="0">
              <a:spcBef>
                <a:spcPts val="600"/>
              </a:spcBef>
            </a:pPr>
            <a:r>
              <a:rPr lang="en-US" sz="1600" b="0" i="0" u="none" baseline="0"/>
              <a:t>Replacement and extension of the CPU-internal</a:t>
            </a:r>
            <a:r>
              <a:rPr lang="en-US" sz="1600"/>
              <a:t/>
            </a:r>
            <a:br>
              <a:rPr lang="en-US" sz="1600"/>
            </a:br>
            <a:r>
              <a:rPr lang="en-US" sz="1600" b="0" i="0" u="none" baseline="0"/>
              <a:t>load memory</a:t>
            </a:r>
          </a:p>
        </p:txBody>
      </p:sp>
      <p:pic>
        <p:nvPicPr>
          <p:cNvPr id="20488" name="Picture 99" descr="03_MMC Card stecken 01_DT"/>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064747" y="3233440"/>
            <a:ext cx="2924071" cy="194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Creation of a “transfer card” or “program card” with TIA Portal on a PC </a:t>
            </a:r>
            <a:r>
              <a:rPr lang="en-US" sz="2000" b="1">
                <a:solidFill>
                  <a:srgbClr val="FFFFFF"/>
                </a:solidFill>
                <a:latin typeface="Arial" charset="0"/>
              </a:rPr>
              <a:t/>
            </a:r>
            <a:br>
              <a:rPr lang="en-US" sz="2000" b="1">
                <a:solidFill>
                  <a:srgbClr val="FFFFFF"/>
                </a:solidFill>
                <a:latin typeface="Arial" charset="0"/>
              </a:rPr>
            </a:br>
            <a:r>
              <a:rPr lang="en-US" sz="2000" b="1" i="0" u="none" baseline="0">
                <a:solidFill>
                  <a:srgbClr val="FFFFFF"/>
                </a:solidFill>
                <a:latin typeface="Arial" charset="0"/>
              </a:rPr>
              <a:t>with an SD card slot</a:t>
            </a:r>
          </a:p>
        </p:txBody>
      </p:sp>
      <p:grpSp>
        <p:nvGrpSpPr>
          <p:cNvPr id="6" name="Group 5"/>
          <p:cNvGrpSpPr/>
          <p:nvPr/>
        </p:nvGrpSpPr>
        <p:grpSpPr>
          <a:xfrm>
            <a:off x="9415305" y="3229913"/>
            <a:ext cx="2234799" cy="1941215"/>
            <a:chOff x="9656205" y="3439166"/>
            <a:chExt cx="1993899" cy="1731962"/>
          </a:xfrm>
        </p:grpSpPr>
        <p:pic>
          <p:nvPicPr>
            <p:cNvPr id="20500" name="Picture 34" descr="j0396868"/>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656205" y="3439166"/>
              <a:ext cx="1454150"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1" name="Picture 35"/>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807679" y="3569704"/>
              <a:ext cx="1076630" cy="80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8298" name="Picture 90" descr="memory card 24mb_kg_srgb_trans"/>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1110354" y="3810238"/>
              <a:ext cx="5397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34"/>
          <p:cNvSpPr>
            <a:spLocks noChangeArrowheads="1"/>
          </p:cNvSpPr>
          <p:nvPr/>
        </p:nvSpPr>
        <p:spPr bwMode="auto">
          <a:xfrm>
            <a:off x="627062" y="1412875"/>
            <a:ext cx="5472000" cy="432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a:lnSpc>
                <a:spcPct val="100000"/>
              </a:lnSpc>
              <a:spcBef>
                <a:spcPts val="600"/>
              </a:spcBef>
            </a:pPr>
            <a:r>
              <a:rPr lang="en-US" b="1" i="0" u="none" baseline="0">
                <a:solidFill>
                  <a:srgbClr val="FFFFFF"/>
                </a:solidFill>
              </a:rPr>
              <a:t>Program card</a:t>
            </a:r>
          </a:p>
        </p:txBody>
      </p:sp>
      <p:sp>
        <p:nvSpPr>
          <p:cNvPr id="16" name="Rectangle 34"/>
          <p:cNvSpPr>
            <a:spLocks noChangeArrowheads="1"/>
          </p:cNvSpPr>
          <p:nvPr/>
        </p:nvSpPr>
        <p:spPr bwMode="auto">
          <a:xfrm>
            <a:off x="6243750" y="1412875"/>
            <a:ext cx="5472000" cy="432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a:lnSpc>
                <a:spcPct val="100000"/>
              </a:lnSpc>
              <a:spcBef>
                <a:spcPts val="600"/>
              </a:spcBef>
            </a:pPr>
            <a:r>
              <a:rPr lang="en-US" b="1" i="0" u="none" baseline="0">
                <a:solidFill>
                  <a:srgbClr val="FFFFFF"/>
                </a:solidFill>
              </a:rPr>
              <a:t>Transfer card</a:t>
            </a:r>
          </a:p>
        </p:txBody>
      </p:sp>
    </p:spTree>
    <p:custDataLst>
      <p:tags r:id="rId2"/>
    </p:custDataLst>
    <p:extLst>
      <p:ext uri="{BB962C8B-B14F-4D97-AF65-F5344CB8AC3E}">
        <p14:creationId xmlns:p14="http://schemas.microsoft.com/office/powerpoint/2010/main" val="54294390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rtl="0"/>
            <a:r>
              <a:rPr lang="en-US" b="1" i="0" u="none" baseline="0"/>
              <a:t>Design and handling</a:t>
            </a:r>
            <a:r>
              <a:rPr lang="en-US"/>
              <a:t/>
            </a:r>
            <a:br>
              <a:rPr lang="en-US"/>
            </a:br>
            <a:r>
              <a:rPr lang="en-US" b="1" i="0" u="none" baseline="0"/>
              <a:t>SIMATIC S7-1200 accessories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46506703"/>
              </p:ext>
            </p:extLst>
          </p:nvPr>
        </p:nvGraphicFramePr>
        <p:xfrm>
          <a:off x="627063" y="1412875"/>
          <a:ext cx="11088000" cy="4741640"/>
        </p:xfrm>
        <a:graphic>
          <a:graphicData uri="http://schemas.openxmlformats.org/drawingml/2006/table">
            <a:tbl>
              <a:tblPr firstRow="1" bandRow="1">
                <a:tableStyleId>{5C22544A-7EE6-4342-B048-85BDC9FD1C3A}</a:tableStyleId>
              </a:tblPr>
              <a:tblGrid>
                <a:gridCol w="3600000"/>
                <a:gridCol w="7488000"/>
              </a:tblGrid>
              <a:tr h="432000">
                <a:tc>
                  <a:txBody>
                    <a:bodyPr/>
                    <a:lstStyle/>
                    <a:p>
                      <a:pPr algn="l" rtl="0"/>
                      <a:r>
                        <a:rPr lang="en-US" sz="1800" b="1" i="0" u="none" baseline="0" dirty="0"/>
                        <a:t>Accessory part</a:t>
                      </a:r>
                      <a:endParaRPr lang="en-US" sz="1800" dirty="0"/>
                    </a:p>
                  </a:txBody>
                  <a:tcPr marL="108000" marR="36000" marT="36000" marB="3600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a:r>
                        <a:rPr lang="en-US" sz="1800" b="1" i="0" u="none" baseline="0" dirty="0"/>
                        <a:t>Details</a:t>
                      </a:r>
                      <a:endParaRPr lang="en-US" sz="1800" dirty="0"/>
                    </a:p>
                  </a:txBody>
                  <a:tcPr marL="108000" marR="36000" marT="36000" marB="36000"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86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baseline="0">
                          <a:solidFill>
                            <a:schemeClr val="lt1"/>
                          </a:solidFill>
                        </a:rPr>
                        <a:t>PM1207</a:t>
                      </a:r>
                    </a:p>
                    <a:p>
                      <a:pPr algn="l" rtl="0"/>
                      <a:r>
                        <a:rPr lang="en-US" sz="1600" b="0" i="0" u="none" baseline="0">
                          <a:solidFill>
                            <a:schemeClr val="lt1"/>
                          </a:solidFill>
                        </a:rPr>
                        <a:t>Power supply</a:t>
                      </a:r>
                      <a:endParaRPr lang="en-US" sz="1600" dirty="0">
                        <a:solidFill>
                          <a:schemeClr val="lt1"/>
                        </a:solidFill>
                      </a:endParaRP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r>
                        <a:rPr lang="en-US" sz="1600" b="0" i="0" u="none" baseline="0"/>
                        <a:t>Inputs: 120/230 V AC</a:t>
                      </a:r>
                      <a:r>
                        <a:rPr lang="en-US" sz="1600"/>
                        <a:t/>
                      </a:r>
                      <a:br>
                        <a:rPr lang="en-US" sz="1600"/>
                      </a:br>
                      <a:r>
                        <a:rPr lang="en-US" sz="1600" b="0" i="0" u="none" baseline="0"/>
                        <a:t>50/60 Hz, 1.2 A / 0.7 A</a:t>
                      </a:r>
                      <a:r>
                        <a:rPr lang="en-US" sz="1600"/>
                        <a:t/>
                      </a:r>
                      <a:br>
                        <a:rPr lang="en-US" sz="1600"/>
                      </a:br>
                      <a:r>
                        <a:rPr lang="en-US" sz="1600" b="0" i="0" u="none" baseline="0"/>
                        <a:t>Outputs: 24 V DC / 2.5 A</a:t>
                      </a:r>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689128">
                <a:tc>
                  <a:txBody>
                    <a:bodyPr/>
                    <a:lstStyle/>
                    <a:p>
                      <a:pPr algn="l" rtl="0"/>
                      <a:r>
                        <a:rPr lang="en-US" sz="1600" b="0" i="0" u="none" baseline="0">
                          <a:solidFill>
                            <a:schemeClr val="lt1"/>
                          </a:solidFill>
                        </a:rPr>
                        <a:t>Battery board</a:t>
                      </a:r>
                      <a:endParaRPr lang="en-US" sz="1600" dirty="0">
                        <a:solidFill>
                          <a:schemeClr val="lt1"/>
                        </a:solidFill>
                      </a:endParaRP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r>
                        <a:rPr lang="en-US" sz="1600" b="0" i="0" u="none" baseline="0"/>
                        <a:t>for real-time clock long-term buffering </a:t>
                      </a:r>
                      <a:r>
                        <a:rPr lang="en-US" sz="1600"/>
                        <a:t/>
                      </a:r>
                      <a:br>
                        <a:rPr lang="en-US" sz="1600"/>
                      </a:br>
                      <a:r>
                        <a:rPr lang="en-US" sz="1600" b="0" i="0" u="none" baseline="0"/>
                        <a:t>(without CR1025 battery)</a:t>
                      </a:r>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6891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kern="1200" baseline="0">
                          <a:solidFill>
                            <a:schemeClr val="lt1"/>
                          </a:solidFill>
                          <a:latin typeface="+mn-lt"/>
                          <a:ea typeface="+mn-ea"/>
                          <a:cs typeface="+mn-cs"/>
                        </a:rPr>
                        <a:t>CSM 1277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baseline="0">
                          <a:solidFill>
                            <a:schemeClr val="lt1"/>
                          </a:solidFill>
                        </a:rPr>
                        <a:t>Compact Switch Module</a:t>
                      </a:r>
                      <a:endParaRPr lang="en-US" sz="1600" kern="1200" dirty="0" smtClean="0">
                        <a:solidFill>
                          <a:schemeClr val="lt1"/>
                        </a:solidFill>
                        <a:latin typeface="+mn-lt"/>
                        <a:ea typeface="+mn-ea"/>
                        <a:cs typeface="+mn-cs"/>
                      </a:endParaRP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r>
                        <a:rPr lang="en-US" sz="1600" b="0" i="0" u="none" kern="1200" baseline="0">
                          <a:solidFill>
                            <a:schemeClr val="dk1"/>
                          </a:solidFill>
                          <a:latin typeface="+mn-lt"/>
                          <a:ea typeface="+mn-ea"/>
                          <a:cs typeface="+mn-cs"/>
                        </a:rPr>
                        <a:t>4 x RJ45 jacks </a:t>
                      </a:r>
                      <a:r>
                        <a:rPr lang="en-US" sz="1600" kern="1200">
                          <a:solidFill>
                            <a:schemeClr val="dk1"/>
                          </a:solidFill>
                          <a:latin typeface="+mn-lt"/>
                          <a:ea typeface="+mn-ea"/>
                          <a:cs typeface="+mn-cs"/>
                        </a:rPr>
                        <a:t/>
                      </a:r>
                      <a:br>
                        <a:rPr lang="en-US" sz="1600" kern="1200">
                          <a:solidFill>
                            <a:schemeClr val="dk1"/>
                          </a:solidFill>
                          <a:latin typeface="+mn-lt"/>
                          <a:ea typeface="+mn-ea"/>
                          <a:cs typeface="+mn-cs"/>
                        </a:rPr>
                      </a:br>
                      <a:r>
                        <a:rPr lang="en-US" sz="1600" b="0" i="0" u="none" kern="1200" baseline="0">
                          <a:solidFill>
                            <a:schemeClr val="dk1"/>
                          </a:solidFill>
                          <a:latin typeface="+mn-lt"/>
                          <a:ea typeface="+mn-ea"/>
                          <a:cs typeface="+mn-cs"/>
                        </a:rPr>
                        <a:t>10/100 MBit/s</a:t>
                      </a:r>
                      <a:endParaRPr lang="en-US" sz="1600" kern="1200" dirty="0">
                        <a:solidFill>
                          <a:schemeClr val="dk1"/>
                        </a:solidFill>
                        <a:latin typeface="+mn-lt"/>
                        <a:ea typeface="+mn-ea"/>
                        <a:cs typeface="+mn-cs"/>
                      </a:endParaRPr>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689128">
                <a:tc>
                  <a:txBody>
                    <a:bodyPr/>
                    <a:lstStyle/>
                    <a:p>
                      <a:pPr algn="l" rtl="0"/>
                      <a:r>
                        <a:rPr lang="en-US" sz="1600" b="0" i="0" u="none" baseline="0">
                          <a:solidFill>
                            <a:schemeClr val="lt1"/>
                          </a:solidFill>
                        </a:rPr>
                        <a:t>Digital SIM 1274 input simulator</a:t>
                      </a:r>
                      <a:endParaRPr lang="en-US" sz="1600" dirty="0">
                        <a:solidFill>
                          <a:schemeClr val="lt1"/>
                        </a:solidFill>
                      </a:endParaRP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endParaRPr lang="en-US" sz="1600" dirty="0"/>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6891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i="0" u="none" baseline="0">
                          <a:solidFill>
                            <a:schemeClr val="lt1"/>
                          </a:solidFill>
                        </a:rPr>
                        <a:t>Analog input simulator</a:t>
                      </a: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l" rtl="0"/>
                      <a:r>
                        <a:rPr lang="en-US" sz="1600" b="0" i="0" u="none" baseline="0"/>
                        <a:t>Potentiometer for direct </a:t>
                      </a:r>
                      <a:r>
                        <a:rPr lang="en-US" sz="1600"/>
                        <a:t/>
                      </a:r>
                      <a:br>
                        <a:rPr lang="en-US" sz="1600"/>
                      </a:br>
                      <a:r>
                        <a:rPr lang="en-US" sz="1600" b="0" i="0" u="none" baseline="0"/>
                        <a:t>entry of analog value</a:t>
                      </a:r>
                      <a:endParaRPr lang="en-US" sz="1600" dirty="0"/>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689128">
                <a:tc>
                  <a:txBody>
                    <a:bodyPr/>
                    <a:lstStyle/>
                    <a:p>
                      <a:pPr algn="l" rtl="0"/>
                      <a:r>
                        <a:rPr lang="en-US" sz="1600" b="0" i="0" u="none" baseline="0" dirty="0">
                          <a:solidFill>
                            <a:schemeClr val="lt1"/>
                          </a:solidFill>
                        </a:rPr>
                        <a:t>Extension cable</a:t>
                      </a:r>
                      <a:endParaRPr lang="en-US" sz="1600" dirty="0">
                        <a:solidFill>
                          <a:schemeClr val="lt1"/>
                        </a:solidFill>
                      </a:endParaRPr>
                    </a:p>
                  </a:txBody>
                  <a:tcPr marL="108000" marR="36000" marT="36000" marB="3600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AFB9C3"/>
                    </a:solidFill>
                  </a:tcPr>
                </a:tc>
                <a:tc>
                  <a:txBody>
                    <a:bodyPr/>
                    <a:lstStyle/>
                    <a:p>
                      <a:pPr algn="l" rtl="0"/>
                      <a:r>
                        <a:rPr lang="en-US" sz="1600" b="0" i="0" u="none" baseline="0"/>
                        <a:t>for 2-row station configuration, 2 m </a:t>
                      </a:r>
                      <a:endParaRPr lang="en-US" sz="1600" dirty="0"/>
                    </a:p>
                  </a:txBody>
                  <a:tcPr marL="108000" marR="36000" marT="36000" marB="36000">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r>
            </a:tbl>
          </a:graphicData>
        </a:graphic>
      </p:graphicFrame>
      <p:pic>
        <p:nvPicPr>
          <p:cNvPr id="41986" name="Picture 2" descr="C:\Users\lj2879\AppData\Local\Microsoft\Windows\Temporary Internet Files\Content.IE5\4KGD2268\P_ST70_XX_04521P.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13001" y="1527077"/>
            <a:ext cx="1330530" cy="1663163"/>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descr="C:\Users\lj2879\AppData\Local\Microsoft\Windows\Temporary Internet Files\Content.IE5\ZTH70S08\G_ST70_XX_98171I.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667" b="98000" l="35667" r="97667"/>
                    </a14:imgEffect>
                  </a14:imgLayer>
                </a14:imgProps>
              </a:ext>
              <a:ext uri="{28A0092B-C50C-407E-A947-70E740481C1C}">
                <a14:useLocalDpi xmlns:a14="http://schemas.microsoft.com/office/drawing/2010/main"/>
              </a:ext>
            </a:extLst>
          </a:blip>
          <a:srcRect/>
          <a:stretch>
            <a:fillRect/>
          </a:stretch>
        </p:blipFill>
        <p:spPr bwMode="auto">
          <a:xfrm>
            <a:off x="7012216" y="2015510"/>
            <a:ext cx="1700827" cy="1700827"/>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C:\Users\lj2879\AppData\Local\Microsoft\Windows\Temporary Internet Files\Content.IE5\L20ZS619\P_ST70_XX_04848P.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535632" y="2827655"/>
            <a:ext cx="958274" cy="1624194"/>
          </a:xfrm>
          <a:prstGeom prst="rect">
            <a:avLst/>
          </a:prstGeom>
          <a:noFill/>
          <a:extLst>
            <a:ext uri="{909E8E84-426E-40DD-AFC4-6F175D3DCCD1}">
              <a14:hiddenFill xmlns:a14="http://schemas.microsoft.com/office/drawing/2010/main">
                <a:solidFill>
                  <a:srgbClr val="FFFFFF"/>
                </a:solidFill>
              </a14:hiddenFill>
            </a:ext>
          </a:extLst>
        </p:spPr>
      </p:pic>
      <p:pic>
        <p:nvPicPr>
          <p:cNvPr id="41989" name="Picture 5" descr="C:\Users\lj2879\AppData\Local\Microsoft\Windows\Temporary Internet Files\Content.IE5\6YLR8EUN\P_ST70_XX_04504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39112" y="3866275"/>
            <a:ext cx="2595288" cy="951033"/>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descr="C:\Users\lj2879\Desktop\ExpansionCable_RX_ECI_Ohne.tif"/>
          <p:cNvPicPr>
            <a:picLocks noChangeAspect="1" noChangeArrowheads="1"/>
          </p:cNvPicPr>
          <p:nvPr/>
        </p:nvPicPr>
        <p:blipFill>
          <a:blip r:embed="rId9" cstate="screen">
            <a:extLst>
              <a:ext uri="{BEBA8EAE-BF5A-486C-A8C5-ECC9F3942E4B}">
                <a14:imgProps xmlns:a14="http://schemas.microsoft.com/office/drawing/2010/main">
                  <a14:imgLayer r:embed="rId10">
                    <a14:imgEffect>
                      <a14:backgroundRemoval t="9922" b="89556" l="5483" r="95822"/>
                    </a14:imgEffect>
                  </a14:imgLayer>
                </a14:imgProps>
              </a:ext>
              <a:ext uri="{28A0092B-C50C-407E-A947-70E740481C1C}">
                <a14:useLocalDpi xmlns:a14="http://schemas.microsoft.com/office/drawing/2010/main"/>
              </a:ext>
            </a:extLst>
          </a:blip>
          <a:srcRect/>
          <a:stretch>
            <a:fillRect/>
          </a:stretch>
        </p:blipFill>
        <p:spPr bwMode="auto">
          <a:xfrm>
            <a:off x="8683993" y="4649950"/>
            <a:ext cx="1630046" cy="163004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20519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kt 1" hidden="1"/>
          <p:cNvGraphicFramePr>
            <a:graphicFrameLocks noChangeAspect="1"/>
          </p:cNvGraphicFramePr>
          <p:nvPr>
            <p:custDataLst>
              <p:tags r:id="rId3"/>
            </p:custDataLst>
            <p:extLst>
              <p:ext uri="{D42A27DB-BD31-4B8C-83A1-F6EECF244321}">
                <p14:modId xmlns:p14="http://schemas.microsoft.com/office/powerpoint/2010/main" val="4242747094"/>
              </p:ext>
            </p:extLst>
          </p:nvPr>
        </p:nvGraphicFramePr>
        <p:xfrm>
          <a:off x="2119" y="1589"/>
          <a:ext cx="2117" cy="1587"/>
        </p:xfrm>
        <a:graphic>
          <a:graphicData uri="http://schemas.openxmlformats.org/presentationml/2006/ole">
            <mc:AlternateContent xmlns:mc="http://schemas.openxmlformats.org/markup-compatibility/2006">
              <mc:Choice xmlns:v="urn:schemas-microsoft-com:vml" Requires="v">
                <p:oleObj spid="_x0000_s47254" name="think-cell Folie" r:id="rId6" imgW="270" imgH="270" progId="TCLayout.ActiveDocument.1">
                  <p:embed/>
                </p:oleObj>
              </mc:Choice>
              <mc:Fallback>
                <p:oleObj name="think-cell Folie" r:id="rId6" imgW="270" imgH="270" progId="TCLayout.ActiveDocument.1">
                  <p:embed/>
                  <p:pic>
                    <p:nvPicPr>
                      <p:cNvPr id="0" name="Picture 1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 y="1589"/>
                        <a:ext cx="211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3" name="Rectangle 2"/>
          <p:cNvSpPr>
            <a:spLocks noGrp="1" noChangeArrowheads="1"/>
          </p:cNvSpPr>
          <p:nvPr>
            <p:ph type="title"/>
          </p:nvPr>
        </p:nvSpPr>
        <p:spPr/>
        <p:txBody>
          <a:bodyPr/>
          <a:lstStyle/>
          <a:p>
            <a:pPr algn="l" rtl="0"/>
            <a:r>
              <a:rPr lang="en-US" b="1" i="0" u="none" baseline="0"/>
              <a:t>Design and handling </a:t>
            </a:r>
            <a:r>
              <a:rPr lang="en-US"/>
              <a:t/>
            </a:r>
            <a:br>
              <a:rPr lang="en-US"/>
            </a:br>
            <a:r>
              <a:rPr lang="en-US" b="1" i="0" u="none" baseline="0"/>
              <a:t>PM 1207, the power supply for SIMATIC S7-1200</a:t>
            </a:r>
            <a:endParaRPr lang="en-US" altLang="en-US" dirty="0" smtClean="0"/>
          </a:p>
        </p:txBody>
      </p:sp>
      <p:sp>
        <p:nvSpPr>
          <p:cNvPr id="3" name="Content Placeholder 2"/>
          <p:cNvSpPr>
            <a:spLocks noGrp="1"/>
          </p:cNvSpPr>
          <p:nvPr>
            <p:ph idx="1"/>
          </p:nvPr>
        </p:nvSpPr>
        <p:spPr>
          <a:xfrm>
            <a:off x="627062" y="1348707"/>
            <a:ext cx="7341281" cy="4752975"/>
          </a:xfrm>
        </p:spPr>
        <p:txBody>
          <a:bodyPr/>
          <a:lstStyle/>
          <a:p>
            <a:pPr lvl="1" algn="l" rtl="0">
              <a:spcBef>
                <a:spcPts val="600"/>
              </a:spcBef>
            </a:pPr>
            <a:r>
              <a:rPr lang="en-US" sz="1600" b="1" i="0" u="none" baseline="0" dirty="0"/>
              <a:t>Optimum integration into the SIMATIC S7-1200 network</a:t>
            </a:r>
          </a:p>
          <a:p>
            <a:pPr lvl="2" algn="l" rtl="0">
              <a:spcBef>
                <a:spcPts val="0"/>
              </a:spcBef>
            </a:pPr>
            <a:r>
              <a:rPr lang="en-US" sz="1400" b="0" i="0" u="none" baseline="0" dirty="0"/>
              <a:t>Uniform set-up technology and design </a:t>
            </a:r>
          </a:p>
          <a:p>
            <a:pPr lvl="2" algn="l" rtl="0">
              <a:spcBef>
                <a:spcPts val="0"/>
              </a:spcBef>
            </a:pPr>
            <a:r>
              <a:rPr lang="en-US" sz="1400" b="0" i="0" u="none" baseline="0" dirty="0"/>
              <a:t>Universal assembly upon standard profile rail or wall assembly with screws</a:t>
            </a:r>
          </a:p>
          <a:p>
            <a:pPr lvl="2" algn="l" rtl="0">
              <a:spcBef>
                <a:spcPts val="0"/>
              </a:spcBef>
            </a:pPr>
            <a:r>
              <a:rPr lang="en-US" sz="1400" b="0" i="0" u="none" baseline="0" dirty="0"/>
              <a:t>Integration in TIA selection tool</a:t>
            </a:r>
          </a:p>
          <a:p>
            <a:pPr lvl="1" algn="l" rtl="0">
              <a:spcBef>
                <a:spcPts val="600"/>
              </a:spcBef>
            </a:pPr>
            <a:r>
              <a:rPr lang="en-US" sz="1600" b="1" i="0" u="none" baseline="0" dirty="0"/>
              <a:t>Fixed output voltage of 24VDC </a:t>
            </a:r>
            <a:r>
              <a:rPr lang="en-US" sz="1400" b="0" i="0" u="none" baseline="0" dirty="0">
                <a:sym typeface="Wingdings" panose="05000000000000000000" pitchFamily="2" charset="2"/>
              </a:rPr>
              <a:t> </a:t>
            </a:r>
            <a:r>
              <a:rPr lang="en-US" sz="1400" b="0" i="0" u="none" baseline="0" dirty="0"/>
              <a:t>therefore &lt;33V output overvoltage protection. No danger of the user providing “too high voltage” to the CPU.</a:t>
            </a:r>
          </a:p>
          <a:p>
            <a:pPr lvl="1" algn="l" rtl="0">
              <a:spcBef>
                <a:spcPts val="600"/>
              </a:spcBef>
            </a:pPr>
            <a:r>
              <a:rPr lang="en-US" sz="1600" b="1" i="0" u="none" baseline="0" dirty="0"/>
              <a:t>2-3 x rated current for 100ms upon startup </a:t>
            </a:r>
            <a:r>
              <a:rPr lang="en-US" sz="1600" b="1" dirty="0"/>
              <a:t/>
            </a:r>
            <a:br>
              <a:rPr lang="en-US" sz="1600" b="1" dirty="0"/>
            </a:br>
            <a:r>
              <a:rPr lang="en-US" sz="1400" b="0" i="0" u="none" baseline="0" dirty="0">
                <a:sym typeface="Wingdings" panose="05000000000000000000" pitchFamily="2" charset="2"/>
              </a:rPr>
              <a:t> </a:t>
            </a:r>
            <a:r>
              <a:rPr lang="en-US" sz="1400" b="0" i="0" u="none" baseline="0" dirty="0"/>
              <a:t>for short-term overloads, as the CPU has increased power requirements when switched on </a:t>
            </a:r>
            <a:endParaRPr lang="en-US" altLang="en-US" sz="1400" dirty="0" smtClean="0"/>
          </a:p>
          <a:p>
            <a:pPr lvl="1" algn="l" rtl="0">
              <a:spcBef>
                <a:spcPts val="600"/>
              </a:spcBef>
            </a:pPr>
            <a:r>
              <a:rPr lang="en-US" sz="1600" b="1" i="0" u="none" baseline="0" dirty="0"/>
              <a:t>Thermal design</a:t>
            </a:r>
            <a:r>
              <a:rPr lang="en-US" sz="1600" b="0" i="0" u="none" baseline="0" dirty="0"/>
              <a:t>: </a:t>
            </a:r>
            <a:r>
              <a:rPr lang="en-US" sz="1400" b="0" i="0" u="none" baseline="0" dirty="0"/>
              <a:t>Can be assembled on the left next to the CPU or communication assemblies with no mandatory clearance, without any negative effect on these (communication/CPU) assemblies through the heat generated through the power supply </a:t>
            </a:r>
          </a:p>
          <a:p>
            <a:pPr lvl="1" algn="l" rtl="0">
              <a:spcBef>
                <a:spcPts val="600"/>
              </a:spcBef>
            </a:pPr>
            <a:r>
              <a:rPr lang="en-US" sz="1600" b="1" i="0" u="none" baseline="0" dirty="0"/>
              <a:t>Temperature range</a:t>
            </a:r>
            <a:r>
              <a:rPr lang="en-US" sz="1600" b="0" i="0" u="none" baseline="0" dirty="0"/>
              <a:t> </a:t>
            </a:r>
            <a:r>
              <a:rPr lang="en-US" sz="1400" b="0" i="0" u="none" baseline="0" dirty="0"/>
              <a:t>up to +60°C WITHOUT derating</a:t>
            </a:r>
            <a:endParaRPr lang="en-US" altLang="de-DE" sz="1400" dirty="0" smtClean="0"/>
          </a:p>
          <a:p>
            <a:pPr lvl="1" algn="l" rtl="0">
              <a:spcBef>
                <a:spcPts val="600"/>
              </a:spcBef>
            </a:pPr>
            <a:r>
              <a:rPr lang="en-US" sz="1600" b="1" i="0" u="none" baseline="0" dirty="0"/>
              <a:t>Power failure backup</a:t>
            </a:r>
            <a:r>
              <a:rPr lang="en-US" sz="1600" b="0" i="0" u="none" baseline="0" dirty="0"/>
              <a:t> </a:t>
            </a:r>
            <a:r>
              <a:rPr lang="en-US" sz="1600" dirty="0"/>
              <a:t/>
            </a:r>
            <a:br>
              <a:rPr lang="en-US" sz="1600" dirty="0"/>
            </a:br>
            <a:r>
              <a:rPr lang="en-US" sz="1400" b="0" i="0" u="none" baseline="0" dirty="0"/>
              <a:t>of &gt; 20ms, including with </a:t>
            </a:r>
            <a:r>
              <a:rPr lang="en-US" sz="1400" b="0" i="0" u="none" baseline="0" dirty="0" err="1"/>
              <a:t>undervoltage</a:t>
            </a:r>
            <a:r>
              <a:rPr lang="en-US" sz="1400" b="0" i="0" u="none" baseline="0" dirty="0"/>
              <a:t> at the input (93 / 187 VAC)</a:t>
            </a:r>
            <a:endParaRPr lang="en-US" sz="1400" dirty="0" smtClean="0"/>
          </a:p>
          <a:p>
            <a:pPr lvl="1" algn="l" rtl="0">
              <a:spcBef>
                <a:spcPts val="600"/>
              </a:spcBef>
            </a:pPr>
            <a:r>
              <a:rPr lang="en-US" sz="1600" b="1" i="0" u="none" baseline="0" dirty="0"/>
              <a:t>Easy connection to all single-phase networks </a:t>
            </a:r>
            <a:r>
              <a:rPr lang="en-US" sz="1600" b="1" dirty="0"/>
              <a:t/>
            </a:r>
            <a:br>
              <a:rPr lang="en-US" sz="1600" b="1" dirty="0"/>
            </a:br>
            <a:r>
              <a:rPr lang="en-US" sz="1400" b="0" i="0" u="none" baseline="0" dirty="0"/>
              <a:t>through automatic range switching - prevents faulty operation</a:t>
            </a:r>
          </a:p>
          <a:p>
            <a:pPr lvl="1" algn="l" rtl="0">
              <a:spcBef>
                <a:spcPts val="600"/>
              </a:spcBef>
            </a:pPr>
            <a:r>
              <a:rPr lang="en-US" sz="1600" b="1" i="0" u="none" baseline="0" dirty="0"/>
              <a:t>Slim construction width </a:t>
            </a:r>
            <a:r>
              <a:rPr lang="en-US" sz="1400" b="0" i="0" u="none" baseline="0" dirty="0">
                <a:solidFill>
                  <a:srgbClr val="000000"/>
                </a:solidFill>
              </a:rPr>
              <a:t>at 70 mm </a:t>
            </a:r>
            <a:r>
              <a:rPr lang="en-US" sz="1400" b="0" i="0" u="none" baseline="0" dirty="0">
                <a:solidFill>
                  <a:srgbClr val="000000"/>
                </a:solidFill>
                <a:sym typeface="Wingdings" pitchFamily="2" charset="2"/>
              </a:rPr>
              <a:t></a:t>
            </a:r>
            <a:r>
              <a:rPr lang="en-US" sz="1400" b="0" i="0" u="none" baseline="0" dirty="0">
                <a:solidFill>
                  <a:srgbClr val="000000"/>
                </a:solidFill>
              </a:rPr>
              <a:t> saves space in the control cabinet </a:t>
            </a:r>
            <a:endParaRPr lang="en-US" altLang="en-US" sz="1400" b="1" dirty="0">
              <a:solidFill>
                <a:srgbClr val="000000"/>
              </a:solidFill>
            </a:endParaRPr>
          </a:p>
        </p:txBody>
      </p:sp>
      <p:sp>
        <p:nvSpPr>
          <p:cNvPr id="7" name="Rectangle 3"/>
          <p:cNvSpPr txBox="1">
            <a:spLocks noChangeArrowheads="1"/>
          </p:cNvSpPr>
          <p:nvPr/>
        </p:nvSpPr>
        <p:spPr bwMode="auto">
          <a:xfrm>
            <a:off x="8000361" y="1380791"/>
            <a:ext cx="3715389" cy="4752975"/>
          </a:xfrm>
          <a:prstGeom prst="rect">
            <a:avLst/>
          </a:prstGeom>
          <a:solidFill>
            <a:srgbClr val="DCE1E6"/>
          </a:solidFill>
          <a:ln>
            <a:noFill/>
          </a:ln>
        </p:spPr>
        <p:txBody>
          <a:bodyPr lIns="108000" tIns="72000" rIns="72000" bIns="36000"/>
          <a:lstStyle>
            <a:lvl1pPr marL="342900" indent="-342900" algn="l" rtl="0" eaLnBrk="0" fontAlgn="base" hangingPunct="0">
              <a:lnSpc>
                <a:spcPct val="110000"/>
              </a:lnSpc>
              <a:spcBef>
                <a:spcPct val="0"/>
              </a:spcBef>
              <a:spcAft>
                <a:spcPct val="0"/>
              </a:spcAft>
              <a:buClr>
                <a:srgbClr val="879BAA"/>
              </a:buClr>
              <a:buFont typeface="Arial" charset="0"/>
              <a:defRPr>
                <a:solidFill>
                  <a:schemeClr val="tx1"/>
                </a:solidFill>
                <a:latin typeface="Arial" pitchFamily="34" charset="0"/>
                <a:ea typeface="MS PGothic" pitchFamily="34" charset="-128"/>
                <a:cs typeface="Arial" pitchFamily="34" charset="0"/>
              </a:defRPr>
            </a:lvl1pPr>
            <a:lvl2pPr marL="179388" indent="-177800" algn="l" rtl="0" eaLnBrk="0" fontAlgn="base" hangingPunct="0">
              <a:lnSpc>
                <a:spcPct val="110000"/>
              </a:lnSpc>
              <a:spcBef>
                <a:spcPct val="0"/>
              </a:spcBef>
              <a:spcAft>
                <a:spcPct val="0"/>
              </a:spcAft>
              <a:buClr>
                <a:srgbClr val="879BAA"/>
              </a:buClr>
              <a:buChar char="•"/>
              <a:defRPr>
                <a:solidFill>
                  <a:schemeClr val="tx1"/>
                </a:solidFill>
                <a:latin typeface="Arial" pitchFamily="34" charset="0"/>
                <a:ea typeface="MS PGothic" pitchFamily="34" charset="-128"/>
                <a:cs typeface="Arial" pitchFamily="34" charset="0"/>
              </a:defRPr>
            </a:lvl2pPr>
            <a:lvl3pPr marL="358775" indent="-177800" algn="l" rtl="0" eaLnBrk="0" fontAlgn="base" hangingPunct="0">
              <a:lnSpc>
                <a:spcPct val="110000"/>
              </a:lnSpc>
              <a:spcBef>
                <a:spcPct val="0"/>
              </a:spcBef>
              <a:spcAft>
                <a:spcPct val="0"/>
              </a:spcAft>
              <a:buClr>
                <a:srgbClr val="879BAA"/>
              </a:buClr>
              <a:buChar char="•"/>
              <a:defRPr>
                <a:solidFill>
                  <a:schemeClr val="tx1"/>
                </a:solidFill>
                <a:latin typeface="Arial" pitchFamily="34" charset="0"/>
                <a:ea typeface="MS PGothic" pitchFamily="34" charset="-128"/>
                <a:cs typeface="Arial" pitchFamily="34" charset="0"/>
              </a:defRPr>
            </a:lvl3pPr>
            <a:lvl4pPr marL="538163" indent="-177800" algn="l" rtl="0" eaLnBrk="0" fontAlgn="base" hangingPunct="0">
              <a:lnSpc>
                <a:spcPct val="110000"/>
              </a:lnSpc>
              <a:spcBef>
                <a:spcPct val="0"/>
              </a:spcBef>
              <a:spcAft>
                <a:spcPct val="0"/>
              </a:spcAft>
              <a:buClr>
                <a:srgbClr val="879BAA"/>
              </a:buClr>
              <a:buChar char="•"/>
              <a:defRPr>
                <a:solidFill>
                  <a:schemeClr val="tx1"/>
                </a:solidFill>
                <a:latin typeface="Arial" pitchFamily="34" charset="0"/>
                <a:ea typeface="MS PGothic" pitchFamily="34" charset="-128"/>
                <a:cs typeface="Arial" pitchFamily="34" charset="0"/>
              </a:defRPr>
            </a:lvl4pPr>
            <a:lvl5pPr marL="717550" indent="-177800" algn="l" rtl="0" eaLnBrk="0" fontAlgn="base" hangingPunct="0">
              <a:lnSpc>
                <a:spcPct val="110000"/>
              </a:lnSpc>
              <a:spcBef>
                <a:spcPct val="0"/>
              </a:spcBef>
              <a:spcAft>
                <a:spcPct val="0"/>
              </a:spcAft>
              <a:buClr>
                <a:srgbClr val="879BAA"/>
              </a:buClr>
              <a:buChar char="•"/>
              <a:defRPr>
                <a:solidFill>
                  <a:schemeClr val="tx1"/>
                </a:solidFill>
                <a:latin typeface="Arial" pitchFamily="34" charset="0"/>
                <a:ea typeface="MS PGothic" pitchFamily="34" charset="-128"/>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eaLnBrk="1" hangingPunct="1">
              <a:spcBef>
                <a:spcPts val="0"/>
              </a:spcBef>
              <a:defRPr/>
            </a:pPr>
            <a:r>
              <a:rPr lang="en-US" sz="1200" b="1" i="0" u="none" kern="0" baseline="0" dirty="0">
                <a:solidFill>
                  <a:srgbClr val="006487"/>
                </a:solidFill>
                <a:latin typeface="Arial" charset="0"/>
                <a:cs typeface="Arial" charset="0"/>
              </a:rPr>
              <a:t>TECHNICAL DATA:</a:t>
            </a:r>
          </a:p>
          <a:p>
            <a:pPr algn="l" rtl="0" eaLnBrk="1" hangingPunct="1">
              <a:spcBef>
                <a:spcPts val="0"/>
              </a:spcBef>
              <a:defRPr/>
            </a:pPr>
            <a:endParaRPr lang="en-US" altLang="en-US" sz="1200" b="1" u="sng" kern="0" dirty="0" smtClean="0">
              <a:latin typeface="Arial" charset="0"/>
              <a:cs typeface="Arial" charset="0"/>
            </a:endParaRPr>
          </a:p>
          <a:p>
            <a:pPr algn="l" rtl="0" eaLnBrk="1" hangingPunct="1">
              <a:spcBef>
                <a:spcPts val="0"/>
              </a:spcBef>
              <a:defRPr/>
            </a:pPr>
            <a:r>
              <a:rPr lang="en-US" sz="1200" b="1" i="0" u="none" kern="0" baseline="0" dirty="0">
                <a:latin typeface="Arial" charset="0"/>
                <a:cs typeface="Arial" charset="0"/>
              </a:rPr>
              <a:t>Input</a:t>
            </a:r>
          </a:p>
          <a:p>
            <a:pPr marL="90488" lvl="1" indent="-88900" algn="l" rtl="0" eaLnBrk="1" hangingPunct="1">
              <a:spcBef>
                <a:spcPts val="0"/>
              </a:spcBef>
              <a:defRPr/>
            </a:pPr>
            <a:r>
              <a:rPr lang="en-US" sz="1200" b="0" i="0" u="none" kern="0" baseline="0" dirty="0">
                <a:latin typeface="Arial" charset="0"/>
                <a:cs typeface="Arial" charset="0"/>
              </a:rPr>
              <a:t>Rated voltage AC 120/230 V</a:t>
            </a:r>
          </a:p>
          <a:p>
            <a:pPr marL="180975" lvl="2" indent="-90488" algn="l" rtl="0" eaLnBrk="1" hangingPunct="1">
              <a:spcBef>
                <a:spcPts val="0"/>
              </a:spcBef>
              <a:defRPr/>
            </a:pPr>
            <a:r>
              <a:rPr lang="en-US" sz="1200" b="0" i="0" u="none" kern="0" baseline="0" dirty="0">
                <a:latin typeface="Arial" charset="0"/>
                <a:cs typeface="Arial" charset="0"/>
              </a:rPr>
              <a:t>Automatic </a:t>
            </a:r>
            <a:r>
              <a:rPr lang="en-US" sz="1200" kern="0" dirty="0">
                <a:latin typeface="Arial" charset="0"/>
                <a:cs typeface="Arial" charset="0"/>
              </a:rPr>
              <a:t/>
            </a:r>
            <a:br>
              <a:rPr lang="en-US" sz="1200" kern="0" dirty="0">
                <a:latin typeface="Arial" charset="0"/>
                <a:cs typeface="Arial" charset="0"/>
              </a:rPr>
            </a:br>
            <a:r>
              <a:rPr lang="en-US" sz="1200" b="0" i="0" u="none" kern="0" baseline="0" dirty="0">
                <a:latin typeface="Arial" charset="0"/>
                <a:cs typeface="Arial" charset="0"/>
              </a:rPr>
              <a:t>range switching</a:t>
            </a:r>
          </a:p>
          <a:p>
            <a:pPr marL="180975" lvl="2" indent="-90488" algn="l" rtl="0" eaLnBrk="1" hangingPunct="1">
              <a:spcBef>
                <a:spcPts val="0"/>
              </a:spcBef>
              <a:defRPr/>
            </a:pPr>
            <a:r>
              <a:rPr lang="en-US" sz="1200" b="0" i="0" u="none" kern="0" baseline="0" dirty="0">
                <a:latin typeface="Arial" charset="0"/>
                <a:cs typeface="Arial" charset="0"/>
              </a:rPr>
              <a:t>Working range AC 85…132/176…264 V</a:t>
            </a:r>
            <a:r>
              <a:rPr lang="en-US" sz="1200" kern="0" dirty="0">
                <a:latin typeface="Arial" charset="0"/>
                <a:cs typeface="Arial" charset="0"/>
              </a:rPr>
              <a:t/>
            </a:r>
            <a:br>
              <a:rPr lang="en-US" sz="1200" kern="0" dirty="0">
                <a:latin typeface="Arial" charset="0"/>
                <a:cs typeface="Arial" charset="0"/>
              </a:rPr>
            </a:br>
            <a:endParaRPr lang="en-US" altLang="en-US" sz="1200" kern="0" dirty="0" smtClean="0">
              <a:latin typeface="Arial" charset="0"/>
              <a:cs typeface="Arial" charset="0"/>
            </a:endParaRPr>
          </a:p>
          <a:p>
            <a:pPr algn="l" rtl="0" eaLnBrk="1" hangingPunct="1">
              <a:spcBef>
                <a:spcPts val="0"/>
              </a:spcBef>
              <a:defRPr/>
            </a:pPr>
            <a:r>
              <a:rPr lang="en-US" sz="1200" b="1" i="0" u="none" kern="0" baseline="0" dirty="0">
                <a:latin typeface="Arial" charset="0"/>
                <a:cs typeface="Arial" charset="0"/>
              </a:rPr>
              <a:t>Output</a:t>
            </a:r>
          </a:p>
          <a:p>
            <a:pPr marL="90488" lvl="1" indent="-88900" algn="l" rtl="0" eaLnBrk="1" hangingPunct="1">
              <a:spcBef>
                <a:spcPts val="0"/>
              </a:spcBef>
              <a:defRPr/>
            </a:pPr>
            <a:r>
              <a:rPr lang="en-US" sz="1200" b="0" i="0" u="none" kern="0" baseline="0" dirty="0">
                <a:latin typeface="Arial" charset="0"/>
                <a:cs typeface="Arial" charset="0"/>
              </a:rPr>
              <a:t>Rated voltage 24 V DC +/-3%</a:t>
            </a:r>
          </a:p>
          <a:p>
            <a:pPr marL="180975" lvl="2" indent="-90488" algn="l" rtl="0" eaLnBrk="1" hangingPunct="1">
              <a:spcBef>
                <a:spcPts val="0"/>
              </a:spcBef>
              <a:defRPr/>
            </a:pPr>
            <a:r>
              <a:rPr lang="en-US" sz="1200" b="0" i="0" u="none" kern="0" baseline="0" dirty="0">
                <a:latin typeface="Arial" charset="0"/>
                <a:cs typeface="Arial" charset="0"/>
              </a:rPr>
              <a:t>Controlled isolated DC voltage (SELV)</a:t>
            </a:r>
          </a:p>
          <a:p>
            <a:pPr marL="180975" lvl="2" indent="-90488" algn="l" rtl="0" eaLnBrk="1" hangingPunct="1">
              <a:spcBef>
                <a:spcPts val="0"/>
              </a:spcBef>
              <a:defRPr/>
            </a:pPr>
            <a:r>
              <a:rPr lang="en-US" sz="1200" b="0" i="0" u="none" kern="0" baseline="0" dirty="0">
                <a:latin typeface="Arial" charset="0"/>
                <a:cs typeface="Arial" charset="0"/>
              </a:rPr>
              <a:t>Ripple/spikes &lt;150/240 </a:t>
            </a:r>
            <a:r>
              <a:rPr lang="en-US" sz="1200" b="0" i="0" u="none" kern="0" baseline="0" dirty="0" err="1">
                <a:latin typeface="Arial" charset="0"/>
                <a:cs typeface="Arial" charset="0"/>
              </a:rPr>
              <a:t>mVpp</a:t>
            </a:r>
            <a:endParaRPr lang="en-US" altLang="en-US" sz="1200" kern="0" dirty="0" smtClean="0">
              <a:latin typeface="Arial" charset="0"/>
              <a:cs typeface="Arial" charset="0"/>
            </a:endParaRPr>
          </a:p>
          <a:p>
            <a:pPr marL="90488" lvl="1" indent="-88900" algn="l" rtl="0" eaLnBrk="1" hangingPunct="1">
              <a:spcBef>
                <a:spcPts val="0"/>
              </a:spcBef>
              <a:defRPr/>
            </a:pPr>
            <a:r>
              <a:rPr lang="en-US" sz="1200" b="0" i="0" u="none" kern="0" baseline="0" dirty="0">
                <a:latin typeface="Arial" charset="0"/>
                <a:cs typeface="Arial" charset="0"/>
              </a:rPr>
              <a:t>Rated voltage 2.5 A </a:t>
            </a:r>
          </a:p>
          <a:p>
            <a:pPr marL="90488" lvl="1" indent="-88900" algn="l" rtl="0" eaLnBrk="1" hangingPunct="1">
              <a:spcBef>
                <a:spcPts val="0"/>
              </a:spcBef>
              <a:defRPr/>
            </a:pPr>
            <a:r>
              <a:rPr lang="en-US" sz="1200" b="0" i="0" u="none" kern="0" baseline="0" dirty="0" err="1">
                <a:latin typeface="Arial" charset="0"/>
                <a:cs typeface="Arial" charset="0"/>
              </a:rPr>
              <a:t>PowerBoost</a:t>
            </a:r>
            <a:r>
              <a:rPr lang="en-US" sz="1200" b="0" i="0" u="none" kern="0" baseline="0" dirty="0">
                <a:latin typeface="Arial" charset="0"/>
                <a:cs typeface="Arial" charset="0"/>
              </a:rPr>
              <a:t> 2-3 x rated voltage for 100ms </a:t>
            </a:r>
            <a:r>
              <a:rPr lang="en-US" sz="1200" kern="0" dirty="0">
                <a:latin typeface="Arial" charset="0"/>
                <a:cs typeface="Arial" charset="0"/>
              </a:rPr>
              <a:t/>
            </a:r>
            <a:br>
              <a:rPr lang="en-US" sz="1200" kern="0" dirty="0">
                <a:latin typeface="Arial" charset="0"/>
                <a:cs typeface="Arial" charset="0"/>
              </a:rPr>
            </a:br>
            <a:r>
              <a:rPr lang="en-US" sz="1200" b="0" i="0" u="none" kern="0" baseline="0" dirty="0">
                <a:latin typeface="Arial" charset="0"/>
                <a:cs typeface="Arial" charset="0"/>
              </a:rPr>
              <a:t>upon startup </a:t>
            </a:r>
            <a:r>
              <a:rPr lang="en-US" sz="1200" kern="0" dirty="0">
                <a:latin typeface="Arial" charset="0"/>
                <a:cs typeface="Arial" charset="0"/>
              </a:rPr>
              <a:t/>
            </a:r>
            <a:br>
              <a:rPr lang="en-US" sz="1200" kern="0" dirty="0">
                <a:latin typeface="Arial" charset="0"/>
                <a:cs typeface="Arial" charset="0"/>
              </a:rPr>
            </a:br>
            <a:endParaRPr lang="en-US" altLang="en-US" sz="1200" kern="0" dirty="0" smtClean="0">
              <a:latin typeface="Arial" charset="0"/>
              <a:cs typeface="Arial" charset="0"/>
            </a:endParaRPr>
          </a:p>
          <a:p>
            <a:pPr algn="l" rtl="0" eaLnBrk="1" hangingPunct="1">
              <a:spcBef>
                <a:spcPts val="0"/>
              </a:spcBef>
              <a:defRPr/>
            </a:pPr>
            <a:r>
              <a:rPr lang="en-US" sz="1200" b="1" i="0" u="none" kern="0" baseline="0" dirty="0">
                <a:latin typeface="Arial" charset="0"/>
                <a:cs typeface="Arial" charset="0"/>
              </a:rPr>
              <a:t>Additional Information</a:t>
            </a:r>
          </a:p>
          <a:p>
            <a:pPr marL="90488" lvl="1" indent="-88900" algn="l" rtl="0" eaLnBrk="1" hangingPunct="1">
              <a:spcBef>
                <a:spcPts val="0"/>
              </a:spcBef>
              <a:defRPr/>
            </a:pPr>
            <a:r>
              <a:rPr lang="en-US" sz="1200" b="0" i="0" u="none" kern="0" baseline="0" dirty="0">
                <a:latin typeface="Arial" charset="0"/>
                <a:cs typeface="Arial" charset="0"/>
              </a:rPr>
              <a:t>Interference emission according to EN 55022 Class B (residential area)</a:t>
            </a:r>
          </a:p>
          <a:p>
            <a:pPr marL="90488" lvl="1" indent="-88900" algn="l" rtl="0" eaLnBrk="1" hangingPunct="1">
              <a:spcBef>
                <a:spcPts val="0"/>
              </a:spcBef>
              <a:defRPr/>
            </a:pPr>
            <a:r>
              <a:rPr lang="en-US" sz="1200" b="0" i="0" u="none" kern="0" baseline="0" dirty="0">
                <a:latin typeface="Arial" charset="0"/>
                <a:cs typeface="Arial" charset="0"/>
              </a:rPr>
              <a:t>Ambient temperature 0…+60°C</a:t>
            </a:r>
          </a:p>
          <a:p>
            <a:pPr marL="90488" lvl="1" indent="-88900" algn="l" rtl="0" eaLnBrk="1" hangingPunct="1">
              <a:spcBef>
                <a:spcPts val="0"/>
              </a:spcBef>
              <a:defRPr/>
            </a:pPr>
            <a:r>
              <a:rPr lang="en-US" sz="1200" b="0" i="0" u="none" kern="0" baseline="0" dirty="0">
                <a:latin typeface="Arial" charset="0"/>
                <a:cs typeface="Arial" charset="0"/>
              </a:rPr>
              <a:t>Dimensions (W x H x D) in mm: 70 x 100 x 75</a:t>
            </a:r>
          </a:p>
          <a:p>
            <a:pPr marL="90488" lvl="1" indent="-88900" algn="l" rtl="0" eaLnBrk="1" hangingPunct="1">
              <a:spcBef>
                <a:spcPts val="0"/>
              </a:spcBef>
              <a:defRPr/>
            </a:pPr>
            <a:r>
              <a:rPr lang="en-US" sz="1200" b="0" i="0" u="none" kern="0" baseline="0" dirty="0">
                <a:latin typeface="Arial" charset="0"/>
                <a:cs typeface="Arial" charset="0"/>
              </a:rPr>
              <a:t>Assembly upon standard profile rail or wall assembly</a:t>
            </a:r>
            <a:endParaRPr lang="en-US" altLang="en-US" sz="1200" kern="0" dirty="0" smtClean="0">
              <a:latin typeface="Arial" charset="0"/>
              <a:cs typeface="Arial" charset="0"/>
            </a:endParaRPr>
          </a:p>
        </p:txBody>
      </p:sp>
      <p:pic>
        <p:nvPicPr>
          <p:cNvPr id="5124" name="Picture 2" descr="I:\80_MM\05_Marketing_Kommunikation_SITOP\11_Bilder\SIMATIC_Design\SITOP-PM1207\P_ST70_XX_04553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203716" y="1432538"/>
            <a:ext cx="1655816" cy="1851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296737228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title"/>
          </p:nvPr>
        </p:nvSpPr>
        <p:spPr>
          <a:noFill/>
          <a:ln w="9525">
            <a:noFill/>
            <a:miter lim="800000"/>
            <a:headEnd/>
            <a:tailEnd/>
          </a:ln>
          <a:extLst/>
        </p:spPr>
        <p:txBody>
          <a:bodyPr vert="horz" wrap="square" lIns="0" tIns="0" rIns="0" bIns="234000" numCol="1" anchor="b" anchorCtr="0" compatLnSpc="1">
            <a:prstTxWarp prst="textNoShape">
              <a:avLst/>
            </a:prstTxWarp>
            <a:noAutofit/>
          </a:bodyPr>
          <a:lstStyle/>
          <a:p>
            <a:r>
              <a:rPr lang="en-US" dirty="0">
                <a:solidFill>
                  <a:srgbClr val="000000"/>
                </a:solidFill>
                <a:latin typeface="Arial"/>
                <a:cs typeface="Arial"/>
              </a:rPr>
              <a:t>SIMATIC S7-1200 configured in the TIA Portal</a:t>
            </a:r>
            <a:br>
              <a:rPr lang="en-US" dirty="0">
                <a:solidFill>
                  <a:srgbClr val="000000"/>
                </a:solidFill>
                <a:latin typeface="Arial"/>
                <a:cs typeface="Arial"/>
              </a:rPr>
            </a:br>
            <a:r>
              <a:rPr lang="en-US" dirty="0">
                <a:solidFill>
                  <a:srgbClr val="000000"/>
                </a:solidFill>
                <a:latin typeface="Arial"/>
                <a:cs typeface="Arial"/>
              </a:rPr>
              <a:t>Modular and powerful.</a:t>
            </a:r>
            <a:endParaRPr lang="en-US" altLang="en-US" dirty="0">
              <a:solidFill>
                <a:srgbClr val="000000"/>
              </a:solidFill>
              <a:latin typeface="Arial"/>
              <a:cs typeface="Arial"/>
            </a:endParaRPr>
          </a:p>
        </p:txBody>
      </p:sp>
      <p:pic>
        <p:nvPicPr>
          <p:cNvPr id="32773" name="Picture 6" descr="S_ST70_XX_00161v"/>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754753" y="1412873"/>
            <a:ext cx="3960997" cy="3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Inhaltsplatzhalter 1"/>
          <p:cNvSpPr txBox="1">
            <a:spLocks/>
          </p:cNvSpPr>
          <p:nvPr/>
        </p:nvSpPr>
        <p:spPr>
          <a:xfrm>
            <a:off x="627063" y="1844874"/>
            <a:ext cx="7344000" cy="3456000"/>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1" i="0" u="none" baseline="0"/>
              <a:t>STEP 7 Basic is integrated software for logic, HMI and networking with a common editor – </a:t>
            </a:r>
            <a:r>
              <a:rPr lang="en-US" sz="1600" b="1"/>
              <a:t/>
            </a:r>
            <a:br>
              <a:rPr lang="en-US" sz="1600" b="1"/>
            </a:br>
            <a:r>
              <a:rPr lang="en-US" sz="1400" b="0" i="0" u="none" baseline="0"/>
              <a:t>Overall navigation and all icons and menus are uniform in all views. Easy to learn and therefore saves time </a:t>
            </a:r>
          </a:p>
          <a:p>
            <a:pPr lvl="1" algn="l" rtl="0">
              <a:spcBef>
                <a:spcPts val="600"/>
              </a:spcBef>
            </a:pPr>
            <a:r>
              <a:rPr lang="en-US" sz="1600" b="1" i="0" u="none" baseline="0"/>
              <a:t>Automatic detection and load concept – </a:t>
            </a:r>
            <a:r>
              <a:rPr lang="en-US" sz="1600"/>
              <a:t/>
            </a:r>
            <a:br>
              <a:rPr lang="en-US" sz="1600"/>
            </a:br>
            <a:r>
              <a:rPr lang="en-US" sz="1400" b="0" i="0" u="none" baseline="0"/>
              <a:t>Extremely fast hardware configuration in the development stage, all documentation is saved in the CPU (icons, comments, descriptions), far easier and more rapid maintenance</a:t>
            </a:r>
          </a:p>
          <a:p>
            <a:pPr lvl="1" algn="l" rtl="0">
              <a:spcBef>
                <a:spcPts val="600"/>
              </a:spcBef>
            </a:pPr>
            <a:r>
              <a:rPr lang="en-US" sz="1600" b="1" i="0" u="none" baseline="0"/>
              <a:t>No separate standalone software programs -</a:t>
            </a:r>
            <a:r>
              <a:rPr lang="en-US" sz="1600"/>
              <a:t/>
            </a:r>
            <a:br>
              <a:rPr lang="en-US" sz="1600"/>
            </a:br>
            <a:r>
              <a:rPr lang="en-US" sz="1400" b="0" i="0" u="none" baseline="0"/>
              <a:t>(And no separate configuration maintenance) for PID controller or motion control with PLC open instructions. Everything is integrated into the engineering software and is part of the user program</a:t>
            </a:r>
          </a:p>
        </p:txBody>
      </p:sp>
      <p:sp>
        <p:nvSpPr>
          <p:cNvPr id="7" name="Rectangle 7"/>
          <p:cNvSpPr>
            <a:spLocks noChangeArrowheads="1"/>
          </p:cNvSpPr>
          <p:nvPr/>
        </p:nvSpPr>
        <p:spPr bwMode="auto">
          <a:xfrm>
            <a:off x="627062" y="1412874"/>
            <a:ext cx="7344000"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a:solidFill>
                  <a:schemeClr val="bg1"/>
                </a:solidFill>
              </a:rPr>
              <a:t>Engineering software innovations for the SIMATIC S7-1200 …</a:t>
            </a:r>
          </a:p>
        </p:txBody>
      </p:sp>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Integrated automation software for all your automation tasks</a:t>
            </a:r>
            <a:endParaRPr lang="en-US" altLang="de-DE" sz="2000" b="1" dirty="0">
              <a:solidFill>
                <a:srgbClr val="FFFFFF"/>
              </a:solidFill>
              <a:latin typeface="Arial" charset="0"/>
            </a:endParaRPr>
          </a:p>
        </p:txBody>
      </p:sp>
    </p:spTree>
    <p:custDataLst>
      <p:tags r:id="rId1"/>
    </p:custDataLst>
    <p:extLst>
      <p:ext uri="{BB962C8B-B14F-4D97-AF65-F5344CB8AC3E}">
        <p14:creationId xmlns:p14="http://schemas.microsoft.com/office/powerpoint/2010/main" val="202981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3"/>
            </p:custDataLst>
            <p:extLst>
              <p:ext uri="{D42A27DB-BD31-4B8C-83A1-F6EECF244321}">
                <p14:modId xmlns:p14="http://schemas.microsoft.com/office/powerpoint/2010/main" val="29360067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79" name="think-cell Folie" r:id="rId16" imgW="216" imgH="216" progId="TCLayout.ActiveDocument.1">
                  <p:embed/>
                </p:oleObj>
              </mc:Choice>
              <mc:Fallback>
                <p:oleObj name="think-cell Folie" r:id="rId16" imgW="216" imgH="216" progId="TCLayout.ActiveDocument.1">
                  <p:embed/>
                  <p:pic>
                    <p:nvPicPr>
                      <p:cNvPr id="0" name="Picture 11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6" name="Rectangle 2"/>
          <p:cNvSpPr>
            <a:spLocks noGrp="1" noChangeArrowheads="1"/>
          </p:cNvSpPr>
          <p:nvPr>
            <p:ph type="title"/>
          </p:nvPr>
        </p:nvSpPr>
        <p:spPr/>
        <p:txBody>
          <a:bodyPr/>
          <a:lstStyle/>
          <a:p>
            <a:pPr algn="l" rtl="0"/>
            <a:r>
              <a:rPr lang="en-US" b="1" i="0" u="none" baseline="0"/>
              <a:t>Efficient engineering</a:t>
            </a:r>
            <a:r>
              <a:rPr lang="en-US"/>
              <a:t/>
            </a:r>
            <a:br>
              <a:rPr lang="en-US"/>
            </a:br>
            <a:r>
              <a:rPr lang="en-US" b="1" i="0" u="none" baseline="0"/>
              <a:t>S7-1200 interrupt structure</a:t>
            </a:r>
            <a:endParaRPr lang="en-US" altLang="en-US" dirty="0"/>
          </a:p>
        </p:txBody>
      </p:sp>
      <p:sp>
        <p:nvSpPr>
          <p:cNvPr id="104" name="Rectangle 3"/>
          <p:cNvSpPr>
            <a:spLocks noChangeArrowheads="1"/>
          </p:cNvSpPr>
          <p:nvPr/>
        </p:nvSpPr>
        <p:spPr bwMode="auto">
          <a:xfrm>
            <a:off x="628935" y="1412240"/>
            <a:ext cx="4409195" cy="3888000"/>
          </a:xfrm>
          <a:prstGeom prst="rect">
            <a:avLst/>
          </a:prstGeom>
          <a:solidFill>
            <a:srgbClr val="DCE1E6"/>
          </a:solidFill>
          <a:ln>
            <a:noFill/>
          </a:ln>
          <a:effectLst/>
          <a:extLst/>
        </p:spPr>
        <p:txBody>
          <a:bodyPr wrap="none" lIns="0" tIns="0" rIns="0" bIns="0"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endParaRPr lang="en-US" altLang="en-US" dirty="0">
              <a:solidFill>
                <a:schemeClr val="dk1"/>
              </a:solidFill>
            </a:endParaRPr>
          </a:p>
        </p:txBody>
      </p:sp>
      <p:sp>
        <p:nvSpPr>
          <p:cNvPr id="105" name="AutoShape 12"/>
          <p:cNvSpPr>
            <a:spLocks noChangeArrowheads="1"/>
          </p:cNvSpPr>
          <p:nvPr/>
        </p:nvSpPr>
        <p:spPr bwMode="auto">
          <a:xfrm rot="10800000">
            <a:off x="2263624" y="3099435"/>
            <a:ext cx="1348489" cy="431800"/>
          </a:xfrm>
          <a:prstGeom prst="leftRightArrow">
            <a:avLst>
              <a:gd name="adj1" fmla="val 50000"/>
              <a:gd name="adj2" fmla="val 62426"/>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dirty="0">
              <a:solidFill>
                <a:schemeClr val="dk1"/>
              </a:solidFill>
            </a:endParaRPr>
          </a:p>
        </p:txBody>
      </p:sp>
      <p:sp>
        <p:nvSpPr>
          <p:cNvPr id="106" name="Rectangle 18"/>
          <p:cNvSpPr>
            <a:spLocks noChangeArrowheads="1"/>
          </p:cNvSpPr>
          <p:nvPr/>
        </p:nvSpPr>
        <p:spPr bwMode="auto">
          <a:xfrm rot="5400000">
            <a:off x="2508133" y="2762608"/>
            <a:ext cx="3551683" cy="1153125"/>
          </a:xfrm>
          <a:prstGeom prst="rect">
            <a:avLst/>
          </a:prstGeom>
          <a:solidFill>
            <a:srgbClr val="009999"/>
          </a:solidFill>
          <a:ln w="9525">
            <a:noFill/>
            <a:miter lim="800000"/>
            <a:headEnd/>
            <a:tailEnd/>
          </a:ln>
        </p:spPr>
        <p:txBody>
          <a:bodyPr wrap="none" lIns="0" tIns="0" rIns="0" bIns="0"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spcBef>
                <a:spcPct val="0"/>
              </a:spcBef>
              <a:buClrTx/>
              <a:buFontTx/>
              <a:buNone/>
            </a:pPr>
            <a:endParaRPr lang="en-US" altLang="en-US">
              <a:solidFill>
                <a:schemeClr val="dk1"/>
              </a:solidFill>
            </a:endParaRPr>
          </a:p>
        </p:txBody>
      </p:sp>
      <p:sp>
        <p:nvSpPr>
          <p:cNvPr id="107" name="Text Box 19"/>
          <p:cNvSpPr txBox="1">
            <a:spLocks noChangeArrowheads="1"/>
          </p:cNvSpPr>
          <p:nvPr/>
        </p:nvSpPr>
        <p:spPr bwMode="auto">
          <a:xfrm>
            <a:off x="3707413" y="1657548"/>
            <a:ext cx="1153125" cy="2159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400" b="1" i="0" u="none" baseline="0" dirty="0" smtClean="0">
                <a:solidFill>
                  <a:srgbClr val="FFFFFF"/>
                </a:solidFill>
              </a:rPr>
              <a:t>OS</a:t>
            </a:r>
            <a:endParaRPr lang="en-US" altLang="en-US" sz="1200" b="1" dirty="0">
              <a:solidFill>
                <a:srgbClr val="FFFFFF"/>
              </a:solidFill>
            </a:endParaRPr>
          </a:p>
        </p:txBody>
      </p:sp>
      <p:sp>
        <p:nvSpPr>
          <p:cNvPr id="108" name="Text Box 20"/>
          <p:cNvSpPr txBox="1">
            <a:spLocks noChangeArrowheads="1"/>
          </p:cNvSpPr>
          <p:nvPr/>
        </p:nvSpPr>
        <p:spPr bwMode="auto">
          <a:xfrm rot="16200000">
            <a:off x="3565837" y="3890121"/>
            <a:ext cx="2089150" cy="2140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400" b="1" i="0" u="none" baseline="0">
                <a:solidFill>
                  <a:srgbClr val="FFFFFF"/>
                </a:solidFill>
              </a:rPr>
              <a:t>Interrupt - processing</a:t>
            </a:r>
            <a:endParaRPr lang="en-US" altLang="en-US" sz="1400" b="1">
              <a:solidFill>
                <a:srgbClr val="FFFFFF"/>
              </a:solidFill>
            </a:endParaRPr>
          </a:p>
        </p:txBody>
      </p:sp>
      <p:sp>
        <p:nvSpPr>
          <p:cNvPr id="109" name="Rectangle 22"/>
          <p:cNvSpPr>
            <a:spLocks noChangeArrowheads="1"/>
          </p:cNvSpPr>
          <p:nvPr/>
        </p:nvSpPr>
        <p:spPr bwMode="auto">
          <a:xfrm rot="5400000">
            <a:off x="-305588" y="2666513"/>
            <a:ext cx="3551684" cy="1345313"/>
          </a:xfrm>
          <a:prstGeom prst="rect">
            <a:avLst/>
          </a:prstGeom>
          <a:solidFill>
            <a:srgbClr val="009999"/>
          </a:solidFill>
          <a:ln w="9525">
            <a:noFill/>
            <a:miter lim="800000"/>
            <a:headEnd/>
            <a:tailEnd/>
          </a:ln>
        </p:spPr>
        <p:txBody>
          <a:bodyPr wrap="none" lIns="0" tIns="0" rIns="0" bIns="0"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l" rtl="0" eaLnBrk="1" hangingPunct="1">
              <a:spcBef>
                <a:spcPct val="0"/>
              </a:spcBef>
              <a:buClrTx/>
              <a:buFontTx/>
              <a:buNone/>
            </a:pPr>
            <a:endParaRPr lang="en-US" altLang="en-US" dirty="0">
              <a:solidFill>
                <a:schemeClr val="dk1"/>
              </a:solidFill>
            </a:endParaRPr>
          </a:p>
        </p:txBody>
      </p:sp>
      <p:sp>
        <p:nvSpPr>
          <p:cNvPr id="110" name="Text Box 23"/>
          <p:cNvSpPr txBox="1">
            <a:spLocks noChangeArrowheads="1"/>
          </p:cNvSpPr>
          <p:nvPr/>
        </p:nvSpPr>
        <p:spPr bwMode="auto">
          <a:xfrm>
            <a:off x="792833" y="1657548"/>
            <a:ext cx="13453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400" b="1" i="0" u="none" baseline="0">
                <a:solidFill>
                  <a:srgbClr val="FFFFFF"/>
                </a:solidFill>
              </a:rPr>
              <a:t>Hardware</a:t>
            </a:r>
          </a:p>
        </p:txBody>
      </p:sp>
      <p:pic>
        <p:nvPicPr>
          <p:cNvPr id="112" name="Picture 136" descr="PPT40B"/>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92898" y="2938399"/>
            <a:ext cx="1172185"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 name="Group 112"/>
          <p:cNvGrpSpPr/>
          <p:nvPr/>
        </p:nvGrpSpPr>
        <p:grpSpPr>
          <a:xfrm>
            <a:off x="5038131" y="1417957"/>
            <a:ext cx="6659958" cy="3895434"/>
            <a:chOff x="5034331" y="1417957"/>
            <a:chExt cx="6662194" cy="4006846"/>
          </a:xfrm>
        </p:grpSpPr>
        <p:sp>
          <p:nvSpPr>
            <p:cNvPr id="114" name="AutoShape 13"/>
            <p:cNvSpPr>
              <a:spLocks noChangeArrowheads="1"/>
            </p:cNvSpPr>
            <p:nvPr>
              <p:custDataLst>
                <p:tags r:id="rId4"/>
              </p:custDataLst>
            </p:nvPr>
          </p:nvSpPr>
          <p:spPr bwMode="auto">
            <a:xfrm rot="10800000">
              <a:off x="5034331" y="1849439"/>
              <a:ext cx="1205162" cy="488950"/>
            </a:xfrm>
            <a:prstGeom prst="leftRightArrow">
              <a:avLst>
                <a:gd name="adj1" fmla="val 50000"/>
                <a:gd name="adj2" fmla="val 47208"/>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b="1" dirty="0">
                <a:solidFill>
                  <a:schemeClr val="dk1"/>
                </a:solidFill>
              </a:endParaRPr>
            </a:p>
          </p:txBody>
        </p:sp>
        <p:sp>
          <p:nvSpPr>
            <p:cNvPr id="115" name="Text Box 14"/>
            <p:cNvSpPr txBox="1">
              <a:spLocks noChangeArrowheads="1"/>
            </p:cNvSpPr>
            <p:nvPr>
              <p:custDataLst>
                <p:tags r:id="rId5"/>
              </p:custDataLst>
            </p:nvPr>
          </p:nvSpPr>
          <p:spPr bwMode="auto">
            <a:xfrm>
              <a:off x="5185184" y="2001264"/>
              <a:ext cx="9034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200" b="1" i="0" u="none" baseline="0">
                  <a:solidFill>
                    <a:srgbClr val="FFFFFF"/>
                  </a:solidFill>
                </a:rPr>
                <a:t>Cyclical</a:t>
              </a:r>
            </a:p>
          </p:txBody>
        </p:sp>
        <p:grpSp>
          <p:nvGrpSpPr>
            <p:cNvPr id="116" name="Gruppieren 115"/>
            <p:cNvGrpSpPr/>
            <p:nvPr/>
          </p:nvGrpSpPr>
          <p:grpSpPr>
            <a:xfrm>
              <a:off x="5034331" y="2697797"/>
              <a:ext cx="1205162" cy="509587"/>
              <a:chOff x="5034331" y="2761615"/>
              <a:chExt cx="1205162" cy="509587"/>
            </a:xfrm>
          </p:grpSpPr>
          <p:sp>
            <p:nvSpPr>
              <p:cNvPr id="257" name="AutoShape 15"/>
              <p:cNvSpPr>
                <a:spLocks noChangeArrowheads="1"/>
              </p:cNvSpPr>
              <p:nvPr>
                <p:custDataLst>
                  <p:tags r:id="rId12"/>
                </p:custDataLst>
              </p:nvPr>
            </p:nvSpPr>
            <p:spPr bwMode="auto">
              <a:xfrm rot="10800000">
                <a:off x="5034331" y="2761615"/>
                <a:ext cx="1205162" cy="509587"/>
              </a:xfrm>
              <a:prstGeom prst="leftRightArrow">
                <a:avLst>
                  <a:gd name="adj1" fmla="val 50000"/>
                  <a:gd name="adj2" fmla="val 45296"/>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b="1" dirty="0">
                  <a:solidFill>
                    <a:schemeClr val="dk1"/>
                  </a:solidFill>
                </a:endParaRPr>
              </a:p>
            </p:txBody>
          </p:sp>
          <p:sp>
            <p:nvSpPr>
              <p:cNvPr id="258" name="Text Box 16"/>
              <p:cNvSpPr txBox="1">
                <a:spLocks noChangeArrowheads="1"/>
              </p:cNvSpPr>
              <p:nvPr>
                <p:custDataLst>
                  <p:tags r:id="rId13"/>
                </p:custDataLst>
              </p:nvPr>
            </p:nvSpPr>
            <p:spPr bwMode="auto">
              <a:xfrm>
                <a:off x="5185184" y="2915601"/>
                <a:ext cx="9034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200" b="1" i="0" u="none" baseline="0">
                    <a:solidFill>
                      <a:srgbClr val="FFFFFF"/>
                    </a:solidFill>
                  </a:rPr>
                  <a:t>Startup</a:t>
                </a:r>
              </a:p>
            </p:txBody>
          </p:sp>
        </p:grpSp>
        <p:grpSp>
          <p:nvGrpSpPr>
            <p:cNvPr id="117" name="Gruppieren 116"/>
            <p:cNvGrpSpPr/>
            <p:nvPr/>
          </p:nvGrpSpPr>
          <p:grpSpPr>
            <a:xfrm>
              <a:off x="5034332" y="4053628"/>
              <a:ext cx="1205162" cy="500063"/>
              <a:chOff x="5034332" y="4143376"/>
              <a:chExt cx="1205162" cy="500063"/>
            </a:xfrm>
          </p:grpSpPr>
          <p:sp>
            <p:nvSpPr>
              <p:cNvPr id="255" name="AutoShape 27"/>
              <p:cNvSpPr>
                <a:spLocks noChangeArrowheads="1"/>
              </p:cNvSpPr>
              <p:nvPr>
                <p:custDataLst>
                  <p:tags r:id="rId10"/>
                </p:custDataLst>
              </p:nvPr>
            </p:nvSpPr>
            <p:spPr bwMode="auto">
              <a:xfrm rot="10800000">
                <a:off x="5034332" y="4143376"/>
                <a:ext cx="1205162" cy="500063"/>
              </a:xfrm>
              <a:prstGeom prst="leftRightArrow">
                <a:avLst>
                  <a:gd name="adj1" fmla="val 50000"/>
                  <a:gd name="adj2" fmla="val 46159"/>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b="1" dirty="0">
                  <a:solidFill>
                    <a:schemeClr val="dk1"/>
                  </a:solidFill>
                </a:endParaRPr>
              </a:p>
            </p:txBody>
          </p:sp>
          <p:sp>
            <p:nvSpPr>
              <p:cNvPr id="256" name="Text Box 28"/>
              <p:cNvSpPr txBox="1">
                <a:spLocks noChangeArrowheads="1"/>
              </p:cNvSpPr>
              <p:nvPr>
                <p:custDataLst>
                  <p:tags r:id="rId11"/>
                </p:custDataLst>
              </p:nvPr>
            </p:nvSpPr>
            <p:spPr bwMode="auto">
              <a:xfrm>
                <a:off x="5186013" y="4289425"/>
                <a:ext cx="901799"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200" b="1" i="0" u="none" baseline="0">
                    <a:solidFill>
                      <a:srgbClr val="FFFFFF"/>
                    </a:solidFill>
                  </a:rPr>
                  <a:t>Process</a:t>
                </a:r>
              </a:p>
            </p:txBody>
          </p:sp>
        </p:grpSp>
        <p:grpSp>
          <p:nvGrpSpPr>
            <p:cNvPr id="119" name="Gruppieren 118"/>
            <p:cNvGrpSpPr/>
            <p:nvPr/>
          </p:nvGrpSpPr>
          <p:grpSpPr>
            <a:xfrm>
              <a:off x="5034332" y="4732338"/>
              <a:ext cx="1205161" cy="487362"/>
              <a:chOff x="5034332" y="4732338"/>
              <a:chExt cx="1205161" cy="487362"/>
            </a:xfrm>
          </p:grpSpPr>
          <p:sp>
            <p:nvSpPr>
              <p:cNvPr id="253" name="AutoShape 29"/>
              <p:cNvSpPr>
                <a:spLocks noChangeArrowheads="1"/>
              </p:cNvSpPr>
              <p:nvPr>
                <p:custDataLst>
                  <p:tags r:id="rId8"/>
                </p:custDataLst>
              </p:nvPr>
            </p:nvSpPr>
            <p:spPr bwMode="auto">
              <a:xfrm rot="10800000">
                <a:off x="5034332" y="4732338"/>
                <a:ext cx="1205161" cy="487362"/>
              </a:xfrm>
              <a:prstGeom prst="leftRightArrow">
                <a:avLst>
                  <a:gd name="adj1" fmla="val 50000"/>
                  <a:gd name="adj2" fmla="val 47362"/>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b="1" dirty="0">
                  <a:solidFill>
                    <a:schemeClr val="dk1"/>
                  </a:solidFill>
                </a:endParaRPr>
              </a:p>
            </p:txBody>
          </p:sp>
          <p:sp>
            <p:nvSpPr>
              <p:cNvPr id="254" name="Text Box 30"/>
              <p:cNvSpPr txBox="1">
                <a:spLocks noChangeArrowheads="1"/>
              </p:cNvSpPr>
              <p:nvPr>
                <p:custDataLst>
                  <p:tags r:id="rId9"/>
                </p:custDataLst>
              </p:nvPr>
            </p:nvSpPr>
            <p:spPr bwMode="auto">
              <a:xfrm>
                <a:off x="5142083" y="4884738"/>
                <a:ext cx="98965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200" b="1" i="0" u="none" baseline="0">
                    <a:solidFill>
                      <a:srgbClr val="FFFFFF"/>
                    </a:solidFill>
                  </a:rPr>
                  <a:t>Diagnostics</a:t>
                </a:r>
              </a:p>
            </p:txBody>
          </p:sp>
        </p:grpSp>
        <p:grpSp>
          <p:nvGrpSpPr>
            <p:cNvPr id="120" name="Gruppieren 119"/>
            <p:cNvGrpSpPr/>
            <p:nvPr/>
          </p:nvGrpSpPr>
          <p:grpSpPr>
            <a:xfrm>
              <a:off x="5034332" y="3386031"/>
              <a:ext cx="1205162" cy="488950"/>
              <a:chOff x="5034332" y="3606800"/>
              <a:chExt cx="1205162" cy="488950"/>
            </a:xfrm>
          </p:grpSpPr>
          <p:sp>
            <p:nvSpPr>
              <p:cNvPr id="251" name="AutoShape 31"/>
              <p:cNvSpPr>
                <a:spLocks noChangeArrowheads="1"/>
              </p:cNvSpPr>
              <p:nvPr>
                <p:custDataLst>
                  <p:tags r:id="rId6"/>
                </p:custDataLst>
              </p:nvPr>
            </p:nvSpPr>
            <p:spPr bwMode="auto">
              <a:xfrm rot="10800000">
                <a:off x="5034332" y="3606800"/>
                <a:ext cx="1205162" cy="488950"/>
              </a:xfrm>
              <a:prstGeom prst="leftRightArrow">
                <a:avLst>
                  <a:gd name="adj1" fmla="val 50000"/>
                  <a:gd name="adj2" fmla="val 47208"/>
                </a:avLst>
              </a:prstGeom>
              <a:solidFill>
                <a:srgbClr val="006487"/>
              </a:solidFill>
              <a:ln w="12700" algn="ctr">
                <a:solidFill>
                  <a:srgbClr val="3366AA"/>
                </a:solidFill>
                <a:miter lim="800000"/>
                <a:headEnd/>
                <a:tailEnd/>
              </a:ln>
            </p:spPr>
            <p:txBody>
              <a:bodyPr rot="10800000" wrap="none" anchor="ctr">
                <a:no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endParaRPr lang="en-US" altLang="en-US" b="1" dirty="0">
                  <a:solidFill>
                    <a:schemeClr val="dk1"/>
                  </a:solidFill>
                </a:endParaRPr>
              </a:p>
            </p:txBody>
          </p:sp>
          <p:sp>
            <p:nvSpPr>
              <p:cNvPr id="252" name="Text Box 32"/>
              <p:cNvSpPr txBox="1">
                <a:spLocks noChangeArrowheads="1"/>
              </p:cNvSpPr>
              <p:nvPr>
                <p:custDataLst>
                  <p:tags r:id="rId7"/>
                </p:custDataLst>
              </p:nvPr>
            </p:nvSpPr>
            <p:spPr bwMode="auto">
              <a:xfrm>
                <a:off x="5185184" y="3757613"/>
                <a:ext cx="90345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6pPr>
                <a:lvl7pPr marL="29718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7pPr>
                <a:lvl8pPr marL="34290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8pPr>
                <a:lvl9pPr marL="3886200" indent="-228600" eaLnBrk="0" fontAlgn="base" hangingPunct="0">
                  <a:spcBef>
                    <a:spcPct val="50000"/>
                  </a:spcBef>
                  <a:spcAft>
                    <a:spcPct val="0"/>
                  </a:spcAft>
                  <a:buClr>
                    <a:schemeClr val="accent1"/>
                  </a:buClr>
                  <a:buFont typeface="Wingdings" pitchFamily="2" charset="2"/>
                  <a:defRPr>
                    <a:solidFill>
                      <a:schemeClr val="tx1"/>
                    </a:solidFill>
                    <a:latin typeface="Arial" pitchFamily="34" charset="0"/>
                  </a:defRPr>
                </a:lvl9pPr>
              </a:lstStyle>
              <a:p>
                <a:pPr algn="ctr" rtl="0" eaLnBrk="1" hangingPunct="1">
                  <a:buClr>
                    <a:schemeClr val="accent2"/>
                  </a:buClr>
                </a:pPr>
                <a:r>
                  <a:rPr lang="en-US" sz="1200" b="1" i="0" u="none" baseline="0">
                    <a:solidFill>
                      <a:srgbClr val="FFFFFF"/>
                    </a:solidFill>
                  </a:rPr>
                  <a:t>Time</a:t>
                </a:r>
              </a:p>
            </p:txBody>
          </p:sp>
        </p:grpSp>
        <p:grpSp>
          <p:nvGrpSpPr>
            <p:cNvPr id="121" name="Gruppieren 120"/>
            <p:cNvGrpSpPr/>
            <p:nvPr/>
          </p:nvGrpSpPr>
          <p:grpSpPr>
            <a:xfrm>
              <a:off x="6249653" y="1744347"/>
              <a:ext cx="738243" cy="614363"/>
              <a:chOff x="1057554" y="1688200"/>
              <a:chExt cx="862237" cy="717550"/>
            </a:xfrm>
            <a:solidFill>
              <a:srgbClr val="AF23FF"/>
            </a:solidFill>
          </p:grpSpPr>
          <p:sp>
            <p:nvSpPr>
              <p:cNvPr id="247" name="Rectangle 12"/>
              <p:cNvSpPr>
                <a:spLocks noChangeAspect="1" noChangeArrowheads="1"/>
              </p:cNvSpPr>
              <p:nvPr/>
            </p:nvSpPr>
            <p:spPr bwMode="auto">
              <a:xfrm>
                <a:off x="1128968" y="1688200"/>
                <a:ext cx="719325" cy="717550"/>
              </a:xfrm>
              <a:prstGeom prst="rect">
                <a:avLst/>
              </a:prstGeom>
              <a:solidFill>
                <a:srgbClr val="B71CF3">
                  <a:alpha val="98038"/>
                </a:srgbClr>
              </a:solidFill>
              <a:ln w="25400">
                <a:solidFill>
                  <a:srgbClr val="890EDB"/>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OB1</a:t>
                </a:r>
                <a:endParaRPr lang="en-US" sz="1400" b="1" dirty="0">
                  <a:solidFill>
                    <a:schemeClr val="bg1"/>
                  </a:solidFill>
                  <a:latin typeface="Arial" charset="0"/>
                  <a:ea typeface="+mn-ea"/>
                  <a:cs typeface="Arial" charset="0"/>
                </a:endParaRPr>
              </a:p>
            </p:txBody>
          </p:sp>
          <p:sp>
            <p:nvSpPr>
              <p:cNvPr id="248" name="Line 13"/>
              <p:cNvSpPr>
                <a:spLocks noChangeShapeType="1"/>
              </p:cNvSpPr>
              <p:nvPr/>
            </p:nvSpPr>
            <p:spPr bwMode="auto">
              <a:xfrm>
                <a:off x="1057554" y="1988453"/>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49" name="Line 14"/>
              <p:cNvSpPr>
                <a:spLocks noChangeShapeType="1"/>
              </p:cNvSpPr>
              <p:nvPr/>
            </p:nvSpPr>
            <p:spPr bwMode="auto">
              <a:xfrm>
                <a:off x="1057554" y="2169428"/>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50" name="Line 15"/>
              <p:cNvSpPr>
                <a:spLocks noChangeShapeType="1"/>
              </p:cNvSpPr>
              <p:nvPr/>
            </p:nvSpPr>
            <p:spPr bwMode="auto">
              <a:xfrm>
                <a:off x="1848335" y="2075765"/>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22" name="Gruppieren 121"/>
            <p:cNvGrpSpPr/>
            <p:nvPr/>
          </p:nvGrpSpPr>
          <p:grpSpPr>
            <a:xfrm>
              <a:off x="6249653" y="2636934"/>
              <a:ext cx="738243" cy="614363"/>
              <a:chOff x="1057554" y="1688200"/>
              <a:chExt cx="862237" cy="717550"/>
            </a:xfrm>
            <a:solidFill>
              <a:srgbClr val="AF23FF"/>
            </a:solidFill>
          </p:grpSpPr>
          <p:sp>
            <p:nvSpPr>
              <p:cNvPr id="243" name="Rectangle 12"/>
              <p:cNvSpPr>
                <a:spLocks noChangeAspect="1" noChangeArrowheads="1"/>
              </p:cNvSpPr>
              <p:nvPr/>
            </p:nvSpPr>
            <p:spPr bwMode="auto">
              <a:xfrm>
                <a:off x="1128968" y="1688200"/>
                <a:ext cx="719325" cy="717550"/>
              </a:xfrm>
              <a:prstGeom prst="rect">
                <a:avLst/>
              </a:prstGeom>
              <a:solidFill>
                <a:srgbClr val="B71CF3">
                  <a:alpha val="98038"/>
                </a:srgbClr>
              </a:solidFill>
              <a:ln w="25400">
                <a:solidFill>
                  <a:srgbClr val="890EDB"/>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OB</a:t>
                </a:r>
                <a:r>
                  <a:rPr lang="en-US" sz="1400" b="1">
                    <a:solidFill>
                      <a:schemeClr val="bg1"/>
                    </a:solidFill>
                    <a:latin typeface="Arial" charset="0"/>
                    <a:ea typeface="+mn-ea"/>
                    <a:cs typeface="Arial" charset="0"/>
                  </a:rPr>
                  <a:t/>
                </a:r>
                <a:br>
                  <a:rPr lang="en-US" sz="1400" b="1">
                    <a:solidFill>
                      <a:schemeClr val="bg1"/>
                    </a:solidFill>
                    <a:latin typeface="Arial" charset="0"/>
                    <a:ea typeface="+mn-ea"/>
                    <a:cs typeface="Arial" charset="0"/>
                  </a:rPr>
                </a:br>
                <a:r>
                  <a:rPr lang="en-US" sz="1400" b="1" i="0" u="none" baseline="0">
                    <a:solidFill>
                      <a:schemeClr val="bg1"/>
                    </a:solidFill>
                    <a:latin typeface="Arial" charset="0"/>
                    <a:ea typeface="+mn-ea"/>
                    <a:cs typeface="Arial" charset="0"/>
                  </a:rPr>
                  <a:t>100</a:t>
                </a:r>
                <a:endParaRPr lang="en-US" sz="1400" b="1" dirty="0">
                  <a:solidFill>
                    <a:schemeClr val="bg1"/>
                  </a:solidFill>
                  <a:latin typeface="Arial" charset="0"/>
                  <a:ea typeface="+mn-ea"/>
                  <a:cs typeface="Arial" charset="0"/>
                </a:endParaRPr>
              </a:p>
            </p:txBody>
          </p:sp>
          <p:sp>
            <p:nvSpPr>
              <p:cNvPr id="244" name="Line 13"/>
              <p:cNvSpPr>
                <a:spLocks noChangeShapeType="1"/>
              </p:cNvSpPr>
              <p:nvPr/>
            </p:nvSpPr>
            <p:spPr bwMode="auto">
              <a:xfrm>
                <a:off x="1057554" y="1988453"/>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45" name="Line 14"/>
              <p:cNvSpPr>
                <a:spLocks noChangeShapeType="1"/>
              </p:cNvSpPr>
              <p:nvPr/>
            </p:nvSpPr>
            <p:spPr bwMode="auto">
              <a:xfrm>
                <a:off x="1057554" y="2169428"/>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46" name="Line 15"/>
              <p:cNvSpPr>
                <a:spLocks noChangeShapeType="1"/>
              </p:cNvSpPr>
              <p:nvPr/>
            </p:nvSpPr>
            <p:spPr bwMode="auto">
              <a:xfrm>
                <a:off x="1848335" y="2075765"/>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23" name="Gruppieren 122"/>
            <p:cNvGrpSpPr/>
            <p:nvPr/>
          </p:nvGrpSpPr>
          <p:grpSpPr>
            <a:xfrm>
              <a:off x="6249653" y="3297238"/>
              <a:ext cx="738243" cy="614363"/>
              <a:chOff x="1057554" y="1688200"/>
              <a:chExt cx="862237" cy="717550"/>
            </a:xfrm>
            <a:solidFill>
              <a:srgbClr val="AF23FF"/>
            </a:solidFill>
          </p:grpSpPr>
          <p:sp>
            <p:nvSpPr>
              <p:cNvPr id="239" name="Rectangle 12"/>
              <p:cNvSpPr>
                <a:spLocks noChangeAspect="1" noChangeArrowheads="1"/>
              </p:cNvSpPr>
              <p:nvPr/>
            </p:nvSpPr>
            <p:spPr bwMode="auto">
              <a:xfrm>
                <a:off x="1128968" y="1688200"/>
                <a:ext cx="719325" cy="717550"/>
              </a:xfrm>
              <a:prstGeom prst="rect">
                <a:avLst/>
              </a:prstGeom>
              <a:solidFill>
                <a:srgbClr val="B71CF3">
                  <a:alpha val="98038"/>
                </a:srgbClr>
              </a:solidFill>
              <a:ln w="25400">
                <a:solidFill>
                  <a:srgbClr val="890EDB"/>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OB</a:t>
                </a:r>
                <a:r>
                  <a:rPr lang="en-US" sz="1400" b="1">
                    <a:solidFill>
                      <a:schemeClr val="bg1"/>
                    </a:solidFill>
                    <a:latin typeface="Arial" charset="0"/>
                    <a:ea typeface="+mn-ea"/>
                    <a:cs typeface="Arial" charset="0"/>
                  </a:rPr>
                  <a:t/>
                </a:r>
                <a:br>
                  <a:rPr lang="en-US" sz="1400" b="1">
                    <a:solidFill>
                      <a:schemeClr val="bg1"/>
                    </a:solidFill>
                    <a:latin typeface="Arial" charset="0"/>
                    <a:ea typeface="+mn-ea"/>
                    <a:cs typeface="Arial" charset="0"/>
                  </a:rPr>
                </a:br>
                <a:r>
                  <a:rPr lang="en-US" sz="1400" b="1" i="0" u="none" baseline="0">
                    <a:solidFill>
                      <a:schemeClr val="bg1"/>
                    </a:solidFill>
                    <a:latin typeface="Arial" charset="0"/>
                    <a:ea typeface="+mn-ea"/>
                    <a:cs typeface="Arial" charset="0"/>
                  </a:rPr>
                  <a:t>20x</a:t>
                </a:r>
                <a:endParaRPr lang="en-US" sz="1400" b="1" dirty="0">
                  <a:solidFill>
                    <a:schemeClr val="bg1"/>
                  </a:solidFill>
                  <a:latin typeface="Arial" charset="0"/>
                  <a:ea typeface="+mn-ea"/>
                  <a:cs typeface="Arial" charset="0"/>
                </a:endParaRPr>
              </a:p>
            </p:txBody>
          </p:sp>
          <p:sp>
            <p:nvSpPr>
              <p:cNvPr id="240" name="Line 13"/>
              <p:cNvSpPr>
                <a:spLocks noChangeShapeType="1"/>
              </p:cNvSpPr>
              <p:nvPr/>
            </p:nvSpPr>
            <p:spPr bwMode="auto">
              <a:xfrm>
                <a:off x="1057554" y="1988453"/>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41" name="Line 14"/>
              <p:cNvSpPr>
                <a:spLocks noChangeShapeType="1"/>
              </p:cNvSpPr>
              <p:nvPr/>
            </p:nvSpPr>
            <p:spPr bwMode="auto">
              <a:xfrm>
                <a:off x="1057554" y="2169428"/>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42" name="Line 15"/>
              <p:cNvSpPr>
                <a:spLocks noChangeShapeType="1"/>
              </p:cNvSpPr>
              <p:nvPr/>
            </p:nvSpPr>
            <p:spPr bwMode="auto">
              <a:xfrm>
                <a:off x="1848335" y="2075765"/>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1" name="Gruppieren 130"/>
            <p:cNvGrpSpPr/>
            <p:nvPr/>
          </p:nvGrpSpPr>
          <p:grpSpPr>
            <a:xfrm>
              <a:off x="6249653" y="3958590"/>
              <a:ext cx="738243" cy="614363"/>
              <a:chOff x="1057554" y="1688200"/>
              <a:chExt cx="862237" cy="717550"/>
            </a:xfrm>
            <a:solidFill>
              <a:srgbClr val="AF23FF"/>
            </a:solidFill>
          </p:grpSpPr>
          <p:sp>
            <p:nvSpPr>
              <p:cNvPr id="235" name="Rectangle 12"/>
              <p:cNvSpPr>
                <a:spLocks noChangeAspect="1" noChangeArrowheads="1"/>
              </p:cNvSpPr>
              <p:nvPr/>
            </p:nvSpPr>
            <p:spPr bwMode="auto">
              <a:xfrm>
                <a:off x="1128968" y="1688200"/>
                <a:ext cx="719325" cy="717550"/>
              </a:xfrm>
              <a:prstGeom prst="rect">
                <a:avLst/>
              </a:prstGeom>
              <a:solidFill>
                <a:srgbClr val="B71CF3">
                  <a:alpha val="98038"/>
                </a:srgbClr>
              </a:solidFill>
              <a:ln w="25400">
                <a:solidFill>
                  <a:srgbClr val="890EDB"/>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OB</a:t>
                </a:r>
                <a:r>
                  <a:rPr lang="en-US" sz="1400" b="1">
                    <a:solidFill>
                      <a:schemeClr val="bg1"/>
                    </a:solidFill>
                    <a:latin typeface="Arial" charset="0"/>
                    <a:ea typeface="+mn-ea"/>
                    <a:cs typeface="Arial" charset="0"/>
                  </a:rPr>
                  <a:t/>
                </a:r>
                <a:br>
                  <a:rPr lang="en-US" sz="1400" b="1">
                    <a:solidFill>
                      <a:schemeClr val="bg1"/>
                    </a:solidFill>
                    <a:latin typeface="Arial" charset="0"/>
                    <a:ea typeface="+mn-ea"/>
                    <a:cs typeface="Arial" charset="0"/>
                  </a:rPr>
                </a:br>
                <a:r>
                  <a:rPr lang="en-US" sz="1400" b="1" i="0" u="none" baseline="0">
                    <a:solidFill>
                      <a:schemeClr val="bg1"/>
                    </a:solidFill>
                    <a:latin typeface="Arial" charset="0"/>
                    <a:ea typeface="+mn-ea"/>
                    <a:cs typeface="Arial" charset="0"/>
                  </a:rPr>
                  <a:t>20x</a:t>
                </a:r>
                <a:endParaRPr lang="en-US" sz="1400" b="1" dirty="0">
                  <a:solidFill>
                    <a:schemeClr val="bg1"/>
                  </a:solidFill>
                  <a:latin typeface="Arial" charset="0"/>
                  <a:ea typeface="+mn-ea"/>
                  <a:cs typeface="Arial" charset="0"/>
                </a:endParaRPr>
              </a:p>
            </p:txBody>
          </p:sp>
          <p:sp>
            <p:nvSpPr>
              <p:cNvPr id="236" name="Line 13"/>
              <p:cNvSpPr>
                <a:spLocks noChangeShapeType="1"/>
              </p:cNvSpPr>
              <p:nvPr/>
            </p:nvSpPr>
            <p:spPr bwMode="auto">
              <a:xfrm>
                <a:off x="1057554" y="1988453"/>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37" name="Line 14"/>
              <p:cNvSpPr>
                <a:spLocks noChangeShapeType="1"/>
              </p:cNvSpPr>
              <p:nvPr/>
            </p:nvSpPr>
            <p:spPr bwMode="auto">
              <a:xfrm>
                <a:off x="1057554" y="2169428"/>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38" name="Line 15"/>
              <p:cNvSpPr>
                <a:spLocks noChangeShapeType="1"/>
              </p:cNvSpPr>
              <p:nvPr/>
            </p:nvSpPr>
            <p:spPr bwMode="auto">
              <a:xfrm>
                <a:off x="1848335" y="2075765"/>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2" name="Gruppieren 131"/>
            <p:cNvGrpSpPr/>
            <p:nvPr/>
          </p:nvGrpSpPr>
          <p:grpSpPr>
            <a:xfrm>
              <a:off x="6249653" y="4637247"/>
              <a:ext cx="738243" cy="614363"/>
              <a:chOff x="1057554" y="1688200"/>
              <a:chExt cx="862237" cy="717550"/>
            </a:xfrm>
            <a:solidFill>
              <a:srgbClr val="AF23FF"/>
            </a:solidFill>
          </p:grpSpPr>
          <p:sp>
            <p:nvSpPr>
              <p:cNvPr id="231" name="Rectangle 12"/>
              <p:cNvSpPr>
                <a:spLocks noChangeAspect="1" noChangeArrowheads="1"/>
              </p:cNvSpPr>
              <p:nvPr/>
            </p:nvSpPr>
            <p:spPr bwMode="auto">
              <a:xfrm>
                <a:off x="1128968" y="1688200"/>
                <a:ext cx="719325" cy="717550"/>
              </a:xfrm>
              <a:prstGeom prst="rect">
                <a:avLst/>
              </a:prstGeom>
              <a:solidFill>
                <a:srgbClr val="B71CF3">
                  <a:alpha val="98038"/>
                </a:srgbClr>
              </a:solidFill>
              <a:ln w="25400">
                <a:solidFill>
                  <a:srgbClr val="890EDB"/>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OB</a:t>
                </a:r>
                <a:r>
                  <a:rPr lang="en-US" sz="1400" b="1">
                    <a:solidFill>
                      <a:schemeClr val="bg1"/>
                    </a:solidFill>
                    <a:latin typeface="Arial" charset="0"/>
                    <a:ea typeface="+mn-ea"/>
                    <a:cs typeface="Arial" charset="0"/>
                  </a:rPr>
                  <a:t/>
                </a:r>
                <a:br>
                  <a:rPr lang="en-US" sz="1400" b="1">
                    <a:solidFill>
                      <a:schemeClr val="bg1"/>
                    </a:solidFill>
                    <a:latin typeface="Arial" charset="0"/>
                    <a:ea typeface="+mn-ea"/>
                    <a:cs typeface="Arial" charset="0"/>
                  </a:rPr>
                </a:br>
                <a:r>
                  <a:rPr lang="en-US" sz="1400" b="1" i="0" u="none" baseline="0">
                    <a:solidFill>
                      <a:schemeClr val="bg1"/>
                    </a:solidFill>
                    <a:latin typeface="Arial" charset="0"/>
                    <a:ea typeface="+mn-ea"/>
                    <a:cs typeface="Arial" charset="0"/>
                  </a:rPr>
                  <a:t>82</a:t>
                </a:r>
                <a:endParaRPr lang="en-US" sz="1400" b="1" dirty="0">
                  <a:solidFill>
                    <a:schemeClr val="bg1"/>
                  </a:solidFill>
                  <a:latin typeface="Arial" charset="0"/>
                  <a:ea typeface="+mn-ea"/>
                  <a:cs typeface="Arial" charset="0"/>
                </a:endParaRPr>
              </a:p>
            </p:txBody>
          </p:sp>
          <p:sp>
            <p:nvSpPr>
              <p:cNvPr id="232" name="Line 13"/>
              <p:cNvSpPr>
                <a:spLocks noChangeShapeType="1"/>
              </p:cNvSpPr>
              <p:nvPr/>
            </p:nvSpPr>
            <p:spPr bwMode="auto">
              <a:xfrm>
                <a:off x="1057554" y="1988453"/>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33" name="Line 14"/>
              <p:cNvSpPr>
                <a:spLocks noChangeShapeType="1"/>
              </p:cNvSpPr>
              <p:nvPr/>
            </p:nvSpPr>
            <p:spPr bwMode="auto">
              <a:xfrm>
                <a:off x="1057554" y="2169428"/>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34" name="Line 15"/>
              <p:cNvSpPr>
                <a:spLocks noChangeShapeType="1"/>
              </p:cNvSpPr>
              <p:nvPr/>
            </p:nvSpPr>
            <p:spPr bwMode="auto">
              <a:xfrm>
                <a:off x="1848335" y="2075765"/>
                <a:ext cx="71456" cy="0"/>
              </a:xfrm>
              <a:prstGeom prst="line">
                <a:avLst/>
              </a:prstGeom>
              <a:solidFill>
                <a:srgbClr val="B71CF3">
                  <a:alpha val="98038"/>
                </a:srgbClr>
              </a:solidFill>
              <a:ln w="25400">
                <a:solidFill>
                  <a:srgbClr val="890EDB"/>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3" name="Gruppieren 132"/>
            <p:cNvGrpSpPr/>
            <p:nvPr/>
          </p:nvGrpSpPr>
          <p:grpSpPr>
            <a:xfrm>
              <a:off x="10958282" y="1417957"/>
              <a:ext cx="738243" cy="614363"/>
              <a:chOff x="1049283" y="2778234"/>
              <a:chExt cx="862237" cy="717550"/>
            </a:xfrm>
          </p:grpSpPr>
          <p:sp>
            <p:nvSpPr>
              <p:cNvPr id="227"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28"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29"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30"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4" name="Gruppieren 133"/>
            <p:cNvGrpSpPr/>
            <p:nvPr/>
          </p:nvGrpSpPr>
          <p:grpSpPr>
            <a:xfrm>
              <a:off x="10958282" y="2119153"/>
              <a:ext cx="738243" cy="614363"/>
              <a:chOff x="1049283" y="2778234"/>
              <a:chExt cx="862237" cy="717550"/>
            </a:xfrm>
          </p:grpSpPr>
          <p:sp>
            <p:nvSpPr>
              <p:cNvPr id="223"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24"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25"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26"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5" name="Gruppieren 134"/>
            <p:cNvGrpSpPr/>
            <p:nvPr/>
          </p:nvGrpSpPr>
          <p:grpSpPr>
            <a:xfrm>
              <a:off x="10958282" y="4109244"/>
              <a:ext cx="738243" cy="614363"/>
              <a:chOff x="1049283" y="2778234"/>
              <a:chExt cx="862237" cy="717550"/>
            </a:xfrm>
          </p:grpSpPr>
          <p:sp>
            <p:nvSpPr>
              <p:cNvPr id="219"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20"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21"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22"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36" name="Gruppieren 135"/>
            <p:cNvGrpSpPr/>
            <p:nvPr/>
          </p:nvGrpSpPr>
          <p:grpSpPr>
            <a:xfrm>
              <a:off x="10958282" y="4810440"/>
              <a:ext cx="738243" cy="614363"/>
              <a:chOff x="1049283" y="2778234"/>
              <a:chExt cx="862237" cy="717550"/>
            </a:xfrm>
          </p:grpSpPr>
          <p:sp>
            <p:nvSpPr>
              <p:cNvPr id="215"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16"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17"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18"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sp>
          <p:nvSpPr>
            <p:cNvPr id="137" name="AutoShape 44"/>
            <p:cNvSpPr>
              <a:spLocks noChangeArrowheads="1"/>
            </p:cNvSpPr>
            <p:nvPr/>
          </p:nvSpPr>
          <p:spPr bwMode="auto">
            <a:xfrm>
              <a:off x="11030229" y="2781777"/>
              <a:ext cx="605116" cy="604038"/>
            </a:xfrm>
            <a:prstGeom prst="flowChartMagneticDisk">
              <a:avLst/>
            </a:prstGeom>
            <a:solidFill>
              <a:srgbClr val="3366AA"/>
            </a:solidFill>
            <a:ln w="25400">
              <a:solidFill>
                <a:srgbClr val="0055A4"/>
              </a:solidFill>
              <a:round/>
              <a:headEnd/>
              <a:tailEnd/>
            </a:ln>
          </p:spPr>
          <p:txBody>
            <a:bodyPr wrap="none" lIns="0" tIns="0" rIns="0" bIns="0" anchor="ctr"/>
            <a:lstStyle/>
            <a:p>
              <a:pPr algn="ctr" rtl="0">
                <a:spcBef>
                  <a:spcPct val="0"/>
                </a:spcBef>
              </a:pPr>
              <a:r>
                <a:rPr lang="en-US" sz="1400" b="1" i="0" u="none" baseline="0">
                  <a:solidFill>
                    <a:schemeClr val="bg1"/>
                  </a:solidFill>
                  <a:latin typeface="Arial" charset="0"/>
                  <a:ea typeface="+mn-ea"/>
                  <a:cs typeface="Arial" charset="0"/>
                </a:rPr>
                <a:t>Global</a:t>
              </a:r>
            </a:p>
          </p:txBody>
        </p:sp>
        <p:sp>
          <p:nvSpPr>
            <p:cNvPr id="180" name="AutoShape 44"/>
            <p:cNvSpPr>
              <a:spLocks noChangeArrowheads="1"/>
            </p:cNvSpPr>
            <p:nvPr/>
          </p:nvSpPr>
          <p:spPr bwMode="auto">
            <a:xfrm>
              <a:off x="11030229" y="3441475"/>
              <a:ext cx="605116" cy="604038"/>
            </a:xfrm>
            <a:prstGeom prst="flowChartMagneticDisk">
              <a:avLst/>
            </a:prstGeom>
            <a:solidFill>
              <a:srgbClr val="3366AA"/>
            </a:solidFill>
            <a:ln w="25400">
              <a:solidFill>
                <a:srgbClr val="0055A4"/>
              </a:solidFill>
              <a:round/>
              <a:headEnd/>
              <a:tailEnd/>
            </a:ln>
          </p:spPr>
          <p:txBody>
            <a:bodyPr wrap="none" lIns="0" tIns="0" rIns="0" bIns="0" anchor="ctr"/>
            <a:lstStyle/>
            <a:p>
              <a:pPr algn="ctr" rtl="0">
                <a:spcBef>
                  <a:spcPct val="0"/>
                </a:spcBef>
              </a:pPr>
              <a:r>
                <a:rPr lang="en-US" sz="1400" b="1" i="0" u="none" baseline="0">
                  <a:solidFill>
                    <a:schemeClr val="bg1"/>
                  </a:solidFill>
                  <a:latin typeface="Arial" charset="0"/>
                  <a:ea typeface="+mn-ea"/>
                  <a:cs typeface="Arial" charset="0"/>
                </a:rPr>
                <a:t>Global</a:t>
              </a:r>
            </a:p>
          </p:txBody>
        </p:sp>
        <p:grpSp>
          <p:nvGrpSpPr>
            <p:cNvPr id="181" name="Gruppieren 180"/>
            <p:cNvGrpSpPr/>
            <p:nvPr/>
          </p:nvGrpSpPr>
          <p:grpSpPr>
            <a:xfrm>
              <a:off x="8572155" y="1417957"/>
              <a:ext cx="735826" cy="612351"/>
              <a:chOff x="1052125" y="3850591"/>
              <a:chExt cx="862237" cy="717550"/>
            </a:xfrm>
          </p:grpSpPr>
          <p:sp>
            <p:nvSpPr>
              <p:cNvPr id="211" name="Rectangle 23"/>
              <p:cNvSpPr>
                <a:spLocks noChangeAspect="1" noChangeArrowheads="1"/>
              </p:cNvSpPr>
              <p:nvPr/>
            </p:nvSpPr>
            <p:spPr bwMode="auto">
              <a:xfrm>
                <a:off x="1123581" y="3850591"/>
                <a:ext cx="719325" cy="717550"/>
              </a:xfrm>
              <a:prstGeom prst="rect">
                <a:avLst/>
              </a:prstGeom>
              <a:solidFill>
                <a:srgbClr val="6996C8">
                  <a:alpha val="98038"/>
                </a:srgbClr>
              </a:solidFill>
              <a:ln w="25400">
                <a:solidFill>
                  <a:schemeClr val="accent5"/>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FB</a:t>
                </a:r>
              </a:p>
            </p:txBody>
          </p:sp>
          <p:sp>
            <p:nvSpPr>
              <p:cNvPr id="212" name="Line 24"/>
              <p:cNvSpPr>
                <a:spLocks noChangeShapeType="1"/>
              </p:cNvSpPr>
              <p:nvPr/>
            </p:nvSpPr>
            <p:spPr bwMode="auto">
              <a:xfrm>
                <a:off x="1052125" y="4118879"/>
                <a:ext cx="71456" cy="0"/>
              </a:xfrm>
              <a:prstGeom prst="line">
                <a:avLst/>
              </a:prstGeom>
              <a:noFill/>
              <a:ln w="19050">
                <a:solidFill>
                  <a:srgbClr val="0E4E7A"/>
                </a:solidFill>
                <a:round/>
                <a:headEnd/>
                <a:tailEnd/>
              </a:ln>
            </p:spPr>
            <p:txBody>
              <a:bodyPr wrap="none" anchor="ctr">
                <a:noAutofit/>
              </a:bodyPr>
              <a:lstStyle/>
              <a:p>
                <a:endParaRPr lang="en-US" sz="1400"/>
              </a:p>
            </p:txBody>
          </p:sp>
          <p:sp>
            <p:nvSpPr>
              <p:cNvPr id="213" name="Line 25"/>
              <p:cNvSpPr>
                <a:spLocks noChangeShapeType="1"/>
              </p:cNvSpPr>
              <p:nvPr/>
            </p:nvSpPr>
            <p:spPr bwMode="auto">
              <a:xfrm>
                <a:off x="1052125" y="4299854"/>
                <a:ext cx="71456" cy="0"/>
              </a:xfrm>
              <a:prstGeom prst="line">
                <a:avLst/>
              </a:prstGeom>
              <a:noFill/>
              <a:ln w="19050">
                <a:solidFill>
                  <a:srgbClr val="0E4E7A"/>
                </a:solidFill>
                <a:round/>
                <a:headEnd/>
                <a:tailEnd/>
              </a:ln>
            </p:spPr>
            <p:txBody>
              <a:bodyPr wrap="none" anchor="ctr">
                <a:noAutofit/>
              </a:bodyPr>
              <a:lstStyle/>
              <a:p>
                <a:endParaRPr lang="en-US" sz="1400"/>
              </a:p>
            </p:txBody>
          </p:sp>
          <p:sp>
            <p:nvSpPr>
              <p:cNvPr id="214" name="Line 26"/>
              <p:cNvSpPr>
                <a:spLocks noChangeShapeType="1"/>
              </p:cNvSpPr>
              <p:nvPr/>
            </p:nvSpPr>
            <p:spPr bwMode="auto">
              <a:xfrm>
                <a:off x="1842906" y="4206191"/>
                <a:ext cx="71456" cy="0"/>
              </a:xfrm>
              <a:prstGeom prst="line">
                <a:avLst/>
              </a:prstGeom>
              <a:noFill/>
              <a:ln w="19050">
                <a:solidFill>
                  <a:srgbClr val="0E4E7A"/>
                </a:solidFill>
                <a:round/>
                <a:headEnd/>
                <a:tailEnd/>
              </a:ln>
            </p:spPr>
            <p:txBody>
              <a:bodyPr wrap="none" anchor="ctr">
                <a:noAutofit/>
              </a:bodyPr>
              <a:lstStyle/>
              <a:p>
                <a:endParaRPr lang="en-US" sz="1400"/>
              </a:p>
            </p:txBody>
          </p:sp>
        </p:grpSp>
        <p:sp>
          <p:nvSpPr>
            <p:cNvPr id="182" name="AutoShape 44"/>
            <p:cNvSpPr>
              <a:spLocks noChangeArrowheads="1"/>
            </p:cNvSpPr>
            <p:nvPr/>
          </p:nvSpPr>
          <p:spPr bwMode="auto">
            <a:xfrm>
              <a:off x="8974933" y="1817134"/>
              <a:ext cx="605116" cy="604038"/>
            </a:xfrm>
            <a:prstGeom prst="flowChartMagneticDisk">
              <a:avLst/>
            </a:prstGeom>
            <a:solidFill>
              <a:srgbClr val="3366AA"/>
            </a:solidFill>
            <a:ln w="25400">
              <a:solidFill>
                <a:srgbClr val="0055A4"/>
              </a:solidFill>
              <a:round/>
              <a:headEnd/>
              <a:tailEnd/>
            </a:ln>
          </p:spPr>
          <p:txBody>
            <a:bodyPr wrap="none" lIns="0" tIns="0" rIns="0" bIns="0" anchor="ctr"/>
            <a:lstStyle/>
            <a:p>
              <a:pPr algn="ctr" rtl="0">
                <a:spcBef>
                  <a:spcPct val="0"/>
                </a:spcBef>
              </a:pPr>
              <a:r>
                <a:rPr lang="en-US" sz="1200" b="1" i="0" u="none" baseline="0">
                  <a:solidFill>
                    <a:schemeClr val="bg1"/>
                  </a:solidFill>
                  <a:latin typeface="Arial" charset="0"/>
                  <a:ea typeface="+mn-ea"/>
                  <a:cs typeface="Arial" charset="0"/>
                </a:rPr>
                <a:t>Instance</a:t>
              </a:r>
              <a:endParaRPr lang="en-US" sz="1200" b="1" dirty="0">
                <a:solidFill>
                  <a:schemeClr val="bg1"/>
                </a:solidFill>
                <a:latin typeface="Arial" charset="0"/>
                <a:ea typeface="+mn-ea"/>
                <a:cs typeface="Arial" charset="0"/>
              </a:endParaRPr>
            </a:p>
          </p:txBody>
        </p:sp>
        <p:grpSp>
          <p:nvGrpSpPr>
            <p:cNvPr id="183" name="Gruppieren 182"/>
            <p:cNvGrpSpPr/>
            <p:nvPr/>
          </p:nvGrpSpPr>
          <p:grpSpPr>
            <a:xfrm>
              <a:off x="8572155" y="4302681"/>
              <a:ext cx="735826" cy="612351"/>
              <a:chOff x="1052125" y="3850591"/>
              <a:chExt cx="862237" cy="717550"/>
            </a:xfrm>
          </p:grpSpPr>
          <p:sp>
            <p:nvSpPr>
              <p:cNvPr id="207" name="Rectangle 23"/>
              <p:cNvSpPr>
                <a:spLocks noChangeAspect="1" noChangeArrowheads="1"/>
              </p:cNvSpPr>
              <p:nvPr/>
            </p:nvSpPr>
            <p:spPr bwMode="auto">
              <a:xfrm>
                <a:off x="1123581" y="3850591"/>
                <a:ext cx="719325" cy="717550"/>
              </a:xfrm>
              <a:prstGeom prst="rect">
                <a:avLst/>
              </a:prstGeom>
              <a:solidFill>
                <a:srgbClr val="6996C8">
                  <a:alpha val="98038"/>
                </a:srgbClr>
              </a:solidFill>
              <a:ln w="25400">
                <a:solidFill>
                  <a:schemeClr val="accent5"/>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FB</a:t>
                </a:r>
              </a:p>
            </p:txBody>
          </p:sp>
          <p:sp>
            <p:nvSpPr>
              <p:cNvPr id="208" name="Line 24"/>
              <p:cNvSpPr>
                <a:spLocks noChangeShapeType="1"/>
              </p:cNvSpPr>
              <p:nvPr/>
            </p:nvSpPr>
            <p:spPr bwMode="auto">
              <a:xfrm>
                <a:off x="1052125" y="4118879"/>
                <a:ext cx="71456" cy="0"/>
              </a:xfrm>
              <a:prstGeom prst="line">
                <a:avLst/>
              </a:prstGeom>
              <a:noFill/>
              <a:ln w="19050">
                <a:solidFill>
                  <a:srgbClr val="0E4E7A"/>
                </a:solidFill>
                <a:round/>
                <a:headEnd/>
                <a:tailEnd/>
              </a:ln>
            </p:spPr>
            <p:txBody>
              <a:bodyPr wrap="none" anchor="ctr">
                <a:noAutofit/>
              </a:bodyPr>
              <a:lstStyle/>
              <a:p>
                <a:endParaRPr lang="en-US" sz="1400"/>
              </a:p>
            </p:txBody>
          </p:sp>
          <p:sp>
            <p:nvSpPr>
              <p:cNvPr id="209" name="Line 25"/>
              <p:cNvSpPr>
                <a:spLocks noChangeShapeType="1"/>
              </p:cNvSpPr>
              <p:nvPr/>
            </p:nvSpPr>
            <p:spPr bwMode="auto">
              <a:xfrm>
                <a:off x="1052125" y="4299854"/>
                <a:ext cx="71456" cy="0"/>
              </a:xfrm>
              <a:prstGeom prst="line">
                <a:avLst/>
              </a:prstGeom>
              <a:noFill/>
              <a:ln w="19050">
                <a:solidFill>
                  <a:srgbClr val="0E4E7A"/>
                </a:solidFill>
                <a:round/>
                <a:headEnd/>
                <a:tailEnd/>
              </a:ln>
            </p:spPr>
            <p:txBody>
              <a:bodyPr wrap="none" anchor="ctr">
                <a:noAutofit/>
              </a:bodyPr>
              <a:lstStyle/>
              <a:p>
                <a:endParaRPr lang="en-US" sz="1400"/>
              </a:p>
            </p:txBody>
          </p:sp>
          <p:sp>
            <p:nvSpPr>
              <p:cNvPr id="210" name="Line 26"/>
              <p:cNvSpPr>
                <a:spLocks noChangeShapeType="1"/>
              </p:cNvSpPr>
              <p:nvPr/>
            </p:nvSpPr>
            <p:spPr bwMode="auto">
              <a:xfrm>
                <a:off x="1842906" y="4206191"/>
                <a:ext cx="71456" cy="0"/>
              </a:xfrm>
              <a:prstGeom prst="line">
                <a:avLst/>
              </a:prstGeom>
              <a:noFill/>
              <a:ln w="19050">
                <a:solidFill>
                  <a:srgbClr val="0E4E7A"/>
                </a:solidFill>
                <a:round/>
                <a:headEnd/>
                <a:tailEnd/>
              </a:ln>
            </p:spPr>
            <p:txBody>
              <a:bodyPr wrap="none" anchor="ctr">
                <a:noAutofit/>
              </a:bodyPr>
              <a:lstStyle/>
              <a:p>
                <a:endParaRPr lang="en-US" sz="1400"/>
              </a:p>
            </p:txBody>
          </p:sp>
        </p:grpSp>
        <p:sp>
          <p:nvSpPr>
            <p:cNvPr id="184" name="AutoShape 44"/>
            <p:cNvSpPr>
              <a:spLocks noChangeArrowheads="1"/>
            </p:cNvSpPr>
            <p:nvPr/>
          </p:nvSpPr>
          <p:spPr bwMode="auto">
            <a:xfrm>
              <a:off x="8974933" y="4701858"/>
              <a:ext cx="605116" cy="604038"/>
            </a:xfrm>
            <a:prstGeom prst="flowChartMagneticDisk">
              <a:avLst/>
            </a:prstGeom>
            <a:solidFill>
              <a:srgbClr val="3366AA"/>
            </a:solidFill>
            <a:ln w="25400">
              <a:solidFill>
                <a:srgbClr val="0055A4"/>
              </a:solidFill>
              <a:round/>
              <a:headEnd/>
              <a:tailEnd/>
            </a:ln>
          </p:spPr>
          <p:txBody>
            <a:bodyPr wrap="none" lIns="0" tIns="0" rIns="0" bIns="0" anchor="ctr"/>
            <a:lstStyle/>
            <a:p>
              <a:pPr algn="ctr" rtl="0">
                <a:spcBef>
                  <a:spcPct val="0"/>
                </a:spcBef>
              </a:pPr>
              <a:r>
                <a:rPr lang="en-US" sz="1200" b="1" i="0" u="none" baseline="0">
                  <a:solidFill>
                    <a:schemeClr val="bg1"/>
                  </a:solidFill>
                  <a:latin typeface="Arial" charset="0"/>
                  <a:ea typeface="+mn-ea"/>
                  <a:cs typeface="Arial" charset="0"/>
                </a:rPr>
                <a:t>Instance</a:t>
              </a:r>
              <a:endParaRPr lang="en-US" sz="1200" b="1" dirty="0">
                <a:solidFill>
                  <a:schemeClr val="bg1"/>
                </a:solidFill>
                <a:latin typeface="Arial" charset="0"/>
                <a:ea typeface="+mn-ea"/>
                <a:cs typeface="Arial" charset="0"/>
              </a:endParaRPr>
            </a:p>
          </p:txBody>
        </p:sp>
        <p:grpSp>
          <p:nvGrpSpPr>
            <p:cNvPr id="185" name="Gruppieren 184"/>
            <p:cNvGrpSpPr/>
            <p:nvPr/>
          </p:nvGrpSpPr>
          <p:grpSpPr>
            <a:xfrm>
              <a:off x="8572155" y="2661583"/>
              <a:ext cx="738243" cy="614363"/>
              <a:chOff x="1049283" y="2778234"/>
              <a:chExt cx="862237" cy="717550"/>
            </a:xfrm>
          </p:grpSpPr>
          <p:sp>
            <p:nvSpPr>
              <p:cNvPr id="203"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04"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05"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06"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grpSp>
          <p:nvGrpSpPr>
            <p:cNvPr id="186" name="Gruppieren 185"/>
            <p:cNvGrpSpPr/>
            <p:nvPr/>
          </p:nvGrpSpPr>
          <p:grpSpPr>
            <a:xfrm>
              <a:off x="8572155" y="3494881"/>
              <a:ext cx="738243" cy="614363"/>
              <a:chOff x="1049283" y="2778234"/>
              <a:chExt cx="862237" cy="717550"/>
            </a:xfrm>
          </p:grpSpPr>
          <p:sp>
            <p:nvSpPr>
              <p:cNvPr id="199" name="Rectangle 17"/>
              <p:cNvSpPr>
                <a:spLocks noChangeAspect="1" noChangeArrowheads="1"/>
              </p:cNvSpPr>
              <p:nvPr/>
            </p:nvSpPr>
            <p:spPr bwMode="auto">
              <a:xfrm>
                <a:off x="1123582" y="2778234"/>
                <a:ext cx="719325" cy="717550"/>
              </a:xfrm>
              <a:prstGeom prst="rect">
                <a:avLst/>
              </a:prstGeom>
              <a:solidFill>
                <a:srgbClr val="88CC88">
                  <a:alpha val="98038"/>
                </a:srgbClr>
              </a:solidFill>
              <a:ln w="25400">
                <a:solidFill>
                  <a:srgbClr val="00963F"/>
                </a:solidFill>
                <a:miter lim="800000"/>
                <a:headEnd/>
                <a:tailEnd/>
              </a:ln>
            </p:spPr>
            <p:txBody>
              <a:bodyPr anchor="ctr"/>
              <a:lstStyle/>
              <a:p>
                <a:pPr algn="ctr" rtl="0">
                  <a:spcBef>
                    <a:spcPct val="0"/>
                  </a:spcBef>
                </a:pPr>
                <a:r>
                  <a:rPr lang="en-US" sz="1400" b="1" i="0" u="none" baseline="0">
                    <a:solidFill>
                      <a:schemeClr val="bg1"/>
                    </a:solidFill>
                    <a:latin typeface="Arial" charset="0"/>
                    <a:ea typeface="+mn-ea"/>
                    <a:cs typeface="Arial" charset="0"/>
                  </a:rPr>
                  <a:t>FC</a:t>
                </a:r>
              </a:p>
            </p:txBody>
          </p:sp>
          <p:sp>
            <p:nvSpPr>
              <p:cNvPr id="200" name="Line 18"/>
              <p:cNvSpPr>
                <a:spLocks noChangeShapeType="1"/>
              </p:cNvSpPr>
              <p:nvPr/>
            </p:nvSpPr>
            <p:spPr bwMode="auto">
              <a:xfrm>
                <a:off x="1049283" y="3089743"/>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01" name="Line 19"/>
              <p:cNvSpPr>
                <a:spLocks noChangeShapeType="1"/>
              </p:cNvSpPr>
              <p:nvPr/>
            </p:nvSpPr>
            <p:spPr bwMode="auto">
              <a:xfrm>
                <a:off x="1049283" y="3270718"/>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sp>
            <p:nvSpPr>
              <p:cNvPr id="202" name="Line 20"/>
              <p:cNvSpPr>
                <a:spLocks noChangeShapeType="1"/>
              </p:cNvSpPr>
              <p:nvPr/>
            </p:nvSpPr>
            <p:spPr bwMode="auto">
              <a:xfrm>
                <a:off x="1840064" y="3177055"/>
                <a:ext cx="71456" cy="0"/>
              </a:xfrm>
              <a:prstGeom prst="line">
                <a:avLst/>
              </a:prstGeom>
              <a:solidFill>
                <a:srgbClr val="88CC88">
                  <a:alpha val="98038"/>
                </a:srgbClr>
              </a:solidFill>
              <a:ln w="25400">
                <a:solidFill>
                  <a:srgbClr val="00963F"/>
                </a:solidFill>
                <a:miter lim="800000"/>
                <a:headEnd/>
                <a:tailEnd/>
              </a:ln>
            </p:spPr>
            <p:txBody>
              <a:bodyPr anchor="ctr"/>
              <a:lstStyle/>
              <a:p>
                <a:pPr algn="ctr" rtl="0">
                  <a:spcBef>
                    <a:spcPct val="0"/>
                  </a:spcBef>
                </a:pPr>
                <a:endParaRPr lang="en-US" sz="1400" b="1">
                  <a:latin typeface="Arial" charset="0"/>
                  <a:ea typeface="+mn-ea"/>
                  <a:cs typeface="Arial" charset="0"/>
                </a:endParaRPr>
              </a:p>
            </p:txBody>
          </p:sp>
        </p:grpSp>
        <p:cxnSp>
          <p:nvCxnSpPr>
            <p:cNvPr id="187" name="Gerade Verbindung 186"/>
            <p:cNvCxnSpPr/>
            <p:nvPr/>
          </p:nvCxnSpPr>
          <p:spPr bwMode="auto">
            <a:xfrm flipV="1">
              <a:off x="7132320" y="1721423"/>
              <a:ext cx="1330960" cy="330105"/>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8" name="Gerade Verbindung 187"/>
            <p:cNvCxnSpPr/>
            <p:nvPr/>
          </p:nvCxnSpPr>
          <p:spPr bwMode="auto">
            <a:xfrm>
              <a:off x="7132320" y="2051528"/>
              <a:ext cx="1330960" cy="951524"/>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Gerade Verbindung 188"/>
            <p:cNvCxnSpPr/>
            <p:nvPr/>
          </p:nvCxnSpPr>
          <p:spPr bwMode="auto">
            <a:xfrm>
              <a:off x="7132320" y="2968765"/>
              <a:ext cx="1330960" cy="833297"/>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0" name="Gerade Verbindung 189"/>
            <p:cNvCxnSpPr/>
            <p:nvPr/>
          </p:nvCxnSpPr>
          <p:spPr bwMode="auto">
            <a:xfrm>
              <a:off x="7132320" y="3636979"/>
              <a:ext cx="1330960" cy="833297"/>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1" name="Gerade Verbindung 190"/>
            <p:cNvCxnSpPr/>
            <p:nvPr/>
          </p:nvCxnSpPr>
          <p:spPr bwMode="auto">
            <a:xfrm>
              <a:off x="7132320" y="4296038"/>
              <a:ext cx="1330960" cy="312818"/>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2" name="Gerade Verbindung 191"/>
            <p:cNvCxnSpPr/>
            <p:nvPr/>
          </p:nvCxnSpPr>
          <p:spPr bwMode="auto">
            <a:xfrm flipV="1">
              <a:off x="7132320" y="4810440"/>
              <a:ext cx="1330960" cy="166631"/>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3" name="Gerade Verbindung 192"/>
            <p:cNvCxnSpPr/>
            <p:nvPr/>
          </p:nvCxnSpPr>
          <p:spPr bwMode="auto">
            <a:xfrm flipV="1">
              <a:off x="9428480" y="4452447"/>
              <a:ext cx="1422400" cy="153700"/>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4" name="Gerade Verbindung 193"/>
            <p:cNvCxnSpPr/>
            <p:nvPr/>
          </p:nvCxnSpPr>
          <p:spPr bwMode="auto">
            <a:xfrm>
              <a:off x="9723120" y="4977071"/>
              <a:ext cx="1127760" cy="197689"/>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5" name="Gerade Verbindung 194"/>
            <p:cNvCxnSpPr/>
            <p:nvPr/>
          </p:nvCxnSpPr>
          <p:spPr bwMode="auto">
            <a:xfrm flipV="1">
              <a:off x="9428480" y="3848237"/>
              <a:ext cx="1422400" cy="1"/>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6" name="Gerade Verbindung 195"/>
            <p:cNvCxnSpPr/>
            <p:nvPr/>
          </p:nvCxnSpPr>
          <p:spPr bwMode="auto">
            <a:xfrm flipV="1">
              <a:off x="9428480" y="3003052"/>
              <a:ext cx="1422400" cy="1"/>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7" name="Gerade Verbindung 196"/>
            <p:cNvCxnSpPr/>
            <p:nvPr/>
          </p:nvCxnSpPr>
          <p:spPr bwMode="auto">
            <a:xfrm>
              <a:off x="9723120" y="2185930"/>
              <a:ext cx="1127760" cy="197689"/>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8" name="Gerade Verbindung 197"/>
            <p:cNvCxnSpPr/>
            <p:nvPr/>
          </p:nvCxnSpPr>
          <p:spPr bwMode="auto">
            <a:xfrm>
              <a:off x="9428480" y="1721423"/>
              <a:ext cx="1422400" cy="0"/>
            </a:xfrm>
            <a:prstGeom prst="line">
              <a:avLst/>
            </a:prstGeom>
            <a:solidFill>
              <a:schemeClr val="tx2"/>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sp>
        <p:nvSpPr>
          <p:cNvPr id="3059005" name="AutoShape 317"/>
          <p:cNvSpPr>
            <a:spLocks/>
          </p:cNvSpPr>
          <p:nvPr/>
        </p:nvSpPr>
        <p:spPr bwMode="auto">
          <a:xfrm>
            <a:off x="2206969" y="1996194"/>
            <a:ext cx="1745599" cy="1027112"/>
          </a:xfrm>
          <a:prstGeom prst="accentBorderCallout2">
            <a:avLst>
              <a:gd name="adj1" fmla="val 34649"/>
              <a:gd name="adj2" fmla="val 102585"/>
              <a:gd name="adj3" fmla="val 59866"/>
              <a:gd name="adj4" fmla="val 147997"/>
              <a:gd name="adj5" fmla="val 217742"/>
              <a:gd name="adj6" fmla="val 162455"/>
            </a:avLst>
          </a:prstGeom>
          <a:solidFill>
            <a:srgbClr val="EBF0F5"/>
          </a:solidFill>
          <a:ln w="19050" algn="ctr">
            <a:solidFill>
              <a:srgbClr val="006487"/>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ct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0"/>
              </a:spcBef>
              <a:buClr>
                <a:schemeClr val="accent2"/>
              </a:buClr>
            </a:pPr>
            <a:r>
              <a:rPr lang="en-US" sz="1200" b="1" i="0" u="none" baseline="0">
                <a:solidFill>
                  <a:srgbClr val="000000"/>
                </a:solidFill>
              </a:rPr>
              <a:t>The assignment of events to OBs can occur during configuration or at runtime</a:t>
            </a:r>
            <a:endParaRPr lang="en-US" altLang="en-US" sz="1200" b="1" dirty="0">
              <a:solidFill>
                <a:srgbClr val="000000"/>
              </a:solidFill>
            </a:endParaRPr>
          </a:p>
        </p:txBody>
      </p:sp>
      <p:sp>
        <p:nvSpPr>
          <p:cNvPr id="111"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As with S7-1500 all OBs are interrupt-capable as standard, but all OBs (expect for OB1) can be configured as not interrupt-capable.</a:t>
            </a:r>
          </a:p>
        </p:txBody>
      </p:sp>
    </p:spTree>
    <p:custDataLst>
      <p:tags r:id="rId2"/>
    </p:custDataLst>
    <p:extLst>
      <p:ext uri="{BB962C8B-B14F-4D97-AF65-F5344CB8AC3E}">
        <p14:creationId xmlns:p14="http://schemas.microsoft.com/office/powerpoint/2010/main" val="853099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59005"/>
                                        </p:tgtEl>
                                        <p:attrNameLst>
                                          <p:attrName>style.visibility</p:attrName>
                                        </p:attrNameLst>
                                      </p:cBhvr>
                                      <p:to>
                                        <p:strVal val="visible"/>
                                      </p:to>
                                    </p:set>
                                    <p:animEffect transition="in" filter="fade">
                                      <p:cBhvr>
                                        <p:cTn id="7" dur="500"/>
                                        <p:tgtEl>
                                          <p:spTgt spid="3059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900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3"/>
            </p:custDataLst>
            <p:extLst>
              <p:ext uri="{D42A27DB-BD31-4B8C-83A1-F6EECF244321}">
                <p14:modId xmlns:p14="http://schemas.microsoft.com/office/powerpoint/2010/main" val="35624588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840" name="think-cell Folie" r:id="rId6" imgW="270" imgH="270" progId="TCLayout.ActiveDocument.1">
                  <p:embed/>
                </p:oleObj>
              </mc:Choice>
              <mc:Fallback>
                <p:oleObj name="think-cell Folie" r:id="rId6" imgW="270" imgH="270" progId="TCLayout.ActiveDocument.1">
                  <p:embed/>
                  <p:pic>
                    <p:nvPicPr>
                      <p:cNvPr id="0" name="Picture 6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Inhaltsplatzhalter 1"/>
          <p:cNvSpPr txBox="1">
            <a:spLocks/>
          </p:cNvSpPr>
          <p:nvPr/>
        </p:nvSpPr>
        <p:spPr>
          <a:xfrm>
            <a:off x="6243638" y="1844875"/>
            <a:ext cx="5472112" cy="4320974"/>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Input recipes via *.csv file and save on card</a:t>
            </a:r>
          </a:p>
          <a:p>
            <a:pPr lvl="1" algn="l" rtl="0">
              <a:spcBef>
                <a:spcPts val="600"/>
              </a:spcBef>
            </a:pPr>
            <a:r>
              <a:rPr lang="en-US" sz="1600" b="0" i="0" u="none" baseline="0"/>
              <a:t>e.g. Machine configuration, initial values, tool-dependent configuration data</a:t>
            </a:r>
          </a:p>
          <a:p>
            <a:pPr lvl="1" algn="l" rtl="0">
              <a:spcBef>
                <a:spcPts val="600"/>
              </a:spcBef>
            </a:pPr>
            <a:r>
              <a:rPr lang="en-US" sz="1600" b="0" i="0" u="none" baseline="0"/>
              <a:t>Storing of the data in the *.csv file on a memory card or internal memory</a:t>
            </a:r>
          </a:p>
          <a:p>
            <a:pPr lvl="1" algn="l" rtl="0">
              <a:spcBef>
                <a:spcPts val="600"/>
              </a:spcBef>
            </a:pPr>
            <a:r>
              <a:rPr lang="en-US" sz="1600" b="0" i="0" u="none" baseline="0"/>
              <a:t>Upload &amp; download of the </a:t>
            </a:r>
            <a:r>
              <a:rPr lang="en-US" sz="1600"/>
              <a:t/>
            </a:r>
            <a:br>
              <a:rPr lang="en-US" sz="1600"/>
            </a:br>
            <a:r>
              <a:rPr lang="en-US" sz="1600" b="0" i="0" u="none" baseline="0"/>
              <a:t>recipes via Webserver</a:t>
            </a:r>
          </a:p>
        </p:txBody>
      </p:sp>
      <p:sp>
        <p:nvSpPr>
          <p:cNvPr id="13" name="Rectangle 7"/>
          <p:cNvSpPr>
            <a:spLocks noChangeArrowheads="1"/>
          </p:cNvSpPr>
          <p:nvPr/>
        </p:nvSpPr>
        <p:spPr bwMode="auto">
          <a:xfrm>
            <a:off x="6243637" y="1412874"/>
            <a:ext cx="5472112"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a:solidFill>
                  <a:schemeClr val="bg1"/>
                </a:solidFill>
              </a:rPr>
              <a:t>Recipes</a:t>
            </a:r>
            <a:endParaRPr lang="en-US" b="1" kern="0" dirty="0">
              <a:solidFill>
                <a:schemeClr val="bg1"/>
              </a:solidFill>
            </a:endParaRPr>
          </a:p>
        </p:txBody>
      </p:sp>
      <p:sp>
        <p:nvSpPr>
          <p:cNvPr id="43010" name="Rectangle 2"/>
          <p:cNvSpPr>
            <a:spLocks noGrp="1" noChangeArrowheads="1"/>
          </p:cNvSpPr>
          <p:nvPr>
            <p:ph type="title"/>
          </p:nvPr>
        </p:nvSpPr>
        <p:spPr/>
        <p:txBody>
          <a:bodyPr/>
          <a:lstStyle/>
          <a:p>
            <a:pPr algn="l" rtl="0"/>
            <a:r>
              <a:rPr lang="en-US" b="1" i="0" u="none" baseline="0"/>
              <a:t>Efficient engineering </a:t>
            </a:r>
            <a:r>
              <a:rPr lang="en-US"/>
              <a:t/>
            </a:r>
            <a:br>
              <a:rPr lang="en-US"/>
            </a:br>
            <a:r>
              <a:rPr lang="en-US" b="1" i="0" u="none" baseline="0"/>
              <a:t>Recipes and data logging</a:t>
            </a:r>
            <a:endParaRPr lang="en-US" altLang="en-US" dirty="0"/>
          </a:p>
        </p:txBody>
      </p:sp>
      <p:pic>
        <p:nvPicPr>
          <p:cNvPr id="9" name="Picture 4"/>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55676" y="3860800"/>
            <a:ext cx="2522654" cy="2143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Inhaltsplatzhalter 1"/>
          <p:cNvSpPr txBox="1">
            <a:spLocks/>
          </p:cNvSpPr>
          <p:nvPr/>
        </p:nvSpPr>
        <p:spPr>
          <a:xfrm>
            <a:off x="627063" y="1844875"/>
            <a:ext cx="5472112" cy="4320974"/>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Cyclical &amp; event-triggered storage of tags, incl. string tags</a:t>
            </a:r>
          </a:p>
          <a:p>
            <a:pPr lvl="1" algn="l" rtl="0">
              <a:spcBef>
                <a:spcPts val="600"/>
              </a:spcBef>
            </a:pPr>
            <a:r>
              <a:rPr lang="en-US" sz="1600" b="0" i="0" u="none" baseline="0"/>
              <a:t>e.g. Saving of operating data, </a:t>
            </a:r>
            <a:r>
              <a:rPr lang="en-US" sz="1600"/>
              <a:t/>
            </a:r>
            <a:br>
              <a:rPr lang="en-US" sz="1600"/>
            </a:br>
            <a:r>
              <a:rPr lang="en-US" sz="1600" b="0" i="0" u="none" baseline="0"/>
              <a:t>error information, ....</a:t>
            </a:r>
          </a:p>
          <a:p>
            <a:pPr lvl="1" algn="l" rtl="0">
              <a:spcBef>
                <a:spcPts val="600"/>
              </a:spcBef>
            </a:pPr>
            <a:r>
              <a:rPr lang="en-US" sz="1600" b="0" i="0" u="none" baseline="0"/>
              <a:t>Storing of the data in the *.csv file on a memory card or internal memory</a:t>
            </a:r>
          </a:p>
          <a:p>
            <a:pPr lvl="1" algn="l" rtl="0">
              <a:spcBef>
                <a:spcPts val="600"/>
              </a:spcBef>
            </a:pPr>
            <a:r>
              <a:rPr lang="en-US" sz="1600" b="0" i="0" u="none" baseline="0"/>
              <a:t>Archive downloads via Webserver</a:t>
            </a:r>
            <a:endParaRPr lang="en-US" altLang="de-DE" sz="1400" dirty="0"/>
          </a:p>
        </p:txBody>
      </p:sp>
      <p:sp>
        <p:nvSpPr>
          <p:cNvPr id="11" name="Rectangle 7"/>
          <p:cNvSpPr>
            <a:spLocks noChangeArrowheads="1"/>
          </p:cNvSpPr>
          <p:nvPr/>
        </p:nvSpPr>
        <p:spPr bwMode="auto">
          <a:xfrm>
            <a:off x="627062" y="1412874"/>
            <a:ext cx="5472112"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a:solidFill>
                  <a:schemeClr val="bg1"/>
                </a:solidFill>
              </a:rPr>
              <a:t>DataLog (archive)</a:t>
            </a:r>
          </a:p>
        </p:txBody>
      </p:sp>
      <p:pic>
        <p:nvPicPr>
          <p:cNvPr id="74831" name="Picture 79"/>
          <p:cNvPicPr>
            <a:picLocks noChangeAspect="1" noChangeArrowheads="1"/>
          </p:cNvPicPr>
          <p:nvPr/>
        </p:nvPicPr>
        <p:blipFill rotWithShape="1">
          <a:blip r:embed="rId9">
            <a:extLst>
              <a:ext uri="{28A0092B-C50C-407E-A947-70E740481C1C}">
                <a14:useLocalDpi xmlns:a14="http://schemas.microsoft.com/office/drawing/2010/main" val="0"/>
              </a:ext>
            </a:extLst>
          </a:blip>
          <a:srcRect l="1043"/>
          <a:stretch/>
        </p:blipFill>
        <p:spPr bwMode="auto">
          <a:xfrm>
            <a:off x="1933956" y="4032134"/>
            <a:ext cx="2981145" cy="2049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2"/>
    </p:custDataLst>
    <p:extLst>
      <p:ext uri="{BB962C8B-B14F-4D97-AF65-F5344CB8AC3E}">
        <p14:creationId xmlns:p14="http://schemas.microsoft.com/office/powerpoint/2010/main" val="88297522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title"/>
          </p:nvPr>
        </p:nvSpPr>
        <p:spPr/>
        <p:txBody>
          <a:bodyPr/>
          <a:lstStyle/>
          <a:p>
            <a:pPr algn="l" rtl="0"/>
            <a:r>
              <a:rPr lang="en-US" b="1" i="0" u="none" baseline="0"/>
              <a:t>SIMATIC S7-1200 configured in the TIA Portal</a:t>
            </a:r>
            <a:r>
              <a:rPr lang="en-US"/>
              <a:t/>
            </a:r>
            <a:br>
              <a:rPr lang="en-US"/>
            </a:br>
            <a:r>
              <a:rPr lang="en-US" b="1" i="0" u="none" baseline="0"/>
              <a:t>Fits perfectly</a:t>
            </a:r>
            <a:endParaRPr lang="en-US" altLang="en-US" dirty="0"/>
          </a:p>
        </p:txBody>
      </p:sp>
      <p:sp>
        <p:nvSpPr>
          <p:cNvPr id="2" name="Content Placeholder 1"/>
          <p:cNvSpPr>
            <a:spLocks noGrp="1"/>
          </p:cNvSpPr>
          <p:nvPr>
            <p:ph idx="1"/>
          </p:nvPr>
        </p:nvSpPr>
        <p:spPr>
          <a:xfrm>
            <a:off x="627063" y="1412875"/>
            <a:ext cx="5472112" cy="4752975"/>
          </a:xfrm>
        </p:spPr>
        <p:txBody>
          <a:bodyPr/>
          <a:lstStyle/>
          <a:p>
            <a:pPr algn="l" rtl="0">
              <a:spcBef>
                <a:spcPts val="600"/>
              </a:spcBef>
            </a:pPr>
            <a:r>
              <a:rPr lang="en-US" b="1" i="0" u="none" baseline="0"/>
              <a:t>Modular space-saving controller for automation systems requiring simple or extended functionality in the area of logic, HMI and networking.</a:t>
            </a:r>
            <a:endParaRPr lang="en-US" dirty="0" smtClean="0"/>
          </a:p>
          <a:p>
            <a:pPr lvl="1" algn="l" rtl="0">
              <a:spcBef>
                <a:spcPts val="600"/>
              </a:spcBef>
            </a:pPr>
            <a:r>
              <a:rPr lang="en-US" b="0" i="0" u="none" baseline="0"/>
              <a:t>Perfect for stand-alone and interconnected machines and cost-effective automation solutions</a:t>
            </a:r>
          </a:p>
          <a:p>
            <a:pPr lvl="1" algn="l" rtl="0">
              <a:spcBef>
                <a:spcPts val="600"/>
              </a:spcBef>
            </a:pPr>
            <a:r>
              <a:rPr lang="en-US" b="0" i="0" u="none" baseline="0"/>
              <a:t>Simple integration into interconnected systems and into systems that require one or more HMI devices</a:t>
            </a:r>
          </a:p>
          <a:p>
            <a:pPr lvl="1" algn="l" rtl="0">
              <a:spcBef>
                <a:spcPts val="600"/>
              </a:spcBef>
            </a:pPr>
            <a:r>
              <a:rPr lang="en-US" b="0" i="0" u="none" baseline="0"/>
              <a:t>Extended functionality for small motion control systems and small process applications</a:t>
            </a:r>
            <a:endParaRPr lang="en-US" dirty="0"/>
          </a:p>
        </p:txBody>
      </p:sp>
      <p:sp>
        <p:nvSpPr>
          <p:cNvPr id="29699" name="Rectangle 101"/>
          <p:cNvSpPr>
            <a:spLocks noChangeArrowheads="1"/>
          </p:cNvSpPr>
          <p:nvPr>
            <p:custDataLst>
              <p:tags r:id="rId2"/>
            </p:custDataLst>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tabLst/>
            </a:pPr>
            <a:r>
              <a:rPr lang="en-US" sz="2000" b="1" i="0" u="none" baseline="0">
                <a:solidFill>
                  <a:schemeClr val="bg1"/>
                </a:solidFill>
              </a:rPr>
              <a:t>Controller, HMI and networking: everything developed in one software architecture</a:t>
            </a:r>
            <a:endParaRPr lang="en-US" altLang="en-US" sz="2000" b="1" dirty="0">
              <a:solidFill>
                <a:schemeClr val="bg1"/>
              </a:solidFill>
              <a:sym typeface="Arial" pitchFamily="34" charset="0"/>
            </a:endParaRPr>
          </a:p>
        </p:txBody>
      </p:sp>
      <p:pic>
        <p:nvPicPr>
          <p:cNvPr id="29701" name="Picture 5" descr="ansicht_1_geschl_hr_cmyk"/>
          <p:cNvPicPr>
            <a:picLocks noChangeAspect="1" noChangeArrowheads="1"/>
          </p:cNvPicPr>
          <p:nvPr>
            <p:custDataLst>
              <p:tags r:id="rId3"/>
            </p:custDataLst>
          </p:nvPr>
        </p:nvPicPr>
        <p:blipFill rotWithShape="1">
          <a:blip r:embed="rId6" cstate="screen">
            <a:extLst>
              <a:ext uri="{28A0092B-C50C-407E-A947-70E740481C1C}">
                <a14:useLocalDpi xmlns:a14="http://schemas.microsoft.com/office/drawing/2010/main"/>
              </a:ext>
            </a:extLst>
          </a:blip>
          <a:srcRect/>
          <a:stretch/>
        </p:blipFill>
        <p:spPr bwMode="auto">
          <a:xfrm>
            <a:off x="6243638" y="1412875"/>
            <a:ext cx="5472112" cy="3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21594568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3"/>
            </p:custDataLst>
            <p:extLst>
              <p:ext uri="{D42A27DB-BD31-4B8C-83A1-F6EECF244321}">
                <p14:modId xmlns:p14="http://schemas.microsoft.com/office/powerpoint/2010/main" val="37966932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660" name="think-cell Folie" r:id="rId6" imgW="270" imgH="270" progId="TCLayout.ActiveDocument.1">
                  <p:embed/>
                </p:oleObj>
              </mc:Choice>
              <mc:Fallback>
                <p:oleObj name="think-cell Folie" r:id="rId6" imgW="270" imgH="270" progId="TCLayout.ActiveDocument.1">
                  <p:embed/>
                  <p:pic>
                    <p:nvPicPr>
                      <p:cNvPr id="0" name="Picture 18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 name="Inhaltsplatzhalter 1"/>
          <p:cNvSpPr txBox="1">
            <a:spLocks/>
          </p:cNvSpPr>
          <p:nvPr/>
        </p:nvSpPr>
        <p:spPr>
          <a:xfrm>
            <a:off x="627063" y="1844875"/>
            <a:ext cx="5472112" cy="4320974"/>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dirty="0"/>
              <a:t>Different hardware configurations provided in the controller: </a:t>
            </a:r>
          </a:p>
          <a:p>
            <a:pPr lvl="2" algn="l" rtl="0">
              <a:spcBef>
                <a:spcPts val="0"/>
              </a:spcBef>
            </a:pPr>
            <a:r>
              <a:rPr lang="en-US" sz="1400" b="0" i="0" u="none" baseline="0" dirty="0"/>
              <a:t>Configuration modified in the user program (OB100 startup)</a:t>
            </a:r>
          </a:p>
          <a:p>
            <a:pPr lvl="2" algn="l" rtl="0">
              <a:spcBef>
                <a:spcPts val="0"/>
              </a:spcBef>
            </a:pPr>
            <a:r>
              <a:rPr lang="en-US" sz="1400" b="0" i="0" u="none" baseline="0" dirty="0"/>
              <a:t>Options added on at the end of the configuration</a:t>
            </a:r>
          </a:p>
          <a:p>
            <a:pPr lvl="1" algn="l" rtl="0">
              <a:spcBef>
                <a:spcPts val="300"/>
              </a:spcBef>
            </a:pPr>
            <a:r>
              <a:rPr lang="en-US" sz="1600" b="0" i="0" u="none" baseline="0" dirty="0"/>
              <a:t>Support for CM/CP/SB/CB/SM with S7-1200 </a:t>
            </a:r>
          </a:p>
        </p:txBody>
      </p:sp>
      <p:sp>
        <p:nvSpPr>
          <p:cNvPr id="111" name="Rectangle 7"/>
          <p:cNvSpPr>
            <a:spLocks noChangeArrowheads="1"/>
          </p:cNvSpPr>
          <p:nvPr/>
        </p:nvSpPr>
        <p:spPr bwMode="auto">
          <a:xfrm>
            <a:off x="627062" y="1412874"/>
            <a:ext cx="5472112"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dirty="0">
                <a:solidFill>
                  <a:schemeClr val="bg1"/>
                </a:solidFill>
              </a:rPr>
              <a:t>Configuration control in the central setup</a:t>
            </a:r>
          </a:p>
        </p:txBody>
      </p:sp>
      <p:sp>
        <p:nvSpPr>
          <p:cNvPr id="78" name="Inhaltsplatzhalter 12"/>
          <p:cNvSpPr txBox="1">
            <a:spLocks/>
          </p:cNvSpPr>
          <p:nvPr/>
        </p:nvSpPr>
        <p:spPr bwMode="auto">
          <a:xfrm>
            <a:off x="6243638" y="1420338"/>
            <a:ext cx="5472000" cy="151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5390" y="1801821"/>
            <a:ext cx="932240" cy="1070348"/>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7630" y="1801821"/>
            <a:ext cx="535173" cy="1070348"/>
          </a:xfrm>
          <a:prstGeom prst="rect">
            <a:avLst/>
          </a:prstGeom>
        </p:spPr>
      </p:pic>
      <p:pic>
        <p:nvPicPr>
          <p:cNvPr id="6" name="Picture 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53029" y="1801821"/>
            <a:ext cx="785499" cy="1070348"/>
          </a:xfrm>
          <a:prstGeom prst="rect">
            <a:avLst/>
          </a:prstGeom>
        </p:spPr>
      </p:pic>
      <p:pic>
        <p:nvPicPr>
          <p:cNvPr id="46" name="Picture 4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218323" y="1801821"/>
            <a:ext cx="785499" cy="1070348"/>
          </a:xfrm>
          <a:prstGeom prst="rect">
            <a:avLst/>
          </a:prstGeom>
        </p:spPr>
      </p:pic>
      <p:pic>
        <p:nvPicPr>
          <p:cNvPr id="47" name="Picture 4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933067" y="1801821"/>
            <a:ext cx="535173" cy="1070348"/>
          </a:xfrm>
          <a:prstGeom prst="rect">
            <a:avLst/>
          </a:prstGeom>
        </p:spPr>
      </p:pic>
      <p:sp>
        <p:nvSpPr>
          <p:cNvPr id="80" name="Inhaltsplatzhalter 12"/>
          <p:cNvSpPr txBox="1">
            <a:spLocks/>
          </p:cNvSpPr>
          <p:nvPr/>
        </p:nvSpPr>
        <p:spPr bwMode="auto">
          <a:xfrm>
            <a:off x="6243638" y="4644018"/>
            <a:ext cx="5472000" cy="151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79" name="Inhaltsplatzhalter 12"/>
          <p:cNvSpPr txBox="1">
            <a:spLocks/>
          </p:cNvSpPr>
          <p:nvPr/>
        </p:nvSpPr>
        <p:spPr bwMode="auto">
          <a:xfrm>
            <a:off x="6243638" y="3068178"/>
            <a:ext cx="5472000" cy="1440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2" name="Title 1"/>
          <p:cNvSpPr>
            <a:spLocks noGrp="1"/>
          </p:cNvSpPr>
          <p:nvPr>
            <p:ph type="title"/>
          </p:nvPr>
        </p:nvSpPr>
        <p:spPr/>
        <p:txBody>
          <a:bodyPr/>
          <a:lstStyle/>
          <a:p>
            <a:pPr algn="l" rtl="0"/>
            <a:r>
              <a:rPr lang="en-US" b="1" i="0" u="none" baseline="0"/>
              <a:t>Efficient engineering</a:t>
            </a:r>
            <a:r>
              <a:rPr lang="en-US"/>
              <a:t/>
            </a:r>
            <a:br>
              <a:rPr lang="en-US"/>
            </a:br>
            <a:r>
              <a:rPr lang="en-US" b="1" i="0" u="none" baseline="0"/>
              <a:t>Configuration control (option handling) in the central setup</a:t>
            </a:r>
            <a:endParaRPr lang="en-US" dirty="0"/>
          </a:p>
        </p:txBody>
      </p:sp>
      <p:sp>
        <p:nvSpPr>
          <p:cNvPr id="51" name="Textfeld 112"/>
          <p:cNvSpPr txBox="1">
            <a:spLocks noChangeArrowheads="1"/>
          </p:cNvSpPr>
          <p:nvPr/>
        </p:nvSpPr>
        <p:spPr bwMode="auto">
          <a:xfrm>
            <a:off x="6243639" y="1427958"/>
            <a:ext cx="17450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l" rtl="0" eaLnBrk="1" hangingPunct="1">
              <a:lnSpc>
                <a:spcPct val="100000"/>
              </a:lnSpc>
              <a:spcBef>
                <a:spcPct val="0"/>
              </a:spcBef>
              <a:buClr>
                <a:srgbClr val="3366AA"/>
              </a:buClr>
            </a:pPr>
            <a:r>
              <a:rPr lang="en-US" sz="1600" b="0" i="0" u="none" baseline="0">
                <a:solidFill>
                  <a:srgbClr val="000000"/>
                </a:solidFill>
                <a:cs typeface="Arial" pitchFamily="34" charset="0"/>
              </a:rPr>
              <a:t>Maximum </a:t>
            </a:r>
            <a:r>
              <a:rPr lang="en-US" sz="1600">
                <a:solidFill>
                  <a:srgbClr val="000000"/>
                </a:solidFill>
                <a:cs typeface="Arial" pitchFamily="34" charset="0"/>
              </a:rPr>
              <a:t/>
            </a:r>
            <a:br>
              <a:rPr lang="en-US" sz="1600">
                <a:solidFill>
                  <a:srgbClr val="000000"/>
                </a:solidFill>
                <a:cs typeface="Arial" pitchFamily="34" charset="0"/>
              </a:rPr>
            </a:br>
            <a:r>
              <a:rPr lang="en-US" sz="1600" b="0" i="0" u="none" baseline="0">
                <a:solidFill>
                  <a:srgbClr val="000000"/>
                </a:solidFill>
                <a:cs typeface="Arial" pitchFamily="34" charset="0"/>
              </a:rPr>
              <a:t>configuration:</a:t>
            </a:r>
          </a:p>
          <a:p>
            <a:pPr algn="l" rtl="0" eaLnBrk="1" hangingPunct="1">
              <a:lnSpc>
                <a:spcPct val="100000"/>
              </a:lnSpc>
              <a:spcBef>
                <a:spcPct val="0"/>
              </a:spcBef>
              <a:buClr>
                <a:srgbClr val="3366AA"/>
              </a:buClr>
            </a:pPr>
            <a:r>
              <a:rPr lang="en-US" sz="1600" b="0" i="0" u="none" baseline="0">
                <a:solidFill>
                  <a:srgbClr val="000000"/>
                </a:solidFill>
                <a:cs typeface="Arial" pitchFamily="34" charset="0"/>
              </a:rPr>
              <a:t>Options:</a:t>
            </a:r>
          </a:p>
          <a:p>
            <a:pPr algn="l" rtl="0" eaLnBrk="1" hangingPunct="1">
              <a:lnSpc>
                <a:spcPct val="100000"/>
              </a:lnSpc>
              <a:spcBef>
                <a:spcPct val="0"/>
              </a:spcBef>
              <a:buClr>
                <a:srgbClr val="3366AA"/>
              </a:buClr>
            </a:pPr>
            <a:r>
              <a:rPr lang="en-US" sz="1600" b="0" i="0" u="none" baseline="0">
                <a:solidFill>
                  <a:srgbClr val="000000"/>
                </a:solidFill>
                <a:cs typeface="Arial" pitchFamily="34" charset="0"/>
              </a:rPr>
              <a:t>A, B, C, D</a:t>
            </a:r>
            <a:endParaRPr lang="en-US" altLang="de-DE" sz="1600" dirty="0">
              <a:solidFill>
                <a:srgbClr val="000000"/>
              </a:solidFill>
              <a:cs typeface="Arial" pitchFamily="34" charset="0"/>
            </a:endParaRPr>
          </a:p>
        </p:txBody>
      </p:sp>
      <p:sp>
        <p:nvSpPr>
          <p:cNvPr id="54" name="Rectangle 53"/>
          <p:cNvSpPr/>
          <p:nvPr/>
        </p:nvSpPr>
        <p:spPr bwMode="auto">
          <a:xfrm>
            <a:off x="9086046" y="1518236"/>
            <a:ext cx="717084" cy="221834"/>
          </a:xfrm>
          <a:prstGeom prst="rect">
            <a:avLst/>
          </a:prstGeom>
          <a:solidFill>
            <a:srgbClr val="1F497D">
              <a:lumMod val="5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A</a:t>
            </a:r>
          </a:p>
        </p:txBody>
      </p:sp>
      <p:sp>
        <p:nvSpPr>
          <p:cNvPr id="56" name="Rectangle 55"/>
          <p:cNvSpPr/>
          <p:nvPr/>
        </p:nvSpPr>
        <p:spPr bwMode="auto">
          <a:xfrm>
            <a:off x="9816953" y="1518236"/>
            <a:ext cx="430837" cy="221834"/>
          </a:xfrm>
          <a:prstGeom prst="rect">
            <a:avLst/>
          </a:prstGeom>
          <a:solidFill>
            <a:srgbClr val="1F497D">
              <a:lumMod val="60000"/>
              <a:lumOff val="4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B</a:t>
            </a:r>
          </a:p>
        </p:txBody>
      </p:sp>
      <p:sp>
        <p:nvSpPr>
          <p:cNvPr id="59" name="Rectangle 58"/>
          <p:cNvSpPr/>
          <p:nvPr/>
        </p:nvSpPr>
        <p:spPr bwMode="auto">
          <a:xfrm>
            <a:off x="10247790" y="1518236"/>
            <a:ext cx="713173" cy="221834"/>
          </a:xfrm>
          <a:prstGeom prst="rect">
            <a:avLst/>
          </a:prstGeom>
          <a:solidFill>
            <a:srgbClr val="1F497D">
              <a:lumMod val="40000"/>
              <a:lumOff val="6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C</a:t>
            </a:r>
          </a:p>
        </p:txBody>
      </p:sp>
      <p:sp>
        <p:nvSpPr>
          <p:cNvPr id="60" name="Rectangle 59"/>
          <p:cNvSpPr/>
          <p:nvPr/>
        </p:nvSpPr>
        <p:spPr bwMode="auto">
          <a:xfrm>
            <a:off x="10960963" y="1518236"/>
            <a:ext cx="468000" cy="221834"/>
          </a:xfrm>
          <a:prstGeom prst="rect">
            <a:avLst/>
          </a:prstGeom>
          <a:solidFill>
            <a:srgbClr val="1F497D">
              <a:lumMod val="20000"/>
              <a:lumOff val="8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D</a:t>
            </a:r>
          </a:p>
        </p:txBody>
      </p:sp>
      <p:sp>
        <p:nvSpPr>
          <p:cNvPr id="62" name="Textfeld 113"/>
          <p:cNvSpPr txBox="1">
            <a:spLocks noChangeArrowheads="1"/>
          </p:cNvSpPr>
          <p:nvPr/>
        </p:nvSpPr>
        <p:spPr bwMode="auto">
          <a:xfrm>
            <a:off x="6243639" y="3091652"/>
            <a:ext cx="188627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l" rtl="0" eaLnBrk="1" hangingPunct="1">
              <a:lnSpc>
                <a:spcPct val="100000"/>
              </a:lnSpc>
              <a:spcBef>
                <a:spcPct val="0"/>
              </a:spcBef>
              <a:buClr>
                <a:srgbClr val="3366AA"/>
              </a:buClr>
            </a:pPr>
            <a:r>
              <a:rPr lang="en-US" sz="1600" b="0" i="0" u="none" baseline="0">
                <a:solidFill>
                  <a:srgbClr val="000000"/>
                </a:solidFill>
                <a:cs typeface="Arial" pitchFamily="34" charset="0"/>
              </a:rPr>
              <a:t>Configuration </a:t>
            </a:r>
            <a:r>
              <a:rPr lang="en-US" sz="1600">
                <a:solidFill>
                  <a:srgbClr val="000000"/>
                </a:solidFill>
                <a:cs typeface="Arial" pitchFamily="34" charset="0"/>
              </a:rPr>
              <a:t/>
            </a:r>
            <a:br>
              <a:rPr lang="en-US" sz="1600">
                <a:solidFill>
                  <a:srgbClr val="000000"/>
                </a:solidFill>
                <a:cs typeface="Arial" pitchFamily="34" charset="0"/>
              </a:rPr>
            </a:br>
            <a:r>
              <a:rPr lang="en-US" sz="1600" b="0" i="0" u="none" baseline="0">
                <a:solidFill>
                  <a:srgbClr val="000000"/>
                </a:solidFill>
                <a:cs typeface="Arial" pitchFamily="34" charset="0"/>
              </a:rPr>
              <a:t>upon delivery:</a:t>
            </a:r>
          </a:p>
          <a:p>
            <a:pPr algn="l" rtl="0" eaLnBrk="1" hangingPunct="1">
              <a:lnSpc>
                <a:spcPct val="100000"/>
              </a:lnSpc>
              <a:spcBef>
                <a:spcPct val="0"/>
              </a:spcBef>
              <a:buClr>
                <a:srgbClr val="3366AA"/>
              </a:buClr>
            </a:pPr>
            <a:r>
              <a:rPr lang="en-US" sz="1600" b="0" i="0" u="none" baseline="0">
                <a:solidFill>
                  <a:srgbClr val="000000"/>
                </a:solidFill>
                <a:cs typeface="Arial" pitchFamily="34" charset="0"/>
              </a:rPr>
              <a:t>Options: </a:t>
            </a:r>
          </a:p>
          <a:p>
            <a:pPr algn="l" rtl="0" eaLnBrk="1" hangingPunct="1">
              <a:lnSpc>
                <a:spcPct val="100000"/>
              </a:lnSpc>
              <a:spcBef>
                <a:spcPct val="0"/>
              </a:spcBef>
              <a:buClr>
                <a:srgbClr val="3366AA"/>
              </a:buClr>
            </a:pPr>
            <a:r>
              <a:rPr lang="en-US" sz="1600" b="0" i="0" u="none" baseline="0">
                <a:solidFill>
                  <a:srgbClr val="000000"/>
                </a:solidFill>
                <a:cs typeface="Arial" pitchFamily="34" charset="0"/>
              </a:rPr>
              <a:t>A, D</a:t>
            </a:r>
            <a:endParaRPr lang="en-US" altLang="de-DE" sz="1600" dirty="0">
              <a:solidFill>
                <a:srgbClr val="000000"/>
              </a:solidFill>
              <a:cs typeface="Arial" pitchFamily="34" charset="0"/>
            </a:endParaRPr>
          </a:p>
        </p:txBody>
      </p:sp>
      <p:sp>
        <p:nvSpPr>
          <p:cNvPr id="69" name="Textfeld 114"/>
          <p:cNvSpPr txBox="1">
            <a:spLocks noChangeArrowheads="1"/>
          </p:cNvSpPr>
          <p:nvPr/>
        </p:nvSpPr>
        <p:spPr bwMode="auto">
          <a:xfrm>
            <a:off x="6243639" y="4644018"/>
            <a:ext cx="231772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l" rtl="0" eaLnBrk="1" hangingPunct="1">
              <a:lnSpc>
                <a:spcPct val="100000"/>
              </a:lnSpc>
              <a:spcBef>
                <a:spcPct val="0"/>
              </a:spcBef>
              <a:buClr>
                <a:srgbClr val="3366AA"/>
              </a:buClr>
            </a:pPr>
            <a:r>
              <a:rPr lang="en-US" sz="1600" b="0" i="0" u="none" baseline="0">
                <a:solidFill>
                  <a:srgbClr val="000000"/>
                </a:solidFill>
                <a:cs typeface="Arial" pitchFamily="34" charset="0"/>
              </a:rPr>
              <a:t>Machine </a:t>
            </a:r>
            <a:r>
              <a:rPr lang="en-US" sz="1600">
                <a:solidFill>
                  <a:srgbClr val="000000"/>
                </a:solidFill>
                <a:cs typeface="Arial" pitchFamily="34" charset="0"/>
              </a:rPr>
              <a:t/>
            </a:r>
            <a:br>
              <a:rPr lang="en-US" sz="1600">
                <a:solidFill>
                  <a:srgbClr val="000000"/>
                </a:solidFill>
                <a:cs typeface="Arial" pitchFamily="34" charset="0"/>
              </a:rPr>
            </a:br>
            <a:r>
              <a:rPr lang="en-US" sz="1600" b="0" i="0" u="none" baseline="0">
                <a:solidFill>
                  <a:srgbClr val="000000"/>
                </a:solidFill>
                <a:cs typeface="Arial" pitchFamily="34" charset="0"/>
              </a:rPr>
              <a:t>update:</a:t>
            </a:r>
          </a:p>
          <a:p>
            <a:pPr algn="l" rtl="0" eaLnBrk="1" hangingPunct="1">
              <a:lnSpc>
                <a:spcPct val="100000"/>
              </a:lnSpc>
              <a:spcBef>
                <a:spcPct val="0"/>
              </a:spcBef>
              <a:buClr>
                <a:srgbClr val="3366AA"/>
              </a:buClr>
            </a:pPr>
            <a:r>
              <a:rPr lang="en-US" sz="1600" b="0" i="0" u="none" baseline="0">
                <a:solidFill>
                  <a:srgbClr val="000000"/>
                </a:solidFill>
                <a:cs typeface="Arial" pitchFamily="34" charset="0"/>
              </a:rPr>
              <a:t>Options:</a:t>
            </a:r>
            <a:r>
              <a:rPr lang="en-US" sz="1600">
                <a:solidFill>
                  <a:srgbClr val="000000"/>
                </a:solidFill>
                <a:cs typeface="Arial" pitchFamily="34" charset="0"/>
              </a:rPr>
              <a:t/>
            </a:r>
            <a:br>
              <a:rPr lang="en-US" sz="1600">
                <a:solidFill>
                  <a:srgbClr val="000000"/>
                </a:solidFill>
                <a:cs typeface="Arial" pitchFamily="34" charset="0"/>
              </a:rPr>
            </a:br>
            <a:r>
              <a:rPr lang="en-US" sz="1600" b="0" i="0" u="none" baseline="0">
                <a:solidFill>
                  <a:srgbClr val="000000"/>
                </a:solidFill>
                <a:cs typeface="Arial" pitchFamily="34" charset="0"/>
              </a:rPr>
              <a:t>A, D, C</a:t>
            </a:r>
            <a:endParaRPr lang="en-US" altLang="de-DE" sz="1600" dirty="0">
              <a:solidFill>
                <a:srgbClr val="000000"/>
              </a:solidFill>
              <a:cs typeface="Arial" pitchFamily="34" charset="0"/>
            </a:endParaRPr>
          </a:p>
        </p:txBody>
      </p:sp>
      <p:sp>
        <p:nvSpPr>
          <p:cNvPr id="55" name="Rectangle 54"/>
          <p:cNvSpPr/>
          <p:nvPr/>
        </p:nvSpPr>
        <p:spPr bwMode="auto">
          <a:xfrm>
            <a:off x="9086046" y="1808910"/>
            <a:ext cx="717084" cy="1026000"/>
          </a:xfrm>
          <a:prstGeom prst="rect">
            <a:avLst/>
          </a:prstGeom>
          <a:solidFill>
            <a:srgbClr val="1F497D">
              <a:lumMod val="5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57" name="Rectangle 56"/>
          <p:cNvSpPr/>
          <p:nvPr/>
        </p:nvSpPr>
        <p:spPr bwMode="auto">
          <a:xfrm>
            <a:off x="9816953" y="1810167"/>
            <a:ext cx="430837" cy="1026000"/>
          </a:xfrm>
          <a:prstGeom prst="rect">
            <a:avLst/>
          </a:prstGeom>
          <a:solidFill>
            <a:srgbClr val="1F497D">
              <a:lumMod val="60000"/>
              <a:lumOff val="4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58" name="Rectangle 57"/>
          <p:cNvSpPr/>
          <p:nvPr/>
        </p:nvSpPr>
        <p:spPr bwMode="auto">
          <a:xfrm>
            <a:off x="10247790" y="1810167"/>
            <a:ext cx="713173" cy="1026000"/>
          </a:xfrm>
          <a:prstGeom prst="rect">
            <a:avLst/>
          </a:prstGeom>
          <a:solidFill>
            <a:srgbClr val="1F497D">
              <a:lumMod val="40000"/>
              <a:lumOff val="6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61" name="Rectangle 60"/>
          <p:cNvSpPr/>
          <p:nvPr/>
        </p:nvSpPr>
        <p:spPr bwMode="auto">
          <a:xfrm>
            <a:off x="10960963" y="1810167"/>
            <a:ext cx="468000" cy="1026000"/>
          </a:xfrm>
          <a:prstGeom prst="rect">
            <a:avLst/>
          </a:prstGeom>
          <a:solidFill>
            <a:srgbClr val="1F497D">
              <a:lumMod val="20000"/>
              <a:lumOff val="8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pic>
        <p:nvPicPr>
          <p:cNvPr id="19531" name="Picture 75"/>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735119" y="3759181"/>
            <a:ext cx="5256000" cy="2115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4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5390" y="3408518"/>
            <a:ext cx="932240" cy="1070348"/>
          </a:xfrm>
          <a:prstGeom prst="rect">
            <a:avLst/>
          </a:prstGeom>
        </p:spPr>
      </p:pic>
      <p:pic>
        <p:nvPicPr>
          <p:cNvPr id="49" name="Picture 4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64355" y="3408518"/>
            <a:ext cx="535173" cy="1070348"/>
          </a:xfrm>
          <a:prstGeom prst="rect">
            <a:avLst/>
          </a:prstGeom>
        </p:spPr>
      </p:pic>
      <p:pic>
        <p:nvPicPr>
          <p:cNvPr id="50" name="Picture 4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53029" y="3408518"/>
            <a:ext cx="785499" cy="1070348"/>
          </a:xfrm>
          <a:prstGeom prst="rect">
            <a:avLst/>
          </a:prstGeom>
        </p:spPr>
      </p:pic>
      <p:sp>
        <p:nvSpPr>
          <p:cNvPr id="84" name="Rectangle 83"/>
          <p:cNvSpPr/>
          <p:nvPr/>
        </p:nvSpPr>
        <p:spPr bwMode="auto">
          <a:xfrm>
            <a:off x="9086046" y="3124933"/>
            <a:ext cx="717084" cy="221834"/>
          </a:xfrm>
          <a:prstGeom prst="rect">
            <a:avLst/>
          </a:prstGeom>
          <a:solidFill>
            <a:srgbClr val="1F497D">
              <a:lumMod val="5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A</a:t>
            </a:r>
          </a:p>
        </p:txBody>
      </p:sp>
      <p:sp>
        <p:nvSpPr>
          <p:cNvPr id="92" name="Rectangle 91"/>
          <p:cNvSpPr/>
          <p:nvPr/>
        </p:nvSpPr>
        <p:spPr bwMode="auto">
          <a:xfrm>
            <a:off x="9816952" y="3124933"/>
            <a:ext cx="430838" cy="221834"/>
          </a:xfrm>
          <a:prstGeom prst="rect">
            <a:avLst/>
          </a:prstGeom>
          <a:solidFill>
            <a:srgbClr val="1F497D">
              <a:lumMod val="20000"/>
              <a:lumOff val="8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D</a:t>
            </a:r>
          </a:p>
        </p:txBody>
      </p:sp>
      <p:sp>
        <p:nvSpPr>
          <p:cNvPr id="93" name="Rectangle 92"/>
          <p:cNvSpPr/>
          <p:nvPr/>
        </p:nvSpPr>
        <p:spPr bwMode="auto">
          <a:xfrm>
            <a:off x="9086046" y="3415607"/>
            <a:ext cx="717084" cy="1026000"/>
          </a:xfrm>
          <a:prstGeom prst="rect">
            <a:avLst/>
          </a:prstGeom>
          <a:solidFill>
            <a:srgbClr val="1F497D">
              <a:lumMod val="5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96" name="Rectangle 95"/>
          <p:cNvSpPr/>
          <p:nvPr/>
        </p:nvSpPr>
        <p:spPr bwMode="auto">
          <a:xfrm>
            <a:off x="9816952" y="3416864"/>
            <a:ext cx="430838" cy="1026000"/>
          </a:xfrm>
          <a:prstGeom prst="rect">
            <a:avLst/>
          </a:prstGeom>
          <a:solidFill>
            <a:srgbClr val="1F497D">
              <a:lumMod val="20000"/>
              <a:lumOff val="8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pic>
        <p:nvPicPr>
          <p:cNvPr id="97" name="Picture 9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75390" y="5014812"/>
            <a:ext cx="932240" cy="1070348"/>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67966" y="5014812"/>
            <a:ext cx="535173" cy="1070348"/>
          </a:xfrm>
          <a:prstGeom prst="rect">
            <a:avLst/>
          </a:prstGeom>
        </p:spPr>
      </p:pic>
      <p:pic>
        <p:nvPicPr>
          <p:cNvPr id="99" name="Picture 9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53029" y="5014812"/>
            <a:ext cx="785499" cy="1070348"/>
          </a:xfrm>
          <a:prstGeom prst="rect">
            <a:avLst/>
          </a:prstGeom>
        </p:spPr>
      </p:pic>
      <p:pic>
        <p:nvPicPr>
          <p:cNvPr id="100" name="Picture 9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207919" y="5014812"/>
            <a:ext cx="785499" cy="1070348"/>
          </a:xfrm>
          <a:prstGeom prst="rect">
            <a:avLst/>
          </a:prstGeom>
        </p:spPr>
      </p:pic>
      <p:sp>
        <p:nvSpPr>
          <p:cNvPr id="102" name="Rectangle 101"/>
          <p:cNvSpPr/>
          <p:nvPr/>
        </p:nvSpPr>
        <p:spPr bwMode="auto">
          <a:xfrm>
            <a:off x="9086046" y="4731227"/>
            <a:ext cx="717084" cy="221834"/>
          </a:xfrm>
          <a:prstGeom prst="rect">
            <a:avLst/>
          </a:prstGeom>
          <a:solidFill>
            <a:srgbClr val="1F497D">
              <a:lumMod val="5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A</a:t>
            </a:r>
          </a:p>
        </p:txBody>
      </p:sp>
      <p:sp>
        <p:nvSpPr>
          <p:cNvPr id="104" name="Rectangle 103"/>
          <p:cNvSpPr/>
          <p:nvPr/>
        </p:nvSpPr>
        <p:spPr bwMode="auto">
          <a:xfrm>
            <a:off x="10247790" y="4731227"/>
            <a:ext cx="713173" cy="221834"/>
          </a:xfrm>
          <a:prstGeom prst="rect">
            <a:avLst/>
          </a:prstGeom>
          <a:solidFill>
            <a:srgbClr val="1F497D">
              <a:lumMod val="40000"/>
              <a:lumOff val="6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C</a:t>
            </a:r>
          </a:p>
        </p:txBody>
      </p:sp>
      <p:sp>
        <p:nvSpPr>
          <p:cNvPr id="105" name="Rectangle 104"/>
          <p:cNvSpPr/>
          <p:nvPr/>
        </p:nvSpPr>
        <p:spPr bwMode="auto">
          <a:xfrm>
            <a:off x="9816952" y="4731227"/>
            <a:ext cx="430837" cy="221834"/>
          </a:xfrm>
          <a:prstGeom prst="rect">
            <a:avLst/>
          </a:prstGeom>
          <a:solidFill>
            <a:srgbClr val="1F497D">
              <a:lumMod val="20000"/>
              <a:lumOff val="80000"/>
            </a:srgbClr>
          </a:solidFill>
          <a:ln w="25400" cap="flat" cmpd="sng" algn="ctr">
            <a:solidFill>
              <a:srgbClr val="4F81BD">
                <a:shade val="50000"/>
              </a:srgbClr>
            </a:solidFill>
            <a:prstDash val="solid"/>
          </a:ln>
          <a:effectLst/>
        </p:spPr>
        <p:txBody>
          <a:bodyPr anchor="ctr"/>
          <a:lstStyle/>
          <a:p>
            <a:pPr algn="ctr" rtl="0" fontAlgn="auto">
              <a:spcBef>
                <a:spcPts val="0"/>
              </a:spcBef>
              <a:spcAft>
                <a:spcPts val="0"/>
              </a:spcAft>
              <a:buClr>
                <a:srgbClr val="3366AA"/>
              </a:buClr>
              <a:defRPr/>
            </a:pPr>
            <a:r>
              <a:rPr lang="en-US" b="0" i="0" u="none" kern="0" baseline="0">
                <a:solidFill>
                  <a:prstClr val="white"/>
                </a:solidFill>
                <a:latin typeface="Calibri"/>
              </a:rPr>
              <a:t>D</a:t>
            </a:r>
          </a:p>
        </p:txBody>
      </p:sp>
      <p:sp>
        <p:nvSpPr>
          <p:cNvPr id="106" name="Rectangle 105"/>
          <p:cNvSpPr/>
          <p:nvPr/>
        </p:nvSpPr>
        <p:spPr bwMode="auto">
          <a:xfrm>
            <a:off x="9086046" y="5021901"/>
            <a:ext cx="717084" cy="1026000"/>
          </a:xfrm>
          <a:prstGeom prst="rect">
            <a:avLst/>
          </a:prstGeom>
          <a:solidFill>
            <a:srgbClr val="1F497D">
              <a:lumMod val="5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109" name="Rectangle 108"/>
          <p:cNvSpPr/>
          <p:nvPr/>
        </p:nvSpPr>
        <p:spPr bwMode="auto">
          <a:xfrm>
            <a:off x="9816952" y="5023158"/>
            <a:ext cx="430837" cy="1026000"/>
          </a:xfrm>
          <a:prstGeom prst="rect">
            <a:avLst/>
          </a:prstGeom>
          <a:solidFill>
            <a:srgbClr val="1F497D">
              <a:lumMod val="20000"/>
              <a:lumOff val="8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
        <p:nvSpPr>
          <p:cNvPr id="108" name="Rectangle 107"/>
          <p:cNvSpPr/>
          <p:nvPr/>
        </p:nvSpPr>
        <p:spPr bwMode="auto">
          <a:xfrm>
            <a:off x="10247790" y="5023158"/>
            <a:ext cx="713173" cy="1026000"/>
          </a:xfrm>
          <a:prstGeom prst="rect">
            <a:avLst/>
          </a:prstGeom>
          <a:solidFill>
            <a:srgbClr val="1F497D">
              <a:lumMod val="40000"/>
              <a:lumOff val="60000"/>
              <a:alpha val="50000"/>
            </a:srgbClr>
          </a:solidFill>
          <a:ln w="25400" cap="flat" cmpd="sng" algn="ctr">
            <a:solidFill>
              <a:srgbClr val="4F81BD">
                <a:shade val="50000"/>
              </a:srgbClr>
            </a:solidFill>
            <a:prstDash val="solid"/>
          </a:ln>
          <a:effectLst/>
        </p:spPr>
        <p:txBody>
          <a:bodyPr anchor="ctr">
            <a:noAutofit/>
          </a:bodyPr>
          <a:lstStyle/>
          <a:p>
            <a:pPr algn="ctr" rtl="0" fontAlgn="auto">
              <a:spcBef>
                <a:spcPts val="0"/>
              </a:spcBef>
              <a:spcAft>
                <a:spcPts val="0"/>
              </a:spcAft>
              <a:buClr>
                <a:srgbClr val="3366AA"/>
              </a:buClr>
              <a:defRPr/>
            </a:pPr>
            <a:endParaRPr lang="en-US" kern="0">
              <a:solidFill>
                <a:prstClr val="white"/>
              </a:solidFill>
              <a:latin typeface="Calibri"/>
            </a:endParaRPr>
          </a:p>
        </p:txBody>
      </p:sp>
    </p:spTree>
    <p:custDataLst>
      <p:tags r:id="rId2"/>
    </p:custDataLst>
    <p:extLst>
      <p:ext uri="{BB962C8B-B14F-4D97-AF65-F5344CB8AC3E}">
        <p14:creationId xmlns:p14="http://schemas.microsoft.com/office/powerpoint/2010/main" val="142636269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hidden="1"/>
          <p:cNvGraphicFramePr>
            <a:graphicFrameLocks/>
          </p:cNvGraphicFramePr>
          <p:nvPr>
            <p:custDataLst>
              <p:tags r:id="rId3"/>
            </p:custDataLst>
            <p:extLst>
              <p:ext uri="{D42A27DB-BD31-4B8C-83A1-F6EECF244321}">
                <p14:modId xmlns:p14="http://schemas.microsoft.com/office/powerpoint/2010/main" val="66474166"/>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3610" name="think-cell Folie" r:id="rId6" imgW="381" imgH="381" progId="TCLayout.ActiveDocument.1">
                  <p:embed/>
                </p:oleObj>
              </mc:Choice>
              <mc:Fallback>
                <p:oleObj name="think-cell Folie" r:id="rId6" imgW="381" imgH="381" progId="TCLayout.ActiveDocument.1">
                  <p:embed/>
                  <p:pic>
                    <p:nvPicPr>
                      <p:cNvPr id="0" name="Picture 10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79" name="Rectangle 3"/>
          <p:cNvSpPr>
            <a:spLocks noGrp="1" noChangeArrowheads="1"/>
          </p:cNvSpPr>
          <p:nvPr>
            <p:ph type="title"/>
          </p:nvPr>
        </p:nvSpPr>
        <p:spPr>
          <a:noFill/>
          <a:ln w="9525">
            <a:noFill/>
            <a:miter lim="800000"/>
            <a:headEnd/>
            <a:tailEnd/>
          </a:ln>
        </p:spPr>
        <p:txBody>
          <a:bodyPr vert="horz" wrap="square" lIns="626400" tIns="396000" rIns="2124000" bIns="234000" numCol="1" anchor="b" anchorCtr="0" compatLnSpc="1">
            <a:prstTxWarp prst="textNoShape">
              <a:avLst/>
            </a:prstTxWarp>
          </a:bodyPr>
          <a:lstStyle/>
          <a:p>
            <a:pPr algn="l" rtl="0"/>
            <a:r>
              <a:rPr lang="en-US" b="1" i="0" u="none" baseline="0" dirty="0"/>
              <a:t>SIMATIC S7-1200 configured </a:t>
            </a:r>
            <a:r>
              <a:rPr lang="en-US" b="1" i="0" u="none" baseline="0" dirty="0" smtClean="0"/>
              <a:t>in TIA Portal </a:t>
            </a:r>
            <a:r>
              <a:rPr lang="en-US" dirty="0"/>
              <a:t/>
            </a:r>
            <a:br>
              <a:rPr lang="en-US" dirty="0"/>
            </a:br>
            <a:r>
              <a:rPr lang="en-US" b="1" i="0" u="none" baseline="0" dirty="0"/>
              <a:t>Highlight performance</a:t>
            </a:r>
            <a:endParaRPr lang="en-US" altLang="en-US" dirty="0"/>
          </a:p>
        </p:txBody>
      </p:sp>
      <p:pic>
        <p:nvPicPr>
          <p:cNvPr id="50182" name="Picture 7" descr="With cables"/>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391400" y="1412874"/>
            <a:ext cx="4324350" cy="388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7"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Comprehensive network options to meet your requirements!</a:t>
            </a:r>
          </a:p>
        </p:txBody>
      </p:sp>
      <p:sp>
        <p:nvSpPr>
          <p:cNvPr id="8" name="Inhaltsplatzhalter 1"/>
          <p:cNvSpPr txBox="1">
            <a:spLocks/>
          </p:cNvSpPr>
          <p:nvPr/>
        </p:nvSpPr>
        <p:spPr>
          <a:xfrm>
            <a:off x="627063" y="1844874"/>
            <a:ext cx="6624000" cy="3455999"/>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600"/>
              </a:spcBef>
            </a:pPr>
            <a:r>
              <a:rPr lang="en-US" sz="1600" b="0" i="0" u="none" baseline="0"/>
              <a:t>PROFINET Master – decentralized Profinet architectures possible for I/O, HMI, drives, and other Profinet field devices. NO communication module required!</a:t>
            </a:r>
          </a:p>
          <a:p>
            <a:pPr lvl="1" algn="l" rtl="0">
              <a:lnSpc>
                <a:spcPct val="100000"/>
              </a:lnSpc>
              <a:spcBef>
                <a:spcPts val="600"/>
              </a:spcBef>
            </a:pPr>
            <a:r>
              <a:rPr lang="en-US" sz="1600" b="0" i="0" u="none" baseline="0"/>
              <a:t>PROFIBUS Master &amp; Slave – decentralized Profinet architectures possible for I/O, drives, and other Profinet devices, including integration into existing system networks. </a:t>
            </a:r>
          </a:p>
          <a:p>
            <a:pPr lvl="1" algn="l" rtl="0">
              <a:lnSpc>
                <a:spcPct val="100000"/>
              </a:lnSpc>
              <a:spcBef>
                <a:spcPts val="600"/>
              </a:spcBef>
            </a:pPr>
            <a:r>
              <a:rPr lang="en-US" sz="1600" b="0" i="0" u="none" baseline="0"/>
              <a:t>AS-i Master – The new AS-i-Master is configured in full in the TIA Portal and a new AS-i network can be created very easily with just a few clicks. AS-i networks do not therefore require separate software!</a:t>
            </a:r>
          </a:p>
          <a:p>
            <a:pPr lvl="1" algn="l" rtl="0">
              <a:lnSpc>
                <a:spcPct val="100000"/>
              </a:lnSpc>
              <a:spcBef>
                <a:spcPts val="600"/>
              </a:spcBef>
            </a:pPr>
            <a:r>
              <a:rPr lang="en-US" sz="1600" b="0" i="0" u="none" baseline="0"/>
              <a:t>CANopen Master – Enables connection with CANopen devices, as well as with devices running Transparent CAN 2.0A.</a:t>
            </a:r>
          </a:p>
        </p:txBody>
      </p:sp>
      <p:sp>
        <p:nvSpPr>
          <p:cNvPr id="9" name="Rectangle 7"/>
          <p:cNvSpPr>
            <a:spLocks noChangeArrowheads="1"/>
          </p:cNvSpPr>
          <p:nvPr/>
        </p:nvSpPr>
        <p:spPr bwMode="auto">
          <a:xfrm>
            <a:off x="627062" y="1412874"/>
            <a:ext cx="6624000"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dirty="0">
                <a:solidFill>
                  <a:schemeClr val="bg1"/>
                </a:solidFill>
              </a:rPr>
              <a:t>Comprehensive network options for SIMATIC S7-1200</a:t>
            </a:r>
          </a:p>
        </p:txBody>
      </p:sp>
    </p:spTree>
    <p:custDataLst>
      <p:tags r:id="rId2"/>
    </p:custDataLst>
    <p:extLst>
      <p:ext uri="{BB962C8B-B14F-4D97-AF65-F5344CB8AC3E}">
        <p14:creationId xmlns:p14="http://schemas.microsoft.com/office/powerpoint/2010/main" val="38084048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hidden="1"/>
          <p:cNvGraphicFramePr>
            <a:graphicFrameLocks/>
          </p:cNvGraphicFramePr>
          <p:nvPr>
            <p:custDataLst>
              <p:tags r:id="rId3"/>
            </p:custDataLst>
            <p:extLst>
              <p:ext uri="{D42A27DB-BD31-4B8C-83A1-F6EECF244321}">
                <p14:modId xmlns:p14="http://schemas.microsoft.com/office/powerpoint/2010/main" val="3207118340"/>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4634" name="think-cell Folie" r:id="rId6" imgW="381" imgH="381" progId="TCLayout.ActiveDocument.1">
                  <p:embed/>
                </p:oleObj>
              </mc:Choice>
              <mc:Fallback>
                <p:oleObj name="think-cell Folie" r:id="rId6" imgW="381" imgH="381" progId="TCLayout.ActiveDocument.1">
                  <p:embed/>
                  <p:pic>
                    <p:nvPicPr>
                      <p:cNvPr id="0" name="Picture 10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3" name="Rectangle 3"/>
          <p:cNvSpPr>
            <a:spLocks noGrp="1" noChangeArrowheads="1"/>
          </p:cNvSpPr>
          <p:nvPr>
            <p:ph type="title"/>
          </p:nvPr>
        </p:nvSpPr>
        <p:spPr>
          <a:noFill/>
          <a:ln w="9525">
            <a:noFill/>
            <a:miter lim="800000"/>
            <a:headEnd/>
            <a:tailEnd/>
          </a:ln>
        </p:spPr>
        <p:txBody>
          <a:bodyPr vert="horz" wrap="square" lIns="626400" tIns="396000" rIns="2124000" bIns="234000" numCol="1" anchor="b" anchorCtr="0" compatLnSpc="1">
            <a:prstTxWarp prst="textNoShape">
              <a:avLst/>
            </a:prstTxWarp>
          </a:bodyPr>
          <a:lstStyle/>
          <a:p>
            <a:pPr algn="l" rtl="0"/>
            <a:r>
              <a:rPr lang="en-US" b="1" i="0" u="none" baseline="0" dirty="0"/>
              <a:t>SIMATIC S7-1200 configured in </a:t>
            </a:r>
            <a:r>
              <a:rPr lang="en-US" b="1" i="0" u="none" baseline="0" dirty="0" smtClean="0"/>
              <a:t>TIA </a:t>
            </a:r>
            <a:r>
              <a:rPr lang="en-US" b="1" i="0" u="none" baseline="0" dirty="0"/>
              <a:t>Portal </a:t>
            </a:r>
            <a:r>
              <a:rPr lang="en-US" dirty="0"/>
              <a:t/>
            </a:r>
            <a:br>
              <a:rPr lang="en-US" dirty="0"/>
            </a:br>
            <a:r>
              <a:rPr lang="en-US" b="1" i="0" u="none" baseline="0" dirty="0"/>
              <a:t>Highlight performance</a:t>
            </a:r>
            <a:endParaRPr lang="en-US" altLang="en-US" dirty="0"/>
          </a:p>
        </p:txBody>
      </p:sp>
      <p:pic>
        <p:nvPicPr>
          <p:cNvPr id="7" name="Picture 7" descr="With cables"/>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391400" y="1412874"/>
            <a:ext cx="4324350" cy="388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Comprehensive network options to meet your requirements!</a:t>
            </a:r>
          </a:p>
        </p:txBody>
      </p:sp>
      <p:sp>
        <p:nvSpPr>
          <p:cNvPr id="9" name="Inhaltsplatzhalter 1"/>
          <p:cNvSpPr txBox="1">
            <a:spLocks/>
          </p:cNvSpPr>
          <p:nvPr/>
        </p:nvSpPr>
        <p:spPr>
          <a:xfrm>
            <a:off x="627063" y="1844874"/>
            <a:ext cx="6624000" cy="3455999"/>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600"/>
              </a:spcBef>
            </a:pPr>
            <a:r>
              <a:rPr lang="en-US" sz="1600" b="0" i="0" u="none" baseline="0"/>
              <a:t>Modbus TCP – Enables communication with devices as Modbus master or slave. Only one TCP function block is required for this. </a:t>
            </a:r>
          </a:p>
          <a:p>
            <a:pPr lvl="1" algn="l" rtl="0">
              <a:lnSpc>
                <a:spcPct val="100000"/>
              </a:lnSpc>
              <a:spcBef>
                <a:spcPts val="600"/>
              </a:spcBef>
            </a:pPr>
            <a:r>
              <a:rPr lang="en-US" sz="1600" b="0" i="0" u="none" baseline="0"/>
              <a:t>IO-Link Master – Fast and easy integration of the SIRIUS compact starter, M200D starter and SIRIUS soft starter for simple starter control.</a:t>
            </a:r>
          </a:p>
          <a:p>
            <a:pPr lvl="1" algn="l" rtl="0">
              <a:lnSpc>
                <a:spcPct val="100000"/>
              </a:lnSpc>
              <a:spcBef>
                <a:spcPts val="600"/>
              </a:spcBef>
            </a:pPr>
            <a:r>
              <a:rPr lang="en-US" sz="1600" b="0" i="0" u="none" baseline="0"/>
              <a:t>GPRS/LTE module – Easy implementation for data recording and control of decentralized computer.</a:t>
            </a:r>
          </a:p>
          <a:p>
            <a:pPr lvl="1" algn="l" rtl="0">
              <a:lnSpc>
                <a:spcPct val="100000"/>
              </a:lnSpc>
              <a:spcBef>
                <a:spcPts val="600"/>
              </a:spcBef>
            </a:pPr>
            <a:r>
              <a:rPr lang="en-US" sz="1600" b="0" i="0" u="none" baseline="0"/>
              <a:t>TCP/IP – Via the instructions for open communication you can communicate with other CPUs, other PCs and with devices that use TCP/IP communication protocols as standard. NO communication module required!</a:t>
            </a:r>
          </a:p>
        </p:txBody>
      </p:sp>
      <p:sp>
        <p:nvSpPr>
          <p:cNvPr id="10" name="Rectangle 7"/>
          <p:cNvSpPr>
            <a:spLocks noChangeArrowheads="1"/>
          </p:cNvSpPr>
          <p:nvPr/>
        </p:nvSpPr>
        <p:spPr bwMode="auto">
          <a:xfrm>
            <a:off x="627062" y="1412874"/>
            <a:ext cx="6624000"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a:solidFill>
                  <a:schemeClr val="bg1"/>
                </a:solidFill>
              </a:rPr>
              <a:t>Comprehensive network options for SIMATIC S7-1200</a:t>
            </a:r>
          </a:p>
        </p:txBody>
      </p:sp>
    </p:spTree>
    <p:custDataLst>
      <p:tags r:id="rId2"/>
    </p:custDataLst>
    <p:extLst>
      <p:ext uri="{BB962C8B-B14F-4D97-AF65-F5344CB8AC3E}">
        <p14:creationId xmlns:p14="http://schemas.microsoft.com/office/powerpoint/2010/main" val="54450046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hidden="1"/>
          <p:cNvGraphicFramePr>
            <a:graphicFrameLocks/>
          </p:cNvGraphicFramePr>
          <p:nvPr>
            <p:custDataLst>
              <p:tags r:id="rId3"/>
            </p:custDataLst>
            <p:extLst>
              <p:ext uri="{D42A27DB-BD31-4B8C-83A1-F6EECF244321}">
                <p14:modId xmlns:p14="http://schemas.microsoft.com/office/powerpoint/2010/main" val="2012867322"/>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5658" name="think-cell Folie" r:id="rId6" imgW="381" imgH="381" progId="TCLayout.ActiveDocument.1">
                  <p:embed/>
                </p:oleObj>
              </mc:Choice>
              <mc:Fallback>
                <p:oleObj name="think-cell Folie" r:id="rId6" imgW="381" imgH="381" progId="TCLayout.ActiveDocument.1">
                  <p:embed/>
                  <p:pic>
                    <p:nvPicPr>
                      <p:cNvPr id="0" name="Picture 10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27" name="Rectangle 3"/>
          <p:cNvSpPr>
            <a:spLocks noGrp="1" noChangeArrowheads="1"/>
          </p:cNvSpPr>
          <p:nvPr>
            <p:ph type="title"/>
          </p:nvPr>
        </p:nvSpPr>
        <p:spPr>
          <a:noFill/>
          <a:ln w="9525">
            <a:noFill/>
            <a:miter lim="800000"/>
            <a:headEnd/>
            <a:tailEnd/>
          </a:ln>
        </p:spPr>
        <p:txBody>
          <a:bodyPr vert="horz" wrap="square" lIns="626400" tIns="396000" rIns="2124000" bIns="234000" numCol="1" anchor="b" anchorCtr="0" compatLnSpc="1">
            <a:prstTxWarp prst="textNoShape">
              <a:avLst/>
            </a:prstTxWarp>
          </a:bodyPr>
          <a:lstStyle/>
          <a:p>
            <a:pPr algn="l" rtl="0"/>
            <a:r>
              <a:rPr lang="en-US" b="1" i="0" u="none" baseline="0"/>
              <a:t>SIMATIC S7-1200 in the TIA Portal </a:t>
            </a:r>
            <a:r>
              <a:rPr lang="en-US"/>
              <a:t/>
            </a:r>
            <a:br>
              <a:rPr lang="en-US"/>
            </a:br>
            <a:r>
              <a:rPr lang="en-US" b="1" i="0" u="none" baseline="0"/>
              <a:t>Highlight performance</a:t>
            </a:r>
            <a:endParaRPr lang="en-US" altLang="en-US" dirty="0"/>
          </a:p>
        </p:txBody>
      </p:sp>
      <p:pic>
        <p:nvPicPr>
          <p:cNvPr id="7" name="Picture 7" descr="With cables"/>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391400" y="1412874"/>
            <a:ext cx="4324350" cy="3888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Comprehensive network options to meet your requirements!</a:t>
            </a:r>
          </a:p>
        </p:txBody>
      </p:sp>
      <p:sp>
        <p:nvSpPr>
          <p:cNvPr id="9" name="Inhaltsplatzhalter 1"/>
          <p:cNvSpPr txBox="1">
            <a:spLocks/>
          </p:cNvSpPr>
          <p:nvPr/>
        </p:nvSpPr>
        <p:spPr>
          <a:xfrm>
            <a:off x="627063" y="1844874"/>
            <a:ext cx="6624000" cy="3455999"/>
          </a:xfrm>
          <a:prstGeom prst="rect">
            <a:avLst/>
          </a:prstGeom>
          <a:solidFill>
            <a:srgbClr val="DCE1E6"/>
          </a:solidFill>
        </p:spPr>
        <p:txBody>
          <a:bodyPr lIns="108000" tIns="72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600"/>
              </a:spcBef>
            </a:pPr>
            <a:r>
              <a:rPr lang="en-US" sz="1600" b="0" i="0" u="none" baseline="0"/>
              <a:t>RS-485, RS-422 &amp; RS-232 – The S7-1200 CPU supports point-to-point (PtP) communication for character-based serial protocols, and this provides maximum freedom and flexibility for the use of PtP communication instructions in the user program.</a:t>
            </a:r>
            <a:endParaRPr lang="en-US" altLang="de-DE" sz="1600" dirty="0"/>
          </a:p>
          <a:p>
            <a:pPr lvl="1" algn="l" rtl="0">
              <a:lnSpc>
                <a:spcPct val="100000"/>
              </a:lnSpc>
              <a:spcBef>
                <a:spcPts val="600"/>
              </a:spcBef>
            </a:pPr>
            <a:r>
              <a:rPr lang="en-US" sz="1600" b="0" i="0" u="none" baseline="0"/>
              <a:t>Modbus RTU – Using the Modbus instructions the Modbus master or slave is able to communicate with devices that use the Modbus RTU protocol.</a:t>
            </a:r>
            <a:endParaRPr lang="en-US" altLang="de-DE" sz="1600" dirty="0"/>
          </a:p>
          <a:p>
            <a:pPr lvl="1" algn="l" rtl="0">
              <a:lnSpc>
                <a:spcPct val="100000"/>
              </a:lnSpc>
              <a:spcBef>
                <a:spcPts val="600"/>
              </a:spcBef>
            </a:pPr>
            <a:r>
              <a:rPr lang="en-US" sz="1600" b="0" i="0" u="none" baseline="0"/>
              <a:t>USS – Using simple USS instructions you can control the operation of drives that support the USS (Universal Serial Interface) protocol</a:t>
            </a:r>
          </a:p>
        </p:txBody>
      </p:sp>
      <p:sp>
        <p:nvSpPr>
          <p:cNvPr id="10" name="Rectangle 7"/>
          <p:cNvSpPr>
            <a:spLocks noChangeArrowheads="1"/>
          </p:cNvSpPr>
          <p:nvPr/>
        </p:nvSpPr>
        <p:spPr bwMode="auto">
          <a:xfrm>
            <a:off x="627062" y="1412874"/>
            <a:ext cx="6624000" cy="432000"/>
          </a:xfrm>
          <a:prstGeom prst="rect">
            <a:avLst/>
          </a:prstGeom>
          <a:solidFill>
            <a:schemeClr val="accent1"/>
          </a:solidFill>
          <a:ln>
            <a:noFill/>
          </a:ln>
          <a:effectLst/>
          <a:extLst/>
        </p:spPr>
        <p:txBody>
          <a:bodyPr wrap="none" lIns="108000" tIns="0" rIns="0" bIns="0" anchor="ctr"/>
          <a:lstStyle/>
          <a:p>
            <a:pPr marL="1588" lvl="1" indent="0" algn="l" rtl="0">
              <a:buNone/>
            </a:pPr>
            <a:r>
              <a:rPr lang="en-US" b="1" i="0" u="none" kern="0" baseline="0">
                <a:solidFill>
                  <a:schemeClr val="bg1"/>
                </a:solidFill>
              </a:rPr>
              <a:t>Comprehensive network options for SIMATIC S7-1200</a:t>
            </a:r>
          </a:p>
        </p:txBody>
      </p:sp>
    </p:spTree>
    <p:custDataLst>
      <p:tags r:id="rId2"/>
    </p:custDataLst>
    <p:extLst>
      <p:ext uri="{BB962C8B-B14F-4D97-AF65-F5344CB8AC3E}">
        <p14:creationId xmlns:p14="http://schemas.microsoft.com/office/powerpoint/2010/main" val="28481525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3"/>
            </p:custDataLst>
            <p:extLst>
              <p:ext uri="{D42A27DB-BD31-4B8C-83A1-F6EECF244321}">
                <p14:modId xmlns:p14="http://schemas.microsoft.com/office/powerpoint/2010/main" val="40074546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96" name="think-cell Folie" r:id="rId6" imgW="216" imgH="216" progId="TCLayout.ActiveDocument.1">
                  <p:embed/>
                </p:oleObj>
              </mc:Choice>
              <mc:Fallback>
                <p:oleObj name="think-cell Folie" r:id="rId6" imgW="216" imgH="216" progId="TCLayout.ActiveDocument.1">
                  <p:embed/>
                  <p:pic>
                    <p:nvPicPr>
                      <p:cNvPr id="0" name="Picture 2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0" name="Picture 2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7568" l="2721" r="99660">
                        <a14:foregroundMark x1="11565" y1="82162" x2="11565" y2="82162"/>
                        <a14:foregroundMark x1="24150" y1="86757" x2="24150" y2="86757"/>
                        <a14:foregroundMark x1="35374" y1="34324" x2="35374" y2="34324"/>
                        <a14:foregroundMark x1="31973" y1="24324" x2="31973" y2="24324"/>
                        <a14:foregroundMark x1="35374" y1="24865" x2="35374" y2="24865"/>
                        <a14:foregroundMark x1="26531" y1="27027" x2="26531" y2="27027"/>
                        <a14:foregroundMark x1="18027" y1="26757" x2="18027" y2="26757"/>
                        <a14:foregroundMark x1="20748" y1="27027" x2="20748" y2="27027"/>
                        <a14:foregroundMark x1="23810" y1="26757" x2="23810" y2="26757"/>
                        <a14:foregroundMark x1="12925" y1="27297" x2="12925" y2="27297"/>
                      </a14:backgroundRemoval>
                    </a14:imgEffect>
                  </a14:imgLayer>
                </a14:imgProps>
              </a:ext>
              <a:ext uri="{28A0092B-C50C-407E-A947-70E740481C1C}">
                <a14:useLocalDpi xmlns:a14="http://schemas.microsoft.com/office/drawing/2010/main"/>
              </a:ext>
            </a:extLst>
          </a:blip>
          <a:srcRect/>
          <a:stretch>
            <a:fillRect/>
          </a:stretch>
        </p:blipFill>
        <p:spPr bwMode="auto">
          <a:xfrm>
            <a:off x="10021930" y="2894286"/>
            <a:ext cx="1792288"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Bild 1" descr="Bild 4.png"/>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03691" y="3299928"/>
            <a:ext cx="666259" cy="13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581838" y="2038825"/>
            <a:ext cx="1097423" cy="1260000"/>
          </a:xfrm>
          <a:prstGeom prst="rect">
            <a:avLst/>
          </a:prstGeom>
        </p:spPr>
      </p:pic>
      <p:sp>
        <p:nvSpPr>
          <p:cNvPr id="5130" name="Rectangle 2"/>
          <p:cNvSpPr>
            <a:spLocks noGrp="1" noChangeArrowheads="1"/>
          </p:cNvSpPr>
          <p:nvPr>
            <p:ph type="title"/>
          </p:nvPr>
        </p:nvSpPr>
        <p:spPr/>
        <p:txBody>
          <a:bodyPr/>
          <a:lstStyle/>
          <a:p>
            <a:pPr algn="l" rtl="0"/>
            <a:r>
              <a:rPr lang="en-US" b="1" i="0" u="none" baseline="0"/>
              <a:t>Communication</a:t>
            </a:r>
            <a:r>
              <a:rPr lang="en-US"/>
              <a:t/>
            </a:r>
            <a:br>
              <a:rPr lang="en-US"/>
            </a:br>
            <a:r>
              <a:rPr lang="en-US" b="1" i="0" u="none" baseline="0"/>
              <a:t>S7-1200</a:t>
            </a:r>
            <a:endParaRPr lang="en-US" altLang="en-US" dirty="0"/>
          </a:p>
        </p:txBody>
      </p:sp>
      <p:pic>
        <p:nvPicPr>
          <p:cNvPr id="26" name="Picture 2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397599" y="2038825"/>
            <a:ext cx="629999" cy="1260000"/>
          </a:xfrm>
          <a:prstGeom prst="rect">
            <a:avLst/>
          </a:prstGeom>
        </p:spPr>
      </p:pic>
      <p:sp>
        <p:nvSpPr>
          <p:cNvPr id="3062879" name="Text Box 95"/>
          <p:cNvSpPr txBox="1">
            <a:spLocks noChangeArrowheads="1"/>
          </p:cNvSpPr>
          <p:nvPr/>
        </p:nvSpPr>
        <p:spPr bwMode="auto">
          <a:xfrm>
            <a:off x="8875830" y="1489527"/>
            <a:ext cx="504825"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buClr>
                <a:schemeClr val="accent2"/>
              </a:buClr>
            </a:pPr>
            <a:r>
              <a:rPr lang="en-US" b="1" i="0" u="none" baseline="0">
                <a:solidFill>
                  <a:srgbClr val="000000"/>
                </a:solidFill>
              </a:rPr>
              <a:t>CPU</a:t>
            </a:r>
            <a:endParaRPr lang="en-US" altLang="en-US" b="1" dirty="0">
              <a:solidFill>
                <a:srgbClr val="000000"/>
              </a:solidFill>
            </a:endParaRPr>
          </a:p>
        </p:txBody>
      </p:sp>
      <p:sp>
        <p:nvSpPr>
          <p:cNvPr id="3062880" name="Text Box 96"/>
          <p:cNvSpPr txBox="1">
            <a:spLocks noChangeArrowheads="1"/>
          </p:cNvSpPr>
          <p:nvPr/>
        </p:nvSpPr>
        <p:spPr bwMode="auto">
          <a:xfrm>
            <a:off x="10451016" y="1489527"/>
            <a:ext cx="507508"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b="1" i="0" u="none" baseline="0">
                <a:solidFill>
                  <a:srgbClr val="000000"/>
                </a:solidFill>
              </a:rPr>
              <a:t>SM</a:t>
            </a:r>
            <a:endParaRPr lang="en-US" altLang="en-US" sz="1400" b="1" dirty="0">
              <a:solidFill>
                <a:srgbClr val="000000"/>
              </a:solidFill>
            </a:endParaRPr>
          </a:p>
        </p:txBody>
      </p:sp>
      <p:sp>
        <p:nvSpPr>
          <p:cNvPr id="3062881" name="Text Box 97"/>
          <p:cNvSpPr txBox="1">
            <a:spLocks noChangeArrowheads="1"/>
          </p:cNvSpPr>
          <p:nvPr/>
        </p:nvSpPr>
        <p:spPr bwMode="auto">
          <a:xfrm>
            <a:off x="7161543" y="1489527"/>
            <a:ext cx="1187451"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b="1" i="0" u="none" baseline="0">
                <a:solidFill>
                  <a:srgbClr val="000000"/>
                </a:solidFill>
              </a:rPr>
              <a:t>CM CP</a:t>
            </a:r>
            <a:endParaRPr lang="en-US" altLang="en-US" b="1" dirty="0">
              <a:solidFill>
                <a:srgbClr val="000000"/>
              </a:solidFill>
            </a:endParaRPr>
          </a:p>
        </p:txBody>
      </p:sp>
      <p:pic>
        <p:nvPicPr>
          <p:cNvPr id="11267" name="Picture 3" descr="C:\Users\lj2879\AppData\Local\Microsoft\Windows\Temporary Internet Files\Content.IE5\4KGD2268\G_SY02_XX_01961P.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822054" y="2471560"/>
            <a:ext cx="422928" cy="384033"/>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422641" y="1833788"/>
            <a:ext cx="564257" cy="171778"/>
          </a:xfrm>
          <a:prstGeom prst="rect">
            <a:avLst/>
          </a:prstGeom>
          <a:noFill/>
        </p:spPr>
        <p:txBody>
          <a:bodyPr wrap="none" lIns="0" tIns="0" rIns="0" bIns="0" rtlCol="0">
            <a:spAutoFit/>
          </a:bodyPr>
          <a:lstStyle/>
          <a:p>
            <a:pPr algn="l" rtl="0">
              <a:lnSpc>
                <a:spcPct val="110000"/>
              </a:lnSpc>
              <a:spcBef>
                <a:spcPts val="0"/>
              </a:spcBef>
            </a:pPr>
            <a:r>
              <a:rPr lang="en-US" sz="1100" b="0" i="0" u="none" baseline="0">
                <a:solidFill>
                  <a:schemeClr val="tx1"/>
                </a:solidFill>
              </a:rPr>
              <a:t>SM 1278</a:t>
            </a:r>
          </a:p>
        </p:txBody>
      </p:sp>
      <p:sp>
        <p:nvSpPr>
          <p:cNvPr id="31" name="TextBox 30"/>
          <p:cNvSpPr txBox="1"/>
          <p:nvPr/>
        </p:nvSpPr>
        <p:spPr>
          <a:xfrm>
            <a:off x="8620886" y="1833788"/>
            <a:ext cx="1021113" cy="186205"/>
          </a:xfrm>
          <a:prstGeom prst="rect">
            <a:avLst/>
          </a:prstGeom>
          <a:noFill/>
        </p:spPr>
        <p:txBody>
          <a:bodyPr wrap="none" lIns="0" tIns="0" rIns="0" bIns="0" rtlCol="0">
            <a:spAutoFit/>
          </a:bodyPr>
          <a:lstStyle/>
          <a:p>
            <a:pPr algn="l" rtl="0">
              <a:lnSpc>
                <a:spcPct val="110000"/>
              </a:lnSpc>
              <a:spcBef>
                <a:spcPts val="0"/>
              </a:spcBef>
            </a:pPr>
            <a:r>
              <a:rPr lang="en-US" sz="1100" b="0" i="0" u="none" baseline="0">
                <a:solidFill>
                  <a:schemeClr val="tx1"/>
                </a:solidFill>
              </a:rPr>
              <a:t>CB 1241 RS485</a:t>
            </a:r>
          </a:p>
        </p:txBody>
      </p:sp>
      <p:pic>
        <p:nvPicPr>
          <p:cNvPr id="11271" name="Picture 7"/>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543712" y="4377266"/>
            <a:ext cx="979614" cy="192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9138920" y="4022205"/>
            <a:ext cx="721351" cy="357983"/>
          </a:xfrm>
          <a:prstGeom prst="rect">
            <a:avLst/>
          </a:prstGeom>
          <a:noFill/>
        </p:spPr>
        <p:txBody>
          <a:bodyPr wrap="none" lIns="0" tIns="0" rIns="0" bIns="0" rtlCol="0">
            <a:spAutoFit/>
          </a:bodyPr>
          <a:lstStyle/>
          <a:p>
            <a:pPr algn="l" rtl="0">
              <a:lnSpc>
                <a:spcPct val="110000"/>
              </a:lnSpc>
              <a:spcBef>
                <a:spcPts val="0"/>
              </a:spcBef>
            </a:pPr>
            <a:r>
              <a:rPr lang="en-US" sz="1100" b="0" i="0" u="none" baseline="0">
                <a:solidFill>
                  <a:schemeClr val="tx1"/>
                </a:solidFill>
              </a:rPr>
              <a:t>SINAMICS </a:t>
            </a:r>
            <a:r>
              <a:rPr lang="en-US" sz="1100">
                <a:solidFill>
                  <a:schemeClr val="tx1"/>
                </a:solidFill>
              </a:rPr>
              <a:t/>
            </a:r>
            <a:br>
              <a:rPr lang="en-US" sz="1100">
                <a:solidFill>
                  <a:schemeClr val="tx1"/>
                </a:solidFill>
              </a:rPr>
            </a:br>
            <a:r>
              <a:rPr lang="en-US" sz="1100" b="0" i="0" u="none" baseline="0">
                <a:solidFill>
                  <a:schemeClr val="tx1"/>
                </a:solidFill>
              </a:rPr>
              <a:t>V20</a:t>
            </a:r>
          </a:p>
        </p:txBody>
      </p:sp>
      <p:sp>
        <p:nvSpPr>
          <p:cNvPr id="36" name="TextBox 35"/>
          <p:cNvSpPr txBox="1"/>
          <p:nvPr/>
        </p:nvSpPr>
        <p:spPr>
          <a:xfrm>
            <a:off x="9068388" y="3321975"/>
            <a:ext cx="862416" cy="325410"/>
          </a:xfrm>
          <a:prstGeom prst="rect">
            <a:avLst/>
          </a:prstGeom>
          <a:noFill/>
        </p:spPr>
        <p:txBody>
          <a:bodyPr wrap="none" lIns="0" tIns="0" rIns="0" bIns="0" rtlCol="0">
            <a:spAutoFit/>
          </a:bodyPr>
          <a:lstStyle/>
          <a:p>
            <a:pPr algn="l" rtl="0">
              <a:lnSpc>
                <a:spcPct val="110000"/>
              </a:lnSpc>
              <a:spcBef>
                <a:spcPts val="0"/>
              </a:spcBef>
            </a:pPr>
            <a:r>
              <a:rPr lang="en-US" sz="1000" b="0" i="0" u="none" baseline="0">
                <a:solidFill>
                  <a:schemeClr val="tx1"/>
                </a:solidFill>
              </a:rPr>
              <a:t>USS</a:t>
            </a:r>
            <a:r>
              <a:rPr lang="en-US" sz="1000">
                <a:solidFill>
                  <a:schemeClr val="tx1"/>
                </a:solidFill>
              </a:rPr>
              <a:t/>
            </a:r>
            <a:br>
              <a:rPr lang="en-US" sz="1000">
                <a:solidFill>
                  <a:schemeClr val="tx1"/>
                </a:solidFill>
              </a:rPr>
            </a:br>
            <a:r>
              <a:rPr lang="en-US" sz="1000" b="0" i="0" u="none" baseline="0">
                <a:solidFill>
                  <a:schemeClr val="tx1"/>
                </a:solidFill>
              </a:rPr>
              <a:t>MODBUS RTU</a:t>
            </a:r>
          </a:p>
        </p:txBody>
      </p:sp>
      <p:cxnSp>
        <p:nvCxnSpPr>
          <p:cNvPr id="5" name="Elbow Connector 4"/>
          <p:cNvCxnSpPr>
            <a:stCxn id="11267" idx="2"/>
            <a:endCxn id="11271" idx="0"/>
          </p:cNvCxnSpPr>
          <p:nvPr/>
        </p:nvCxnSpPr>
        <p:spPr bwMode="auto">
          <a:xfrm rot="16200000" flipH="1">
            <a:off x="8272682" y="3616428"/>
            <a:ext cx="1521673" cy="1"/>
          </a:xfrm>
          <a:prstGeom prst="bentConnector3">
            <a:avLst/>
          </a:prstGeom>
          <a:solidFill>
            <a:schemeClr val="tx2"/>
          </a:solidFill>
          <a:ln w="25400" cap="flat" cmpd="sng" algn="ctr">
            <a:solidFill>
              <a:schemeClr val="tx2">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aphicFrame>
        <p:nvGraphicFramePr>
          <p:cNvPr id="7" name="Table 6"/>
          <p:cNvGraphicFramePr>
            <a:graphicFrameLocks noGrp="1"/>
          </p:cNvGraphicFramePr>
          <p:nvPr>
            <p:extLst>
              <p:ext uri="{D42A27DB-BD31-4B8C-83A1-F6EECF244321}">
                <p14:modId xmlns:p14="http://schemas.microsoft.com/office/powerpoint/2010/main" val="1836137262"/>
              </p:ext>
            </p:extLst>
          </p:nvPr>
        </p:nvGraphicFramePr>
        <p:xfrm>
          <a:off x="627063" y="1412875"/>
          <a:ext cx="5472000" cy="4570678"/>
        </p:xfrm>
        <a:graphic>
          <a:graphicData uri="http://schemas.openxmlformats.org/drawingml/2006/table">
            <a:tbl>
              <a:tblPr firstRow="1" bandRow="1">
                <a:tableStyleId>{5C22544A-7EE6-4342-B048-85BDC9FD1C3A}</a:tableStyleId>
              </a:tblPr>
              <a:tblGrid>
                <a:gridCol w="1296000"/>
                <a:gridCol w="1728000"/>
                <a:gridCol w="2448000"/>
              </a:tblGrid>
              <a:tr h="432000">
                <a:tc>
                  <a:txBody>
                    <a:bodyPr/>
                    <a:lstStyle/>
                    <a:p>
                      <a:pPr algn="l" rtl="0"/>
                      <a:r>
                        <a:rPr lang="en-US" sz="1800" b="1" i="0" u="none" baseline="0" dirty="0"/>
                        <a:t>Module</a:t>
                      </a:r>
                      <a:endParaRPr lang="en-US" sz="1800" dirty="0"/>
                    </a:p>
                  </a:txBody>
                  <a:tcPr marL="108000"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algn="l" defTabSz="914400" rtl="0" eaLnBrk="1" latinLnBrk="0" hangingPunct="1"/>
                      <a:r>
                        <a:rPr lang="en-US" sz="1800" b="1" i="0" u="none" kern="1200" baseline="0" dirty="0">
                          <a:solidFill>
                            <a:schemeClr val="lt1"/>
                          </a:solidFill>
                          <a:latin typeface="+mn-lt"/>
                          <a:ea typeface="+mn-ea"/>
                          <a:cs typeface="+mn-cs"/>
                        </a:rPr>
                        <a:t>Communication</a:t>
                      </a:r>
                      <a:endParaRPr lang="en-US" sz="1800" b="1" kern="1200" dirty="0">
                        <a:solidFill>
                          <a:schemeClr val="lt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algn="l" defTabSz="914400" rtl="0" eaLnBrk="1" latinLnBrk="0" hangingPunct="1"/>
                      <a:endParaRPr lang="en-US" sz="1400" kern="1200" dirty="0">
                        <a:solidFill>
                          <a:schemeClr val="dk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4B"/>
                    </a:solidFill>
                  </a:tcPr>
                </a:tc>
              </a:tr>
              <a:tr h="355093">
                <a:tc>
                  <a:txBody>
                    <a:bodyPr/>
                    <a:lstStyle/>
                    <a:p>
                      <a:pPr algn="l" rtl="0"/>
                      <a:r>
                        <a:rPr lang="en-US" sz="1400" b="0" i="0" u="none" baseline="0"/>
                        <a:t>CM 1241</a:t>
                      </a:r>
                      <a:endParaRPr lang="en-US" sz="1400" dirty="0"/>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RS232</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serial</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baseline="0"/>
                        <a:t>CM 1241</a:t>
                      </a:r>
                      <a:endParaRPr lang="en-US" sz="1400" dirty="0"/>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RS422/485</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serial</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a:solidFill>
                            <a:schemeClr val="dk1"/>
                          </a:solidFill>
                          <a:latin typeface="+mn-lt"/>
                          <a:ea typeface="+mn-ea"/>
                          <a:cs typeface="+mn-cs"/>
                        </a:rPr>
                        <a:t>CM 1243-2</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AS-i master</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a:solidFill>
                            <a:schemeClr val="dk1"/>
                          </a:solidFill>
                          <a:latin typeface="+mn-lt"/>
                          <a:ea typeface="+mn-ea"/>
                          <a:cs typeface="+mn-cs"/>
                        </a:rPr>
                        <a:t>CM 1242-5</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PROFIBUS</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DP slave</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a:solidFill>
                            <a:schemeClr val="dk1"/>
                          </a:solidFill>
                          <a:latin typeface="+mn-lt"/>
                          <a:ea typeface="+mn-ea"/>
                          <a:cs typeface="+mn-cs"/>
                        </a:rPr>
                        <a:t>CM 1243-5</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PROFIBUS</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DP master</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a:solidFill>
                            <a:schemeClr val="dk1"/>
                          </a:solidFill>
                          <a:latin typeface="+mn-lt"/>
                          <a:ea typeface="+mn-ea"/>
                          <a:cs typeface="+mn-cs"/>
                        </a:rPr>
                        <a:t>CP 1242-7</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GPRS</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Mobile communications telecontrol</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a:solidFill>
                            <a:schemeClr val="dk1"/>
                          </a:solidFill>
                          <a:latin typeface="+mn-lt"/>
                          <a:ea typeface="+mn-ea"/>
                          <a:cs typeface="+mn-cs"/>
                        </a:rPr>
                        <a:t>CP 1243-7</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LTE</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dk1"/>
                          </a:solidFill>
                          <a:latin typeface="+mn-lt"/>
                          <a:ea typeface="+mn-ea"/>
                          <a:cs typeface="+mn-cs"/>
                        </a:rPr>
                        <a:t>Mobile communications telecontrol</a:t>
                      </a: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541616">
                <a:tc>
                  <a:txBody>
                    <a:bodyPr/>
                    <a:lstStyle/>
                    <a:p>
                      <a:pPr algn="l" rtl="0"/>
                      <a:r>
                        <a:rPr lang="en-US" sz="1400" b="0" i="0" u="none" kern="1200" baseline="0">
                          <a:solidFill>
                            <a:schemeClr val="dk1"/>
                          </a:solidFill>
                          <a:latin typeface="+mn-lt"/>
                          <a:ea typeface="+mn-ea"/>
                          <a:cs typeface="+mn-cs"/>
                        </a:rPr>
                        <a:t>CP1243-1</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kern="1200" dirty="0" smtClean="0">
                          <a:solidFill>
                            <a:schemeClr val="dk1"/>
                          </a:solidFill>
                          <a:latin typeface="+mn-lt"/>
                          <a:ea typeface="+mn-ea"/>
                          <a:cs typeface="+mn-cs"/>
                        </a:rPr>
                        <a:t>Ethernet</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dirty="0">
                          <a:solidFill>
                            <a:schemeClr val="dk1"/>
                          </a:solidFill>
                          <a:latin typeface="+mn-lt"/>
                          <a:ea typeface="+mn-ea"/>
                          <a:cs typeface="+mn-cs"/>
                        </a:rPr>
                        <a:t>VPN/Firewall, </a:t>
                      </a:r>
                      <a:r>
                        <a:rPr lang="en-US" sz="1400" b="0" i="0" u="none" kern="1200" baseline="0" dirty="0" err="1" smtClean="0">
                          <a:solidFill>
                            <a:schemeClr val="dk1"/>
                          </a:solidFill>
                          <a:latin typeface="+mn-lt"/>
                          <a:ea typeface="+mn-ea"/>
                          <a:cs typeface="+mn-cs"/>
                        </a:rPr>
                        <a:t>Telecontrol</a:t>
                      </a:r>
                      <a:r>
                        <a:rPr lang="en-US" sz="1400" b="0" i="0" u="none" kern="1200" baseline="0" dirty="0" smtClean="0">
                          <a:solidFill>
                            <a:schemeClr val="dk1"/>
                          </a:solidFill>
                          <a:latin typeface="+mn-lt"/>
                          <a:ea typeface="+mn-ea"/>
                          <a:cs typeface="+mn-cs"/>
                        </a:rPr>
                        <a:t> Ethernet (DNP3, IEC 60870)</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329218">
                <a:tc>
                  <a:txBody>
                    <a:bodyPr/>
                    <a:lstStyle/>
                    <a:p>
                      <a:pPr algn="l" rtl="0"/>
                      <a:r>
                        <a:rPr lang="en-US" sz="1400" b="0" i="0" u="none" kern="1200" baseline="0" dirty="0">
                          <a:solidFill>
                            <a:schemeClr val="dk1"/>
                          </a:solidFill>
                          <a:latin typeface="+mn-lt"/>
                          <a:ea typeface="+mn-ea"/>
                          <a:cs typeface="+mn-cs"/>
                        </a:rPr>
                        <a:t>RF120C</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RFID</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baseline="0"/>
                        <a:t>1 Reader port; RS422</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217559">
                <a:tc>
                  <a:txBody>
                    <a:bodyPr/>
                    <a:lstStyle/>
                    <a:p>
                      <a:endParaRPr lang="en-US" sz="300" kern="1200" dirty="0">
                        <a:solidFill>
                          <a:schemeClr val="dk1"/>
                        </a:solidFill>
                        <a:latin typeface="+mn-lt"/>
                        <a:ea typeface="+mn-ea"/>
                        <a:cs typeface="+mn-cs"/>
                      </a:endParaRPr>
                    </a:p>
                  </a:txBody>
                  <a:tcPr marL="108000" marT="36000" marB="36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endParaRPr lang="en-US" sz="300" kern="1200" dirty="0">
                        <a:solidFill>
                          <a:schemeClr val="dk1"/>
                        </a:solidFill>
                        <a:latin typeface="+mn-lt"/>
                        <a:ea typeface="+mn-ea"/>
                        <a:cs typeface="+mn-cs"/>
                      </a:endParaRPr>
                    </a:p>
                  </a:txBody>
                  <a:tcPr marL="108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endParaRPr lang="en-US" sz="300" kern="1200" dirty="0">
                        <a:solidFill>
                          <a:schemeClr val="dk1"/>
                        </a:solidFill>
                        <a:latin typeface="+mn-lt"/>
                        <a:ea typeface="+mn-ea"/>
                        <a:cs typeface="+mn-cs"/>
                      </a:endParaRPr>
                    </a:p>
                  </a:txBody>
                  <a:tcPr marL="108000" marT="36000" marB="36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342000">
                <a:tc>
                  <a:txBody>
                    <a:bodyPr/>
                    <a:lstStyle/>
                    <a:p>
                      <a:pPr algn="l" rtl="0"/>
                      <a:r>
                        <a:rPr lang="en-US" sz="1400" b="0" i="0" u="none" kern="1200" baseline="0">
                          <a:solidFill>
                            <a:schemeClr val="dk1"/>
                          </a:solidFill>
                          <a:latin typeface="+mn-lt"/>
                          <a:ea typeface="+mn-ea"/>
                          <a:cs typeface="+mn-cs"/>
                        </a:rPr>
                        <a:t>CM CANopen</a:t>
                      </a:r>
                      <a:endParaRPr lang="en-US" sz="1400" kern="1200" dirty="0">
                        <a:solidFill>
                          <a:schemeClr val="dk1"/>
                        </a:solidFill>
                        <a:latin typeface="+mn-lt"/>
                        <a:ea typeface="+mn-ea"/>
                        <a:cs typeface="+mn-cs"/>
                      </a:endParaRPr>
                    </a:p>
                  </a:txBody>
                  <a:tcPr marL="10800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AFB9C3"/>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CANopen</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8D2D7"/>
                    </a:solidFill>
                  </a:tcPr>
                </a:tc>
                <a:tc>
                  <a:txBody>
                    <a:bodyPr/>
                    <a:lstStyle/>
                    <a:p>
                      <a:pPr marL="0" algn="l" defTabSz="914400" rtl="0" eaLnBrk="1" latinLnBrk="0" hangingPunct="1"/>
                      <a:r>
                        <a:rPr lang="en-US" sz="1400" b="0" i="0" u="none" kern="1200" baseline="0">
                          <a:solidFill>
                            <a:schemeClr val="dk1"/>
                          </a:solidFill>
                          <a:latin typeface="+mn-lt"/>
                          <a:ea typeface="+mn-ea"/>
                          <a:cs typeface="+mn-cs"/>
                        </a:rPr>
                        <a:t>3rd party: HMS</a:t>
                      </a:r>
                      <a:endParaRPr lang="en-US" sz="1400" kern="1200" dirty="0">
                        <a:solidFill>
                          <a:schemeClr val="dk1"/>
                        </a:solidFill>
                        <a:latin typeface="+mn-lt"/>
                        <a:ea typeface="+mn-ea"/>
                        <a:cs typeface="+mn-cs"/>
                      </a:endParaRPr>
                    </a:p>
                  </a:txBody>
                  <a:tcPr marL="10800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r>
            </a:tbl>
          </a:graphicData>
        </a:graphic>
      </p:graphicFrame>
      <p:cxnSp>
        <p:nvCxnSpPr>
          <p:cNvPr id="10" name="Elbow Connector 9"/>
          <p:cNvCxnSpPr>
            <a:stCxn id="39" idx="2"/>
            <a:endCxn id="7" idx="3"/>
          </p:cNvCxnSpPr>
          <p:nvPr/>
        </p:nvCxnSpPr>
        <p:spPr bwMode="auto">
          <a:xfrm rot="5400000">
            <a:off x="6769378" y="2628510"/>
            <a:ext cx="399389" cy="1740018"/>
          </a:xfrm>
          <a:prstGeom prst="bentConnector2">
            <a:avLst/>
          </a:prstGeom>
          <a:solidFill>
            <a:schemeClr val="tx2"/>
          </a:solid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39" name="Picture 3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24082" y="2038825"/>
            <a:ext cx="629998" cy="1260000"/>
          </a:xfrm>
          <a:prstGeom prst="rect">
            <a:avLst/>
          </a:prstGeom>
        </p:spPr>
      </p:pic>
    </p:spTree>
    <p:custDataLst>
      <p:tags r:id="rId2"/>
    </p:custDataLst>
    <p:extLst>
      <p:ext uri="{BB962C8B-B14F-4D97-AF65-F5344CB8AC3E}">
        <p14:creationId xmlns:p14="http://schemas.microsoft.com/office/powerpoint/2010/main" val="252221800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lgn="l" rtl="0"/>
            <a:r>
              <a:rPr lang="en-US" b="1" i="0" u="none" baseline="0"/>
              <a:t>Communication</a:t>
            </a:r>
            <a:r>
              <a:rPr lang="en-US"/>
              <a:t/>
            </a:r>
            <a:br>
              <a:rPr lang="en-US"/>
            </a:br>
            <a:r>
              <a:rPr lang="en-US" b="1" i="0" u="none" baseline="0"/>
              <a:t>S7-1200 integrated PROFINET (Ethernet) interface</a:t>
            </a:r>
            <a:endParaRPr lang="en-US" altLang="en-US" dirty="0"/>
          </a:p>
        </p:txBody>
      </p:sp>
      <p:sp>
        <p:nvSpPr>
          <p:cNvPr id="14" name="Line 34"/>
          <p:cNvSpPr>
            <a:spLocks noChangeShapeType="1"/>
          </p:cNvSpPr>
          <p:nvPr/>
        </p:nvSpPr>
        <p:spPr bwMode="auto">
          <a:xfrm>
            <a:off x="8269793" y="3454316"/>
            <a:ext cx="3445957" cy="0"/>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sp>
        <p:nvSpPr>
          <p:cNvPr id="15" name="Line 35"/>
          <p:cNvSpPr>
            <a:spLocks noChangeShapeType="1"/>
          </p:cNvSpPr>
          <p:nvPr/>
        </p:nvSpPr>
        <p:spPr bwMode="auto">
          <a:xfrm>
            <a:off x="8925836" y="2510764"/>
            <a:ext cx="0" cy="936625"/>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sp>
        <p:nvSpPr>
          <p:cNvPr id="16" name="Line 36"/>
          <p:cNvSpPr>
            <a:spLocks noChangeShapeType="1"/>
          </p:cNvSpPr>
          <p:nvPr/>
        </p:nvSpPr>
        <p:spPr bwMode="auto">
          <a:xfrm>
            <a:off x="9942617" y="2510764"/>
            <a:ext cx="0" cy="936625"/>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sp>
        <p:nvSpPr>
          <p:cNvPr id="17" name="Line 37"/>
          <p:cNvSpPr>
            <a:spLocks noChangeShapeType="1"/>
          </p:cNvSpPr>
          <p:nvPr/>
        </p:nvSpPr>
        <p:spPr bwMode="auto">
          <a:xfrm>
            <a:off x="10944950" y="2510764"/>
            <a:ext cx="0" cy="936625"/>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sp>
        <p:nvSpPr>
          <p:cNvPr id="18" name="Line 39"/>
          <p:cNvSpPr>
            <a:spLocks noChangeShapeType="1"/>
          </p:cNvSpPr>
          <p:nvPr/>
        </p:nvSpPr>
        <p:spPr bwMode="auto">
          <a:xfrm>
            <a:off x="9457443" y="3447389"/>
            <a:ext cx="0" cy="863600"/>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sp>
        <p:nvSpPr>
          <p:cNvPr id="19" name="Line 45"/>
          <p:cNvSpPr>
            <a:spLocks noChangeShapeType="1"/>
          </p:cNvSpPr>
          <p:nvPr/>
        </p:nvSpPr>
        <p:spPr bwMode="auto">
          <a:xfrm>
            <a:off x="10721469" y="3447389"/>
            <a:ext cx="0" cy="1062926"/>
          </a:xfrm>
          <a:prstGeom prst="line">
            <a:avLst/>
          </a:prstGeom>
          <a:noFill/>
          <a:ln w="6032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dirty="0"/>
          </a:p>
        </p:txBody>
      </p:sp>
      <p:pic>
        <p:nvPicPr>
          <p:cNvPr id="35" name="Picture 2" descr="C:\Users\lj2879\AppData\Local\Microsoft\Windows\Temporary Internet Files\Content.IE5\WF2JPPYJ\G_SY02_XX_01755P.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170054" y="4223851"/>
            <a:ext cx="1077490" cy="8568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lj2879\AppData\Local\Microsoft\Windows\Temporary Internet Files\Content.IE5\WF2JPPYJ\G_SY02_XX_01755P.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15281" y="4223851"/>
            <a:ext cx="1077490" cy="856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69131" y="1899575"/>
            <a:ext cx="821304" cy="942975"/>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91698" y="1899575"/>
            <a:ext cx="821304" cy="942975"/>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24093" y="1899575"/>
            <a:ext cx="821304" cy="942975"/>
          </a:xfrm>
          <a:prstGeom prst="rect">
            <a:avLst/>
          </a:prstGeom>
        </p:spPr>
      </p:pic>
      <p:sp>
        <p:nvSpPr>
          <p:cNvPr id="23"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S7-1200 CPUs use PROFINET connections to STEP 7, S7-1200 CPUs and HMI panels</a:t>
            </a:r>
          </a:p>
        </p:txBody>
      </p:sp>
      <p:sp>
        <p:nvSpPr>
          <p:cNvPr id="24" name="Inhaltsplatzhalter 1"/>
          <p:cNvSpPr txBox="1">
            <a:spLocks/>
          </p:cNvSpPr>
          <p:nvPr/>
        </p:nvSpPr>
        <p:spPr>
          <a:xfrm>
            <a:off x="627063" y="1844874"/>
            <a:ext cx="6768000" cy="3455999"/>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a:lnSpc>
                <a:spcPct val="100000"/>
              </a:lnSpc>
              <a:spcBef>
                <a:spcPts val="600"/>
              </a:spcBef>
            </a:pPr>
            <a:r>
              <a:rPr lang="en-US" sz="1600" b="1" i="0" u="none" baseline="0"/>
              <a:t>… with the STEP 7 software</a:t>
            </a:r>
          </a:p>
          <a:p>
            <a:pPr lvl="1" algn="l" rtl="0">
              <a:lnSpc>
                <a:spcPct val="100000"/>
              </a:lnSpc>
              <a:spcBef>
                <a:spcPts val="0"/>
              </a:spcBef>
            </a:pPr>
            <a:r>
              <a:rPr lang="en-US" sz="1600" b="0" i="0" u="none" baseline="0"/>
              <a:t>CPU hardware configuration</a:t>
            </a:r>
          </a:p>
          <a:p>
            <a:pPr lvl="1" algn="l" rtl="0">
              <a:lnSpc>
                <a:spcPct val="100000"/>
              </a:lnSpc>
              <a:spcBef>
                <a:spcPts val="0"/>
              </a:spcBef>
            </a:pPr>
            <a:r>
              <a:rPr lang="en-US" sz="1600" b="0" i="0" u="none" baseline="0"/>
              <a:t>Loading a project</a:t>
            </a:r>
          </a:p>
          <a:p>
            <a:pPr lvl="1" algn="l" rtl="0">
              <a:lnSpc>
                <a:spcPct val="100000"/>
              </a:lnSpc>
              <a:spcBef>
                <a:spcPts val="0"/>
              </a:spcBef>
            </a:pPr>
            <a:r>
              <a:rPr lang="en-US" sz="1600" b="0" i="0" u="none" baseline="0"/>
              <a:t>Monitoring/amending runtime tags</a:t>
            </a:r>
          </a:p>
          <a:p>
            <a:pPr lvl="1" algn="l" rtl="0">
              <a:lnSpc>
                <a:spcPct val="100000"/>
              </a:lnSpc>
              <a:spcBef>
                <a:spcPts val="0"/>
              </a:spcBef>
            </a:pPr>
            <a:r>
              <a:rPr lang="en-US" sz="1600" b="0" i="0" u="none" baseline="0"/>
              <a:t>Set runtime I/O statuses</a:t>
            </a:r>
          </a:p>
          <a:p>
            <a:pPr lvl="1" algn="l" rtl="0">
              <a:lnSpc>
                <a:spcPct val="100000"/>
              </a:lnSpc>
              <a:spcBef>
                <a:spcPts val="0"/>
              </a:spcBef>
            </a:pPr>
            <a:r>
              <a:rPr lang="en-US" sz="1600" b="0" i="0" u="none" baseline="0"/>
              <a:t>Diagnostics information</a:t>
            </a:r>
          </a:p>
          <a:p>
            <a:pPr algn="l" rtl="0">
              <a:lnSpc>
                <a:spcPct val="100000"/>
              </a:lnSpc>
              <a:spcBef>
                <a:spcPts val="600"/>
              </a:spcBef>
            </a:pPr>
            <a:r>
              <a:rPr lang="en-US" sz="1600" b="1" i="0" u="none" baseline="0"/>
              <a:t>... with HMI panels</a:t>
            </a:r>
          </a:p>
          <a:p>
            <a:pPr lvl="1" algn="l" rtl="0">
              <a:lnSpc>
                <a:spcPct val="100000"/>
              </a:lnSpc>
              <a:spcBef>
                <a:spcPts val="0"/>
              </a:spcBef>
            </a:pPr>
            <a:r>
              <a:rPr lang="en-US" sz="1600" b="0" i="0" u="none" baseline="0"/>
              <a:t>Data from or to the CPU</a:t>
            </a:r>
          </a:p>
          <a:p>
            <a:pPr lvl="1" algn="l" rtl="0">
              <a:lnSpc>
                <a:spcPct val="100000"/>
              </a:lnSpc>
              <a:spcBef>
                <a:spcPts val="0"/>
              </a:spcBef>
            </a:pPr>
            <a:r>
              <a:rPr lang="en-US" sz="1600" b="0" i="0" u="none" baseline="0"/>
              <a:t>System diagnostics</a:t>
            </a:r>
          </a:p>
          <a:p>
            <a:pPr algn="l" rtl="0">
              <a:lnSpc>
                <a:spcPct val="100000"/>
              </a:lnSpc>
              <a:spcBef>
                <a:spcPts val="600"/>
              </a:spcBef>
            </a:pPr>
            <a:r>
              <a:rPr lang="en-US" sz="1600" b="1" i="0" u="none" baseline="0"/>
              <a:t>... from CPU to CPU</a:t>
            </a:r>
          </a:p>
          <a:p>
            <a:pPr lvl="1" algn="l" rtl="0">
              <a:lnSpc>
                <a:spcPct val="100000"/>
              </a:lnSpc>
              <a:spcBef>
                <a:spcPts val="0"/>
              </a:spcBef>
            </a:pPr>
            <a:r>
              <a:rPr lang="en-US" sz="1600" b="0" i="0" u="none" baseline="0"/>
              <a:t>Open communication with T-block instructions </a:t>
            </a:r>
          </a:p>
          <a:p>
            <a:pPr lvl="1" algn="l" rtl="0">
              <a:lnSpc>
                <a:spcPct val="100000"/>
              </a:lnSpc>
              <a:spcBef>
                <a:spcPts val="0"/>
              </a:spcBef>
            </a:pPr>
            <a:r>
              <a:rPr lang="en-US" sz="1600" b="0" i="0" u="none" baseline="0"/>
              <a:t>Supported protocols: TCP/IP, ISO on TCP, UDP, S7 Com. (PUT/GET) </a:t>
            </a:r>
          </a:p>
        </p:txBody>
      </p:sp>
      <p:sp>
        <p:nvSpPr>
          <p:cNvPr id="25" name="Rectangle 7"/>
          <p:cNvSpPr>
            <a:spLocks noChangeArrowheads="1"/>
          </p:cNvSpPr>
          <p:nvPr/>
        </p:nvSpPr>
        <p:spPr bwMode="auto">
          <a:xfrm>
            <a:off x="627062" y="1412874"/>
            <a:ext cx="6768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Communication ...</a:t>
            </a:r>
            <a:endParaRPr lang="en-US" b="1" kern="0" dirty="0">
              <a:solidFill>
                <a:schemeClr val="bg1"/>
              </a:solidFill>
            </a:endParaRPr>
          </a:p>
        </p:txBody>
      </p:sp>
      <p:pic>
        <p:nvPicPr>
          <p:cNvPr id="75778" name="Picture 2" descr="G:\grafiken\G_SY02_XX_00297P.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1679" y="2984760"/>
            <a:ext cx="1177645" cy="94577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714" name="Object 2" hidden="1"/>
          <p:cNvGraphicFramePr>
            <a:graphicFrameLocks noChangeAspect="1"/>
          </p:cNvGraphicFramePr>
          <p:nvPr>
            <p:custDataLst>
              <p:tags r:id="rId3"/>
            </p:custDataLst>
            <p:extLst>
              <p:ext uri="{D42A27DB-BD31-4B8C-83A1-F6EECF244321}">
                <p14:modId xmlns:p14="http://schemas.microsoft.com/office/powerpoint/2010/main" val="1669470744"/>
              </p:ext>
            </p:extLst>
          </p:nvPr>
        </p:nvGraphicFramePr>
        <p:xfrm>
          <a:off x="0" y="3"/>
          <a:ext cx="211777" cy="158751"/>
        </p:xfrm>
        <a:graphic>
          <a:graphicData uri="http://schemas.openxmlformats.org/presentationml/2006/ole">
            <mc:AlternateContent xmlns:mc="http://schemas.openxmlformats.org/markup-compatibility/2006">
              <mc:Choice xmlns:v="urn:schemas-microsoft-com:vml" Requires="v">
                <p:oleObj spid="_x0000_s111627" name="think-cell Folie" r:id="rId6" imgW="381" imgH="381" progId="TCLayout.ActiveDocument.1">
                  <p:embed/>
                </p:oleObj>
              </mc:Choice>
              <mc:Fallback>
                <p:oleObj name="think-cell Folie" r:id="rId6" imgW="381" imgH="381"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
                        <a:ext cx="211777" cy="158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5720" name="Rectangle 8"/>
          <p:cNvSpPr>
            <a:spLocks noGrp="1" noChangeArrowheads="1"/>
          </p:cNvSpPr>
          <p:nvPr>
            <p:ph type="title"/>
          </p:nvPr>
        </p:nvSpPr>
        <p:spPr/>
        <p:txBody>
          <a:bodyPr/>
          <a:lstStyle/>
          <a:p>
            <a:pPr eaLnBrk="1" hangingPunct="1"/>
            <a:r>
              <a:rPr lang="en-US" dirty="0" smtClean="0">
                <a:latin typeface="Arial"/>
                <a:cs typeface="Arial"/>
              </a:rPr>
              <a:t>Communication</a:t>
            </a:r>
            <a:r>
              <a:rPr lang="en-US" b="0" dirty="0">
                <a:solidFill>
                  <a:srgbClr val="000000"/>
                </a:solidFill>
                <a:latin typeface="Arial"/>
                <a:cs typeface="Arial"/>
              </a:rPr>
              <a:t/>
            </a:r>
            <a:br>
              <a:rPr lang="en-US" b="0" dirty="0">
                <a:solidFill>
                  <a:srgbClr val="000000"/>
                </a:solidFill>
                <a:latin typeface="Arial"/>
                <a:cs typeface="Arial"/>
              </a:rPr>
            </a:br>
            <a:r>
              <a:rPr lang="en-US" dirty="0" smtClean="0">
                <a:latin typeface="Arial"/>
                <a:cs typeface="Arial"/>
              </a:rPr>
              <a:t>MRP - Media redundancy protocol</a:t>
            </a:r>
            <a:endParaRPr lang="en-US" altLang="de-DE" dirty="0" smtClean="0">
              <a:solidFill>
                <a:srgbClr val="000000"/>
              </a:solidFill>
              <a:cs typeface="Arial" charset="0"/>
              <a:sym typeface="Arial" charset="0"/>
            </a:endParaRPr>
          </a:p>
        </p:txBody>
      </p:sp>
      <p:sp>
        <p:nvSpPr>
          <p:cNvPr id="2" name="Content Placeholder 1"/>
          <p:cNvSpPr>
            <a:spLocks noGrp="1"/>
          </p:cNvSpPr>
          <p:nvPr>
            <p:ph idx="1"/>
          </p:nvPr>
        </p:nvSpPr>
        <p:spPr>
          <a:xfrm>
            <a:off x="626400" y="1414800"/>
            <a:ext cx="6768000" cy="4752000"/>
          </a:xfrm>
        </p:spPr>
        <p:txBody>
          <a:bodyPr/>
          <a:lstStyle/>
          <a:p>
            <a:pPr eaLnBrk="1" hangingPunct="1"/>
            <a:r>
              <a:rPr lang="en-US" altLang="de-DE" b="1" dirty="0" smtClean="0"/>
              <a:t>Based on ring topology </a:t>
            </a:r>
            <a:r>
              <a:rPr lang="en-US" altLang="de-DE" b="1" dirty="0" smtClean="0">
                <a:solidFill>
                  <a:srgbClr val="000000"/>
                </a:solidFill>
                <a:sym typeface="Arial" charset="0"/>
              </a:rPr>
              <a:t>(IEC 61158-5-10)</a:t>
            </a:r>
            <a:br>
              <a:rPr lang="en-US" altLang="de-DE" b="1" dirty="0" smtClean="0">
                <a:solidFill>
                  <a:srgbClr val="000000"/>
                </a:solidFill>
                <a:sym typeface="Arial" charset="0"/>
              </a:rPr>
            </a:br>
            <a:endParaRPr lang="en-US" altLang="de-DE" b="1" dirty="0" smtClean="0">
              <a:solidFill>
                <a:srgbClr val="000000"/>
              </a:solidFill>
              <a:sym typeface="Arial" charset="0"/>
            </a:endParaRPr>
          </a:p>
          <a:p>
            <a:pPr eaLnBrk="1" hangingPunct="1"/>
            <a:r>
              <a:rPr lang="en-US" altLang="de-DE" b="1" dirty="0" smtClean="0"/>
              <a:t>Max. 50 nodes in the ring</a:t>
            </a:r>
            <a:endParaRPr lang="en-US" altLang="de-DE" dirty="0" smtClean="0"/>
          </a:p>
          <a:p>
            <a:pPr lvl="1" eaLnBrk="1" hangingPunct="1">
              <a:buClr>
                <a:srgbClr val="949EAA"/>
              </a:buClr>
            </a:pPr>
            <a:r>
              <a:rPr lang="en-US" altLang="de-DE" dirty="0" smtClean="0"/>
              <a:t>PROFINET IO-Controller</a:t>
            </a:r>
          </a:p>
          <a:p>
            <a:pPr lvl="1" eaLnBrk="1" hangingPunct="1">
              <a:buClr>
                <a:srgbClr val="949EAA"/>
              </a:buClr>
            </a:pPr>
            <a:r>
              <a:rPr lang="en-US" altLang="de-DE" dirty="0" smtClean="0"/>
              <a:t>PROFINET IO-Devices</a:t>
            </a:r>
          </a:p>
          <a:p>
            <a:pPr lvl="1" eaLnBrk="1" hangingPunct="1">
              <a:buClr>
                <a:srgbClr val="949EAA"/>
              </a:buClr>
            </a:pPr>
            <a:r>
              <a:rPr lang="en-US" altLang="de-DE" dirty="0" smtClean="0"/>
              <a:t>Components of the network infrastructure (IE switches)</a:t>
            </a:r>
          </a:p>
          <a:p>
            <a:pPr lvl="1" eaLnBrk="1" hangingPunct="1">
              <a:buClr>
                <a:srgbClr val="949EAA"/>
              </a:buClr>
            </a:pPr>
            <a:endParaRPr lang="en-US" altLang="de-DE" b="1" dirty="0" smtClean="0">
              <a:solidFill>
                <a:srgbClr val="000000"/>
              </a:solidFill>
              <a:sym typeface="Arial" charset="0"/>
            </a:endParaRPr>
          </a:p>
          <a:p>
            <a:pPr eaLnBrk="1" hangingPunct="1"/>
            <a:r>
              <a:rPr lang="en-US" altLang="de-DE" b="1" dirty="0" smtClean="0">
                <a:solidFill>
                  <a:srgbClr val="000000"/>
                </a:solidFill>
                <a:sym typeface="Arial" charset="0"/>
              </a:rPr>
              <a:t>200 </a:t>
            </a:r>
            <a:r>
              <a:rPr lang="en-US" altLang="de-DE" b="1" dirty="0" err="1" smtClean="0">
                <a:solidFill>
                  <a:srgbClr val="000000"/>
                </a:solidFill>
                <a:sym typeface="Arial" charset="0"/>
              </a:rPr>
              <a:t>ms</a:t>
            </a:r>
            <a:r>
              <a:rPr lang="en-US" altLang="de-DE" b="1" dirty="0" smtClean="0">
                <a:solidFill>
                  <a:srgbClr val="000000"/>
                </a:solidFill>
                <a:sym typeface="Arial" charset="0"/>
              </a:rPr>
              <a:t> </a:t>
            </a:r>
            <a:r>
              <a:rPr lang="en-US" altLang="de-DE" b="1" dirty="0" smtClean="0"/>
              <a:t>reconfiguration time</a:t>
            </a:r>
          </a:p>
          <a:p>
            <a:pPr eaLnBrk="1" hangingPunct="1"/>
            <a:endParaRPr lang="en-US" altLang="de-DE" b="1" dirty="0" smtClean="0">
              <a:solidFill>
                <a:srgbClr val="000000"/>
              </a:solidFill>
              <a:sym typeface="Arial" charset="0"/>
            </a:endParaRPr>
          </a:p>
          <a:p>
            <a:pPr eaLnBrk="1" hangingPunct="1"/>
            <a:r>
              <a:rPr lang="en-US" altLang="de-DE" b="1" dirty="0" smtClean="0">
                <a:solidFill>
                  <a:srgbClr val="000000"/>
                </a:solidFill>
                <a:sym typeface="Arial" charset="0"/>
              </a:rPr>
              <a:t>CPU 1215/17 as MRP Client  at least FW V4.1</a:t>
            </a:r>
          </a:p>
          <a:p>
            <a:pPr eaLnBrk="1" hangingPunct="1"/>
            <a:endParaRPr lang="en-US" altLang="de-DE" dirty="0" smtClean="0"/>
          </a:p>
          <a:p>
            <a:r>
              <a:rPr lang="en-US" altLang="de-DE" b="1" dirty="0" smtClean="0"/>
              <a:t>Configuration and diagnostics </a:t>
            </a:r>
            <a:r>
              <a:rPr lang="en-US" altLang="de-DE" b="1" dirty="0" smtClean="0">
                <a:solidFill>
                  <a:srgbClr val="000000"/>
                </a:solidFill>
                <a:sym typeface="Arial" charset="0"/>
              </a:rPr>
              <a:t>in STEP7</a:t>
            </a:r>
            <a:endParaRPr lang="en-US" dirty="0"/>
          </a:p>
        </p:txBody>
      </p:sp>
      <p:sp>
        <p:nvSpPr>
          <p:cNvPr id="51" name="Rectangle 4"/>
          <p:cNvSpPr>
            <a:spLocks noChangeArrowheads="1"/>
          </p:cNvSpPr>
          <p:nvPr/>
        </p:nvSpPr>
        <p:spPr bwMode="auto">
          <a:xfrm>
            <a:off x="6516907" y="1414800"/>
            <a:ext cx="5184883" cy="3746500"/>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a:endParaRPr lang="en-US" altLang="de-DE" sz="1700" dirty="0"/>
          </a:p>
        </p:txBody>
      </p:sp>
      <p:sp>
        <p:nvSpPr>
          <p:cNvPr id="152" name="Line 13"/>
          <p:cNvSpPr>
            <a:spLocks noChangeShapeType="1"/>
          </p:cNvSpPr>
          <p:nvPr/>
        </p:nvSpPr>
        <p:spPr bwMode="auto">
          <a:xfrm flipH="1">
            <a:off x="8250786" y="2206997"/>
            <a:ext cx="6350" cy="523875"/>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153" name="Line 14"/>
          <p:cNvSpPr>
            <a:spLocks noChangeShapeType="1"/>
          </p:cNvSpPr>
          <p:nvPr/>
        </p:nvSpPr>
        <p:spPr bwMode="auto">
          <a:xfrm flipH="1" flipV="1">
            <a:off x="8094418" y="2199059"/>
            <a:ext cx="174626" cy="0"/>
          </a:xfrm>
          <a:prstGeom prst="line">
            <a:avLst/>
          </a:prstGeom>
          <a:noFill/>
          <a:ln w="2857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6" tIns="0" rIns="35986" bIns="0" anchor="ctr">
            <a:no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dirty="0"/>
          </a:p>
        </p:txBody>
      </p:sp>
      <p:sp>
        <p:nvSpPr>
          <p:cNvPr id="154" name="Line 15"/>
          <p:cNvSpPr>
            <a:spLocks noChangeShapeType="1"/>
          </p:cNvSpPr>
          <p:nvPr/>
        </p:nvSpPr>
        <p:spPr bwMode="auto">
          <a:xfrm flipH="1">
            <a:off x="8324604" y="2127621"/>
            <a:ext cx="3175" cy="603251"/>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155" name="Line 16"/>
          <p:cNvSpPr>
            <a:spLocks noChangeShapeType="1"/>
          </p:cNvSpPr>
          <p:nvPr/>
        </p:nvSpPr>
        <p:spPr bwMode="auto">
          <a:xfrm flipH="1" flipV="1">
            <a:off x="8116645" y="2126035"/>
            <a:ext cx="225425" cy="0"/>
          </a:xfrm>
          <a:prstGeom prst="line">
            <a:avLst/>
          </a:prstGeom>
          <a:noFill/>
          <a:ln w="28575">
            <a:solidFill>
              <a:srgbClr val="00963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86" tIns="0" rIns="35986" bIns="0" anchor="ctr">
            <a:no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endParaRPr lang="en-US" dirty="0"/>
          </a:p>
        </p:txBody>
      </p:sp>
      <p:sp>
        <p:nvSpPr>
          <p:cNvPr id="161" name="Line 22"/>
          <p:cNvSpPr>
            <a:spLocks noChangeShapeType="1"/>
          </p:cNvSpPr>
          <p:nvPr/>
        </p:nvSpPr>
        <p:spPr bwMode="auto">
          <a:xfrm rot="16200000" flipH="1">
            <a:off x="8597653" y="4123109"/>
            <a:ext cx="374651" cy="0"/>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162" name="Line 23"/>
          <p:cNvSpPr>
            <a:spLocks noChangeShapeType="1"/>
          </p:cNvSpPr>
          <p:nvPr/>
        </p:nvSpPr>
        <p:spPr bwMode="auto">
          <a:xfrm rot="16200000" flipH="1">
            <a:off x="8523042" y="4116759"/>
            <a:ext cx="374651" cy="0"/>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163" name="Line 24"/>
          <p:cNvSpPr>
            <a:spLocks noChangeShapeType="1"/>
          </p:cNvSpPr>
          <p:nvPr/>
        </p:nvSpPr>
        <p:spPr bwMode="auto">
          <a:xfrm rot="16200000" flipH="1">
            <a:off x="9752559" y="4110409"/>
            <a:ext cx="374651" cy="0"/>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164" name="Line 25"/>
          <p:cNvSpPr>
            <a:spLocks noChangeShapeType="1"/>
          </p:cNvSpPr>
          <p:nvPr/>
        </p:nvSpPr>
        <p:spPr bwMode="auto">
          <a:xfrm rot="16200000" flipH="1">
            <a:off x="9677950" y="4110409"/>
            <a:ext cx="374651" cy="0"/>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pic>
        <p:nvPicPr>
          <p:cNvPr id="54" name="Picture 86" descr="C:\Users\lj2879\AppData\Local\Microsoft\Windows\Temporary Internet Files\Content.IE5\4KGD2268\G_SY02_XX_01464P.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950" y="3351698"/>
            <a:ext cx="641007" cy="730929"/>
          </a:xfrm>
          <a:prstGeom prst="rect">
            <a:avLst/>
          </a:prstGeom>
          <a:noFill/>
          <a:extLst>
            <a:ext uri="{909E8E84-426E-40DD-AFC4-6F175D3DCCD1}">
              <a14:hiddenFill xmlns:a14="http://schemas.microsoft.com/office/drawing/2010/main">
                <a:solidFill>
                  <a:srgbClr val="FFFFFF"/>
                </a:solidFill>
              </a14:hiddenFill>
            </a:ext>
          </a:extLst>
        </p:spPr>
      </p:pic>
      <p:sp>
        <p:nvSpPr>
          <p:cNvPr id="180" name="Rectangle 41"/>
          <p:cNvSpPr>
            <a:spLocks noChangeArrowheads="1"/>
          </p:cNvSpPr>
          <p:nvPr/>
        </p:nvSpPr>
        <p:spPr bwMode="gray">
          <a:xfrm>
            <a:off x="8892929" y="3826250"/>
            <a:ext cx="76200" cy="73025"/>
          </a:xfrm>
          <a:prstGeom prst="rect">
            <a:avLst/>
          </a:prstGeom>
          <a:solidFill>
            <a:srgbClr val="00963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3" tIns="45698" rIns="91393" bIns="45698" anchor="ctr">
            <a:no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a:endParaRPr lang="en-US" altLang="de-DE" sz="1700" dirty="0"/>
          </a:p>
        </p:txBody>
      </p:sp>
      <p:sp>
        <p:nvSpPr>
          <p:cNvPr id="181" name="Text Box 42"/>
          <p:cNvSpPr txBox="1">
            <a:spLocks noChangeArrowheads="1"/>
          </p:cNvSpPr>
          <p:nvPr/>
        </p:nvSpPr>
        <p:spPr bwMode="auto">
          <a:xfrm>
            <a:off x="8999293" y="3988172"/>
            <a:ext cx="831423"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35982" bIns="0">
            <a:sp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spcBef>
                <a:spcPct val="0"/>
              </a:spcBef>
              <a:buClrTx/>
              <a:buFontTx/>
              <a:buNone/>
            </a:pPr>
            <a:r>
              <a:rPr lang="en-US" altLang="de-DE" sz="700" b="1" dirty="0">
                <a:cs typeface="Arial" charset="0"/>
                <a:sym typeface="Arial" charset="0"/>
              </a:rPr>
              <a:t>Industrial Ethernet</a:t>
            </a:r>
          </a:p>
        </p:txBody>
      </p:sp>
      <p:sp>
        <p:nvSpPr>
          <p:cNvPr id="185" name="Line 46"/>
          <p:cNvSpPr>
            <a:spLocks noChangeShapeType="1"/>
          </p:cNvSpPr>
          <p:nvPr/>
        </p:nvSpPr>
        <p:spPr bwMode="auto">
          <a:xfrm>
            <a:off x="8180141" y="4507284"/>
            <a:ext cx="468313" cy="0"/>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pic>
        <p:nvPicPr>
          <p:cNvPr id="187" name="Picture 48" descr="SCALANCE X204 I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35756" y="4296149"/>
            <a:ext cx="228600"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 name="Picture 49" descr="HMI - Multi Panel Touch MP27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9417" y="4399335"/>
            <a:ext cx="72548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 name="Text Box 54"/>
          <p:cNvSpPr txBox="1">
            <a:spLocks noChangeArrowheads="1"/>
          </p:cNvSpPr>
          <p:nvPr/>
        </p:nvSpPr>
        <p:spPr bwMode="auto">
          <a:xfrm>
            <a:off x="8999293" y="3808784"/>
            <a:ext cx="642268" cy="10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35982" bIns="0">
            <a:sp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spcBef>
                <a:spcPct val="0"/>
              </a:spcBef>
              <a:buClrTx/>
              <a:buFontTx/>
              <a:buNone/>
            </a:pPr>
            <a:r>
              <a:rPr lang="en-US" altLang="de-DE" sz="700" b="1" dirty="0">
                <a:cs typeface="Arial" charset="0"/>
                <a:sym typeface="Arial" charset="0"/>
              </a:rPr>
              <a:t>PROFINET      </a:t>
            </a:r>
          </a:p>
        </p:txBody>
      </p:sp>
      <p:sp>
        <p:nvSpPr>
          <p:cNvPr id="191" name="Rectangle 55"/>
          <p:cNvSpPr>
            <a:spLocks noChangeArrowheads="1"/>
          </p:cNvSpPr>
          <p:nvPr/>
        </p:nvSpPr>
        <p:spPr bwMode="gray">
          <a:xfrm>
            <a:off x="8892929" y="4004050"/>
            <a:ext cx="76200" cy="73025"/>
          </a:xfrm>
          <a:prstGeom prst="rect">
            <a:avLst/>
          </a:prstGeom>
          <a:solidFill>
            <a:srgbClr val="00963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93" tIns="45698" rIns="91393" bIns="45698" anchor="ctr">
            <a:noAutofit/>
          </a:bodyPr>
          <a:lstStyle>
            <a:defPPr>
              <a:defRPr lang="de-DE"/>
            </a:defPPr>
            <a:lvl1pPr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1pPr>
            <a:lvl2pPr marL="4572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2pPr>
            <a:lvl3pPr marL="9144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3pPr>
            <a:lvl4pPr marL="13716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4pPr>
            <a:lvl5pPr marL="1828800" algn="l" rtl="0" fontAlgn="base">
              <a:spcBef>
                <a:spcPct val="50000"/>
              </a:spcBef>
              <a:spcAft>
                <a:spcPct val="0"/>
              </a:spcAft>
              <a:buClr>
                <a:schemeClr val="accent1"/>
              </a:buClr>
              <a:buFont typeface="Wingdings" pitchFamily="2" charset="2"/>
              <a:defRPr sz="1600" kern="1200">
                <a:solidFill>
                  <a:schemeClr val="tx1"/>
                </a:solidFill>
                <a:latin typeface="Arial" charset="0"/>
                <a:ea typeface="+mn-ea"/>
                <a:cs typeface="+mn-cs"/>
              </a:defRPr>
            </a:lvl5pPr>
            <a:lvl6pPr marL="2286000" algn="l" defTabSz="914400" rtl="0" eaLnBrk="1" latinLnBrk="0" hangingPunct="1">
              <a:defRPr sz="1600" kern="1200">
                <a:solidFill>
                  <a:schemeClr val="tx1"/>
                </a:solidFill>
                <a:latin typeface="Arial" charset="0"/>
                <a:ea typeface="+mn-ea"/>
                <a:cs typeface="+mn-cs"/>
              </a:defRPr>
            </a:lvl6pPr>
            <a:lvl7pPr marL="2743200" algn="l" defTabSz="914400" rtl="0" eaLnBrk="1" latinLnBrk="0" hangingPunct="1">
              <a:defRPr sz="1600" kern="1200">
                <a:solidFill>
                  <a:schemeClr val="tx1"/>
                </a:solidFill>
                <a:latin typeface="Arial" charset="0"/>
                <a:ea typeface="+mn-ea"/>
                <a:cs typeface="+mn-cs"/>
              </a:defRPr>
            </a:lvl7pPr>
            <a:lvl8pPr marL="3200400" algn="l" defTabSz="914400" rtl="0" eaLnBrk="1" latinLnBrk="0" hangingPunct="1">
              <a:defRPr sz="1600" kern="1200">
                <a:solidFill>
                  <a:schemeClr val="tx1"/>
                </a:solidFill>
                <a:latin typeface="Arial" charset="0"/>
                <a:ea typeface="+mn-ea"/>
                <a:cs typeface="+mn-cs"/>
              </a:defRPr>
            </a:lvl8pPr>
            <a:lvl9pPr marL="3657600" algn="l" defTabSz="914400" rtl="0" eaLnBrk="1" latinLnBrk="0" hangingPunct="1">
              <a:defRPr sz="1600" kern="1200">
                <a:solidFill>
                  <a:schemeClr val="tx1"/>
                </a:solidFill>
                <a:latin typeface="Arial" charset="0"/>
                <a:ea typeface="+mn-ea"/>
                <a:cs typeface="+mn-cs"/>
              </a:defRPr>
            </a:lvl9pPr>
          </a:lstStyle>
          <a:p>
            <a:pPr algn="ctr"/>
            <a:endParaRPr lang="en-US" altLang="de-DE" sz="1700" dirty="0"/>
          </a:p>
        </p:txBody>
      </p:sp>
      <p:sp>
        <p:nvSpPr>
          <p:cNvPr id="198" name="Rectangle 101"/>
          <p:cNvSpPr>
            <a:spLocks noChangeArrowheads="1"/>
          </p:cNvSpPr>
          <p:nvPr/>
        </p:nvSpPr>
        <p:spPr bwMode="auto">
          <a:xfrm>
            <a:off x="627750" y="5159377"/>
            <a:ext cx="11088000" cy="1006475"/>
          </a:xfrm>
          <a:prstGeom prst="rect">
            <a:avLst/>
          </a:prstGeom>
          <a:solidFill>
            <a:srgbClr val="879BAA"/>
          </a:solidFill>
          <a:ln>
            <a:noFill/>
          </a:ln>
          <a:effectLst/>
          <a:extLst/>
        </p:spPr>
        <p:txBody>
          <a:bodyPr lIns="107960" tIns="0" rIns="35986" bIns="0" anchor="ctr"/>
          <a:lstStyle/>
          <a:p>
            <a:pPr marL="541134" lvl="2" indent="-179320" eaLnBrk="0" hangingPunct="0">
              <a:lnSpc>
                <a:spcPct val="110000"/>
              </a:lnSpc>
              <a:spcBef>
                <a:spcPct val="0"/>
              </a:spcBef>
              <a:buFont typeface="Arial" pitchFamily="34" charset="0"/>
              <a:buChar char="•"/>
              <a:tabLst>
                <a:tab pos="269808" algn="l"/>
                <a:tab pos="625319" algn="l"/>
                <a:tab pos="895126" algn="l"/>
                <a:tab pos="1523619" algn="l"/>
                <a:tab pos="5199348" algn="l"/>
              </a:tabLst>
            </a:pPr>
            <a:r>
              <a:rPr lang="en-US" altLang="de-DE" sz="2000" b="1" dirty="0">
                <a:solidFill>
                  <a:schemeClr val="bg1"/>
                </a:solidFill>
                <a:sym typeface="Arial" charset="0"/>
              </a:rPr>
              <a:t>Improved plant availability</a:t>
            </a:r>
          </a:p>
          <a:p>
            <a:pPr marL="541134" lvl="2" indent="-179320" eaLnBrk="0" hangingPunct="0">
              <a:lnSpc>
                <a:spcPct val="110000"/>
              </a:lnSpc>
              <a:spcBef>
                <a:spcPct val="0"/>
              </a:spcBef>
              <a:buFont typeface="Arial" pitchFamily="34" charset="0"/>
              <a:buChar char="•"/>
              <a:tabLst>
                <a:tab pos="269808" algn="l"/>
                <a:tab pos="625319" algn="l"/>
                <a:tab pos="895126" algn="l"/>
                <a:tab pos="1523619" algn="l"/>
                <a:tab pos="5199348" algn="l"/>
              </a:tabLst>
            </a:pPr>
            <a:r>
              <a:rPr lang="en-US" altLang="de-DE" sz="2000" b="1" dirty="0">
                <a:solidFill>
                  <a:schemeClr val="bg1"/>
                </a:solidFill>
                <a:sym typeface="Arial" charset="0"/>
              </a:rPr>
              <a:t>More flexibility</a:t>
            </a:r>
          </a:p>
          <a:p>
            <a:pPr marL="541134" lvl="2" indent="-179320" eaLnBrk="0" hangingPunct="0">
              <a:lnSpc>
                <a:spcPct val="110000"/>
              </a:lnSpc>
              <a:spcBef>
                <a:spcPct val="0"/>
              </a:spcBef>
              <a:buFont typeface="Arial" pitchFamily="34" charset="0"/>
              <a:buChar char="•"/>
              <a:tabLst>
                <a:tab pos="269808" algn="l"/>
                <a:tab pos="625319" algn="l"/>
                <a:tab pos="895126" algn="l"/>
                <a:tab pos="1523619" algn="l"/>
                <a:tab pos="5199348" algn="l"/>
              </a:tabLst>
            </a:pPr>
            <a:r>
              <a:rPr lang="en-US" altLang="de-DE" sz="2000" b="1" dirty="0">
                <a:solidFill>
                  <a:schemeClr val="bg1"/>
                </a:solidFill>
                <a:sym typeface="Arial" charset="0"/>
              </a:rPr>
              <a:t>Lower costs since less equipment required</a:t>
            </a:r>
          </a:p>
        </p:txBody>
      </p:sp>
      <p:grpSp>
        <p:nvGrpSpPr>
          <p:cNvPr id="55" name="Gruppieren 51"/>
          <p:cNvGrpSpPr>
            <a:grpSpLocks noChangeAspect="1"/>
          </p:cNvGrpSpPr>
          <p:nvPr/>
        </p:nvGrpSpPr>
        <p:grpSpPr bwMode="auto">
          <a:xfrm>
            <a:off x="8027852" y="1526864"/>
            <a:ext cx="990601" cy="934135"/>
            <a:chOff x="6348617" y="2149381"/>
            <a:chExt cx="1019381" cy="1073150"/>
          </a:xfrm>
        </p:grpSpPr>
        <p:pic>
          <p:nvPicPr>
            <p:cNvPr id="56" name="Picture 50" descr="111205_CPU S7-1516"/>
            <p:cNvPicPr>
              <a:picLocks noChangeAspect="1" noChangeArrowheads="1"/>
            </p:cNvPicPr>
            <p:nvPr/>
          </p:nvPicPr>
          <p:blipFill>
            <a:blip r:embed="rId11"/>
            <a:srcRect/>
            <a:stretch>
              <a:fillRect/>
            </a:stretch>
          </p:blipFill>
          <p:spPr bwMode="auto">
            <a:xfrm>
              <a:off x="6348617" y="2149381"/>
              <a:ext cx="514350" cy="1073150"/>
            </a:xfrm>
            <a:prstGeom prst="rect">
              <a:avLst/>
            </a:prstGeom>
            <a:noFill/>
            <a:ln w="9525">
              <a:noFill/>
              <a:miter lim="800000"/>
              <a:headEnd/>
              <a:tailEnd/>
            </a:ln>
          </p:spPr>
        </p:pic>
        <p:pic>
          <p:nvPicPr>
            <p:cNvPr id="57" name="Picture 55" descr="111205_TM 1550"/>
            <p:cNvPicPr>
              <a:picLocks noChangeAspect="1" noChangeArrowheads="1"/>
            </p:cNvPicPr>
            <p:nvPr/>
          </p:nvPicPr>
          <p:blipFill>
            <a:blip r:embed="rId12"/>
            <a:srcRect/>
            <a:stretch>
              <a:fillRect/>
            </a:stretch>
          </p:blipFill>
          <p:spPr bwMode="auto">
            <a:xfrm>
              <a:off x="6853647" y="2149381"/>
              <a:ext cx="261938" cy="1073150"/>
            </a:xfrm>
            <a:prstGeom prst="rect">
              <a:avLst/>
            </a:prstGeom>
            <a:noFill/>
            <a:ln w="9525">
              <a:noFill/>
              <a:miter lim="800000"/>
              <a:headEnd/>
              <a:tailEnd/>
            </a:ln>
          </p:spPr>
        </p:pic>
        <p:pic>
          <p:nvPicPr>
            <p:cNvPr id="58" name="Picture 49" descr="111205_CM PtP Basic RS232"/>
            <p:cNvPicPr>
              <a:picLocks noChangeAspect="1" noChangeArrowheads="1"/>
            </p:cNvPicPr>
            <p:nvPr/>
          </p:nvPicPr>
          <p:blipFill>
            <a:blip r:embed="rId13"/>
            <a:srcRect/>
            <a:stretch>
              <a:fillRect/>
            </a:stretch>
          </p:blipFill>
          <p:spPr bwMode="auto">
            <a:xfrm>
              <a:off x="7106061" y="2149381"/>
              <a:ext cx="261937" cy="1073150"/>
            </a:xfrm>
            <a:prstGeom prst="rect">
              <a:avLst/>
            </a:prstGeom>
            <a:noFill/>
            <a:ln w="9525">
              <a:noFill/>
              <a:miter lim="800000"/>
              <a:headEnd/>
              <a:tailEnd/>
            </a:ln>
          </p:spPr>
        </p:pic>
      </p:grpSp>
      <p:grpSp>
        <p:nvGrpSpPr>
          <p:cNvPr id="59" name="Group 58"/>
          <p:cNvGrpSpPr/>
          <p:nvPr/>
        </p:nvGrpSpPr>
        <p:grpSpPr>
          <a:xfrm>
            <a:off x="9816393" y="4269533"/>
            <a:ext cx="786734" cy="645787"/>
            <a:chOff x="2070768" y="3328690"/>
            <a:chExt cx="786734" cy="645787"/>
          </a:xfrm>
        </p:grpSpPr>
        <p:pic>
          <p:nvPicPr>
            <p:cNvPr id="60" name="Picture 52"/>
            <p:cNvPicPr>
              <a:picLocks noChangeAspect="1" noChangeArrowheads="1"/>
            </p:cNvPicPr>
            <p:nvPr/>
          </p:nvPicPr>
          <p:blipFill>
            <a:blip r:embed="rId14" cstate="screen">
              <a:extLst>
                <a:ext uri="{28A0092B-C50C-407E-A947-70E740481C1C}">
                  <a14:useLocalDpi xmlns:a14="http://schemas.microsoft.com/office/drawing/2010/main"/>
                </a:ext>
              </a:extLst>
            </a:blip>
            <a:stretch>
              <a:fillRect/>
            </a:stretch>
          </p:blipFill>
          <p:spPr bwMode="auto">
            <a:xfrm flipH="1">
              <a:off x="2070768" y="3328690"/>
              <a:ext cx="161093" cy="644400"/>
            </a:xfrm>
            <a:prstGeom prst="rect">
              <a:avLst/>
            </a:prstGeom>
            <a:noFill/>
            <a:ln w="9525">
              <a:noFill/>
              <a:miter lim="800000"/>
              <a:headEnd/>
              <a:tailEnd/>
            </a:ln>
          </p:spPr>
        </p:pic>
        <p:pic>
          <p:nvPicPr>
            <p:cNvPr id="61" name="Picture 55"/>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flipH="1">
              <a:off x="2696062" y="3328690"/>
              <a:ext cx="161440" cy="645787"/>
            </a:xfrm>
            <a:prstGeom prst="rect">
              <a:avLst/>
            </a:prstGeom>
            <a:noFill/>
            <a:ln w="9525">
              <a:noFill/>
              <a:miter lim="800000"/>
              <a:headEnd/>
              <a:tailEnd/>
            </a:ln>
          </p:spPr>
        </p:pic>
        <p:pic>
          <p:nvPicPr>
            <p:cNvPr id="62" name="Picture 55"/>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flipH="1">
              <a:off x="2539556" y="3328690"/>
              <a:ext cx="161440" cy="645787"/>
            </a:xfrm>
            <a:prstGeom prst="rect">
              <a:avLst/>
            </a:prstGeom>
            <a:noFill/>
            <a:ln w="9525">
              <a:noFill/>
              <a:miter lim="800000"/>
              <a:headEnd/>
              <a:tailEnd/>
            </a:ln>
          </p:spPr>
        </p:pic>
        <p:pic>
          <p:nvPicPr>
            <p:cNvPr id="63" name="Picture 55"/>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flipH="1">
              <a:off x="2383050" y="3328690"/>
              <a:ext cx="161440" cy="645787"/>
            </a:xfrm>
            <a:prstGeom prst="rect">
              <a:avLst/>
            </a:prstGeom>
            <a:noFill/>
            <a:ln w="9525">
              <a:noFill/>
              <a:miter lim="800000"/>
              <a:headEnd/>
              <a:tailEnd/>
            </a:ln>
          </p:spPr>
        </p:pic>
        <p:pic>
          <p:nvPicPr>
            <p:cNvPr id="64" name="Picture 55"/>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flipH="1">
              <a:off x="2226543" y="3328690"/>
              <a:ext cx="161440" cy="645787"/>
            </a:xfrm>
            <a:prstGeom prst="rect">
              <a:avLst/>
            </a:prstGeom>
            <a:noFill/>
            <a:ln w="9525">
              <a:noFill/>
              <a:miter lim="800000"/>
              <a:headEnd/>
              <a:tailEnd/>
            </a:ln>
          </p:spPr>
        </p:pic>
      </p:grpSp>
      <p:sp>
        <p:nvSpPr>
          <p:cNvPr id="4" name="Rectangle 3"/>
          <p:cNvSpPr/>
          <p:nvPr/>
        </p:nvSpPr>
        <p:spPr bwMode="auto">
          <a:xfrm>
            <a:off x="8724901" y="3899275"/>
            <a:ext cx="45718" cy="65508"/>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sp>
        <p:nvSpPr>
          <p:cNvPr id="68" name="Rectangle 67"/>
          <p:cNvSpPr/>
          <p:nvPr/>
        </p:nvSpPr>
        <p:spPr bwMode="auto">
          <a:xfrm>
            <a:off x="9880432" y="3906206"/>
            <a:ext cx="45718" cy="65508"/>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sp>
        <p:nvSpPr>
          <p:cNvPr id="69" name="Rectangle 68"/>
          <p:cNvSpPr/>
          <p:nvPr/>
        </p:nvSpPr>
        <p:spPr bwMode="auto">
          <a:xfrm rot="5400000">
            <a:off x="10140936" y="3519045"/>
            <a:ext cx="79200" cy="93857"/>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cxnSp>
        <p:nvCxnSpPr>
          <p:cNvPr id="6" name="Straight Connector 5"/>
          <p:cNvCxnSpPr/>
          <p:nvPr/>
        </p:nvCxnSpPr>
        <p:spPr bwMode="auto">
          <a:xfrm flipH="1">
            <a:off x="10180536" y="3511289"/>
            <a:ext cx="428942" cy="0"/>
          </a:xfrm>
          <a:prstGeom prst="line">
            <a:avLst/>
          </a:prstGeom>
          <a:noFill/>
          <a:ln w="28575">
            <a:solidFill>
              <a:srgbClr val="00B050"/>
            </a:solidFill>
          </a:ln>
          <a:effectLst/>
          <a:extLst/>
        </p:spPr>
      </p:cxnSp>
      <p:cxnSp>
        <p:nvCxnSpPr>
          <p:cNvPr id="73" name="Straight Connector 72"/>
          <p:cNvCxnSpPr/>
          <p:nvPr/>
        </p:nvCxnSpPr>
        <p:spPr bwMode="auto">
          <a:xfrm flipH="1">
            <a:off x="10180536" y="3619859"/>
            <a:ext cx="428942" cy="0"/>
          </a:xfrm>
          <a:prstGeom prst="line">
            <a:avLst/>
          </a:prstGeom>
          <a:noFill/>
          <a:ln w="28575">
            <a:solidFill>
              <a:srgbClr val="00B050"/>
            </a:solidFill>
          </a:ln>
          <a:effectLst/>
          <a:extLst/>
        </p:spPr>
      </p:cxnSp>
      <p:sp>
        <p:nvSpPr>
          <p:cNvPr id="48" name="Rectangle 25"/>
          <p:cNvSpPr>
            <a:spLocks noChangeArrowheads="1"/>
          </p:cNvSpPr>
          <p:nvPr/>
        </p:nvSpPr>
        <p:spPr bwMode="auto">
          <a:xfrm>
            <a:off x="10812442" y="1136787"/>
            <a:ext cx="894382" cy="240345"/>
          </a:xfrm>
          <a:prstGeom prst="rect">
            <a:avLst/>
          </a:prstGeom>
          <a:solidFill>
            <a:srgbClr val="505A64"/>
          </a:solidFill>
          <a:ln w="12700" algn="ctr">
            <a:noFill/>
            <a:miter lim="800000"/>
            <a:headEnd/>
            <a:tailEnd/>
          </a:ln>
        </p:spPr>
        <p:txBody>
          <a:bodyPr wrap="none" lIns="71981" tIns="0" rIns="0" bIns="0" anchor="ctr"/>
          <a:lstStyle/>
          <a:p>
            <a:pPr>
              <a:spcBef>
                <a:spcPts val="0"/>
              </a:spcBef>
              <a:buClr>
                <a:schemeClr val="accent1"/>
              </a:buClr>
            </a:pPr>
            <a:r>
              <a:rPr lang="en-US" sz="1100" b="1" dirty="0">
                <a:solidFill>
                  <a:schemeClr val="bg1"/>
                </a:solidFill>
              </a:rPr>
              <a:t>S7-1500</a:t>
            </a:r>
          </a:p>
        </p:txBody>
      </p:sp>
      <p:sp>
        <p:nvSpPr>
          <p:cNvPr id="72" name="Rounded Rectangle 71"/>
          <p:cNvSpPr/>
          <p:nvPr/>
        </p:nvSpPr>
        <p:spPr bwMode="auto">
          <a:xfrm>
            <a:off x="7233312" y="3066624"/>
            <a:ext cx="980001" cy="1101461"/>
          </a:xfrm>
          <a:prstGeom prst="roundRect">
            <a:avLst/>
          </a:prstGeom>
          <a:solidFill>
            <a:srgbClr val="9BAF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74" tIns="53987" rIns="107974" bIns="53987" numCol="1" spcCol="71981" rtlCol="0" anchor="b">
            <a:noAutofit/>
          </a:bodyPr>
          <a:lstStyle/>
          <a:p>
            <a:pPr algn="ctr">
              <a:lnSpc>
                <a:spcPct val="110000"/>
              </a:lnSpc>
              <a:spcBef>
                <a:spcPct val="0"/>
              </a:spcBef>
              <a:buFont typeface="Wingdings" charset="0"/>
              <a:buNone/>
            </a:pPr>
            <a:r>
              <a:rPr lang="en-US" sz="1700" b="1" dirty="0">
                <a:solidFill>
                  <a:schemeClr val="tx1"/>
                </a:solidFill>
              </a:rPr>
              <a:t>&gt; V4.1</a:t>
            </a:r>
          </a:p>
        </p:txBody>
      </p:sp>
      <p:sp>
        <p:nvSpPr>
          <p:cNvPr id="74" name="Rounded Rectangle 73"/>
          <p:cNvSpPr/>
          <p:nvPr/>
        </p:nvSpPr>
        <p:spPr bwMode="auto">
          <a:xfrm>
            <a:off x="9463134" y="1652336"/>
            <a:ext cx="980001" cy="1475875"/>
          </a:xfrm>
          <a:prstGeom prst="roundRect">
            <a:avLst/>
          </a:prstGeom>
          <a:solidFill>
            <a:srgbClr val="9BAF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74" tIns="53987" rIns="107974" bIns="53987" numCol="1" spcCol="71981" rtlCol="0" anchor="ctr">
            <a:noAutofit/>
          </a:bodyPr>
          <a:lstStyle/>
          <a:p>
            <a:pPr algn="ctr">
              <a:lnSpc>
                <a:spcPct val="110000"/>
              </a:lnSpc>
              <a:spcBef>
                <a:spcPct val="0"/>
              </a:spcBef>
              <a:buFont typeface="Wingdings" charset="0"/>
              <a:buNone/>
            </a:pPr>
            <a:r>
              <a:rPr lang="en-US" sz="1700" b="1" dirty="0" smtClean="0">
                <a:solidFill>
                  <a:schemeClr val="tx1"/>
                </a:solidFill>
              </a:rPr>
              <a:t>&lt; V4.2</a:t>
            </a:r>
            <a:endParaRPr lang="en-US" sz="1700" b="1" dirty="0">
              <a:solidFill>
                <a:schemeClr val="tx1"/>
              </a:solidFill>
            </a:endParaRPr>
          </a:p>
        </p:txBody>
      </p:sp>
      <p:sp>
        <p:nvSpPr>
          <p:cNvPr id="49" name="Rectangle 27"/>
          <p:cNvSpPr>
            <a:spLocks noChangeArrowheads="1"/>
          </p:cNvSpPr>
          <p:nvPr/>
        </p:nvSpPr>
        <p:spPr bwMode="auto">
          <a:xfrm>
            <a:off x="9828399" y="1136787"/>
            <a:ext cx="894382" cy="240345"/>
          </a:xfrm>
          <a:prstGeom prst="rect">
            <a:avLst/>
          </a:prstGeom>
          <a:solidFill>
            <a:srgbClr val="505A64"/>
          </a:solidFill>
          <a:ln w="12700" algn="ctr">
            <a:noFill/>
            <a:miter lim="800000"/>
            <a:headEnd/>
            <a:tailEnd/>
          </a:ln>
        </p:spPr>
        <p:txBody>
          <a:bodyPr wrap="none" lIns="71981" tIns="0" rIns="0" bIns="0" anchor="ctr"/>
          <a:lstStyle/>
          <a:p>
            <a:pPr>
              <a:spcBef>
                <a:spcPts val="0"/>
              </a:spcBef>
              <a:buClr>
                <a:schemeClr val="accent1"/>
              </a:buClr>
            </a:pPr>
            <a:r>
              <a:rPr lang="en-US" sz="1100" b="1" dirty="0">
                <a:solidFill>
                  <a:schemeClr val="bg1"/>
                </a:solidFill>
              </a:rPr>
              <a:t>S7-1200</a:t>
            </a:r>
          </a:p>
        </p:txBody>
      </p:sp>
      <p:pic>
        <p:nvPicPr>
          <p:cNvPr id="50" name="Picture 7" descr="C:\Documents and Settings\demo\Desktop\SIE_Icon_Bibliothek\SIM_PPT_icon_status_red-green_yes.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91620"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pic>
        <p:nvPicPr>
          <p:cNvPr id="70" name="Picture 7" descr="C:\Documents and Settings\demo\Desktop\SIE_Icon_Bibliothek\SIM_PPT_icon_status_red-green_yes.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11275"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pic>
        <p:nvPicPr>
          <p:cNvPr id="53" name="Picture 23" descr="G_SY02_XX_00935p"/>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9694480" y="1818061"/>
            <a:ext cx="404917" cy="371475"/>
          </a:xfrm>
          <a:prstGeom prst="rect">
            <a:avLst/>
          </a:prstGeom>
          <a:noFill/>
          <a:ln w="9525">
            <a:noFill/>
            <a:miter lim="800000"/>
            <a:headEnd/>
            <a:tailEnd/>
          </a:ln>
        </p:spPr>
      </p:pic>
      <p:pic>
        <p:nvPicPr>
          <p:cNvPr id="52" name="Picture 23" descr="G_SY02_XX_00935p"/>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443435" y="3187281"/>
            <a:ext cx="404917" cy="371475"/>
          </a:xfrm>
          <a:prstGeom prst="rect">
            <a:avLst/>
          </a:prstGeom>
          <a:noFill/>
          <a:ln w="9525">
            <a:noFill/>
            <a:miter lim="800000"/>
            <a:headEnd/>
            <a:tailEnd/>
          </a:ln>
        </p:spPr>
      </p:pic>
      <p:sp>
        <p:nvSpPr>
          <p:cNvPr id="65" name="Rectangle 64"/>
          <p:cNvSpPr/>
          <p:nvPr/>
        </p:nvSpPr>
        <p:spPr bwMode="auto">
          <a:xfrm rot="5400000">
            <a:off x="8038221" y="3699619"/>
            <a:ext cx="45719" cy="65507"/>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sp>
        <p:nvSpPr>
          <p:cNvPr id="66" name="Rectangle 65"/>
          <p:cNvSpPr/>
          <p:nvPr/>
        </p:nvSpPr>
        <p:spPr bwMode="auto">
          <a:xfrm>
            <a:off x="8264284" y="2698119"/>
            <a:ext cx="45718" cy="65508"/>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cxnSp>
        <p:nvCxnSpPr>
          <p:cNvPr id="10" name="Elbow Connector 9"/>
          <p:cNvCxnSpPr/>
          <p:nvPr/>
        </p:nvCxnSpPr>
        <p:spPr bwMode="auto">
          <a:xfrm>
            <a:off x="7562852" y="3558755"/>
            <a:ext cx="530982" cy="150756"/>
          </a:xfrm>
          <a:prstGeom prst="bentConnector3">
            <a:avLst>
              <a:gd name="adj1" fmla="val 221"/>
            </a:avLst>
          </a:prstGeom>
          <a:noFill/>
          <a:ln w="28575">
            <a:solidFill>
              <a:srgbClr val="00B050"/>
            </a:solidFill>
          </a:ln>
          <a:effectLst/>
          <a:extLst/>
        </p:spPr>
      </p:cxnSp>
      <p:cxnSp>
        <p:nvCxnSpPr>
          <p:cNvPr id="84" name="Elbow Connector 83"/>
          <p:cNvCxnSpPr/>
          <p:nvPr/>
        </p:nvCxnSpPr>
        <p:spPr bwMode="auto">
          <a:xfrm>
            <a:off x="7496872" y="3563039"/>
            <a:ext cx="568971" cy="245745"/>
          </a:xfrm>
          <a:prstGeom prst="bentConnector3">
            <a:avLst>
              <a:gd name="adj1" fmla="val 113"/>
            </a:avLst>
          </a:prstGeom>
          <a:noFill/>
          <a:ln w="28575">
            <a:solidFill>
              <a:srgbClr val="00B050"/>
            </a:solidFill>
          </a:ln>
          <a:effectLst/>
          <a:extLst/>
        </p:spPr>
      </p:cxnSp>
      <p:sp>
        <p:nvSpPr>
          <p:cNvPr id="3" name="Rectangle 2"/>
          <p:cNvSpPr/>
          <p:nvPr/>
        </p:nvSpPr>
        <p:spPr bwMode="auto">
          <a:xfrm>
            <a:off x="8065841" y="2729285"/>
            <a:ext cx="2118695" cy="1206499"/>
          </a:xfrm>
          <a:prstGeom prst="rect">
            <a:avLst/>
          </a:prstGeom>
          <a:noFill/>
          <a:ln w="57150">
            <a:solidFill>
              <a:srgbClr val="00B050"/>
            </a:solid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pic>
        <p:nvPicPr>
          <p:cNvPr id="75" name="Picture 48" descr="SCALANCE X204 I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02094" y="2531853"/>
            <a:ext cx="228600" cy="46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Line 38"/>
          <p:cNvSpPr>
            <a:spLocks noChangeShapeType="1"/>
          </p:cNvSpPr>
          <p:nvPr/>
        </p:nvSpPr>
        <p:spPr bwMode="auto">
          <a:xfrm>
            <a:off x="9793041" y="2186364"/>
            <a:ext cx="0" cy="345489"/>
          </a:xfrm>
          <a:prstGeom prst="line">
            <a:avLst/>
          </a:prstGeom>
          <a:noFill/>
          <a:ln w="28575">
            <a:solidFill>
              <a:srgbClr val="00B050"/>
            </a:solidFill>
          </a:ln>
          <a:effectLst/>
          <a:extLst/>
        </p:spPr>
        <p:txBody>
          <a:bodyPr rot="0" spcFirstLastPara="0" vertOverflow="overflow" horzOverflow="overflow" vert="horz" wrap="square" lIns="107974" tIns="53987" rIns="107974" bIns="53987" numCol="1" spcCol="71981" rtlCol="0" fromWordArt="0" anchor="ctr" anchorCtr="0" forceAA="0" compatLnSpc="1">
            <a:prstTxWarp prst="textNoShape">
              <a:avLst/>
            </a:prstTxWarp>
            <a:noAutofit/>
          </a:bodyPr>
          <a:lstStyle/>
          <a:p>
            <a:pPr algn="ctr">
              <a:lnSpc>
                <a:spcPct val="110000"/>
              </a:lnSpc>
              <a:spcBef>
                <a:spcPct val="0"/>
              </a:spcBef>
              <a:buFont typeface="Wingdings" charset="0"/>
              <a:buNone/>
            </a:pPr>
            <a:endParaRPr lang="en-US" b="1" dirty="0">
              <a:solidFill>
                <a:schemeClr val="tx1"/>
              </a:solidFill>
            </a:endParaRPr>
          </a:p>
        </p:txBody>
      </p:sp>
      <p:sp>
        <p:nvSpPr>
          <p:cNvPr id="67" name="Rectangle 66"/>
          <p:cNvSpPr/>
          <p:nvPr/>
        </p:nvSpPr>
        <p:spPr bwMode="auto">
          <a:xfrm>
            <a:off x="9807865" y="2698119"/>
            <a:ext cx="45718" cy="65508"/>
          </a:xfrm>
          <a:prstGeom prst="rect">
            <a:avLst/>
          </a:prstGeom>
          <a:solidFill>
            <a:srgbClr val="CDD9E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5982" tIns="0" rIns="35982" bIns="0" anchor="ctr">
            <a:noAutofit/>
          </a:bodyPr>
          <a:lstStyle/>
          <a:p>
            <a:pPr algn="ctr">
              <a:buClr>
                <a:schemeClr val="accent1"/>
              </a:buClr>
              <a:buFont typeface="Wingdings" pitchFamily="2" charset="2"/>
            </a:pPr>
            <a:endParaRPr lang="en-US" sz="1700" dirty="0" err="1">
              <a:solidFill>
                <a:schemeClr val="tx1"/>
              </a:solidFill>
              <a:latin typeface="Arial" charset="0"/>
              <a:ea typeface="+mn-ea"/>
            </a:endParaRPr>
          </a:p>
        </p:txBody>
      </p:sp>
      <p:sp>
        <p:nvSpPr>
          <p:cNvPr id="5" name="Rectangle 4"/>
          <p:cNvSpPr/>
          <p:nvPr/>
        </p:nvSpPr>
        <p:spPr bwMode="auto">
          <a:xfrm>
            <a:off x="8267137" y="2698120"/>
            <a:ext cx="45720" cy="65507"/>
          </a:xfrm>
          <a:prstGeom prst="rect">
            <a:avLst/>
          </a:prstGeom>
          <a:solidFill>
            <a:schemeClr val="bg2">
              <a:lumMod val="60000"/>
              <a:lumOff val="40000"/>
            </a:schemeClr>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77" name="Rectangle 76"/>
          <p:cNvSpPr/>
          <p:nvPr/>
        </p:nvSpPr>
        <p:spPr bwMode="auto">
          <a:xfrm>
            <a:off x="10151589" y="3526002"/>
            <a:ext cx="75878" cy="79572"/>
          </a:xfrm>
          <a:prstGeom prst="rect">
            <a:avLst/>
          </a:prstGeom>
          <a:solidFill>
            <a:schemeClr val="bg2">
              <a:lumMod val="60000"/>
              <a:lumOff val="40000"/>
            </a:schemeClr>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78" name="Rectangle 77"/>
          <p:cNvSpPr/>
          <p:nvPr/>
        </p:nvSpPr>
        <p:spPr bwMode="auto">
          <a:xfrm>
            <a:off x="9882507" y="3892243"/>
            <a:ext cx="48189" cy="79572"/>
          </a:xfrm>
          <a:prstGeom prst="rect">
            <a:avLst/>
          </a:prstGeom>
          <a:solidFill>
            <a:schemeClr val="bg2">
              <a:lumMod val="60000"/>
              <a:lumOff val="40000"/>
            </a:schemeClr>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79" name="Rectangle 78"/>
          <p:cNvSpPr/>
          <p:nvPr/>
        </p:nvSpPr>
        <p:spPr bwMode="auto">
          <a:xfrm>
            <a:off x="8722432" y="3895998"/>
            <a:ext cx="48189" cy="79572"/>
          </a:xfrm>
          <a:prstGeom prst="rect">
            <a:avLst/>
          </a:prstGeom>
          <a:solidFill>
            <a:schemeClr val="bg2">
              <a:lumMod val="60000"/>
              <a:lumOff val="40000"/>
            </a:schemeClr>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80" name="Rectangle 79"/>
          <p:cNvSpPr/>
          <p:nvPr/>
        </p:nvSpPr>
        <p:spPr bwMode="auto">
          <a:xfrm>
            <a:off x="8023683" y="3725405"/>
            <a:ext cx="70737" cy="65547"/>
          </a:xfrm>
          <a:prstGeom prst="rect">
            <a:avLst/>
          </a:prstGeom>
          <a:solidFill>
            <a:srgbClr val="9BAFBE"/>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Tree>
    <p:custDataLst>
      <p:tags r:id="rId2"/>
    </p:custDataLst>
    <p:extLst>
      <p:ext uri="{BB962C8B-B14F-4D97-AF65-F5344CB8AC3E}">
        <p14:creationId xmlns:p14="http://schemas.microsoft.com/office/powerpoint/2010/main" val="219915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Arial"/>
                <a:cs typeface="Arial"/>
              </a:rPr>
              <a:t>Communication</a:t>
            </a:r>
            <a:r>
              <a:rPr lang="en-US" b="0" dirty="0" smtClean="0">
                <a:latin typeface="Arial"/>
                <a:cs typeface="Arial"/>
              </a:rPr>
              <a:t> </a:t>
            </a:r>
            <a:r>
              <a:rPr lang="en-US" b="0" dirty="0" smtClean="0">
                <a:solidFill>
                  <a:srgbClr val="000000"/>
                </a:solidFill>
                <a:latin typeface="Arial"/>
                <a:cs typeface="Arial"/>
              </a:rPr>
              <a:t/>
            </a:r>
            <a:br>
              <a:rPr lang="en-US" b="0" dirty="0" smtClean="0">
                <a:solidFill>
                  <a:srgbClr val="000000"/>
                </a:solidFill>
                <a:latin typeface="Arial"/>
                <a:cs typeface="Arial"/>
              </a:rPr>
            </a:br>
            <a:r>
              <a:rPr lang="en-US" dirty="0" smtClean="0">
                <a:latin typeface="Arial"/>
                <a:cs typeface="Arial"/>
              </a:rPr>
              <a:t>S7 routing</a:t>
            </a:r>
            <a:endParaRPr lang="en-US" dirty="0"/>
          </a:p>
        </p:txBody>
      </p:sp>
      <p:sp>
        <p:nvSpPr>
          <p:cNvPr id="17" name="Content Placeholder 16"/>
          <p:cNvSpPr>
            <a:spLocks noGrp="1"/>
          </p:cNvSpPr>
          <p:nvPr>
            <p:ph idx="1"/>
          </p:nvPr>
        </p:nvSpPr>
        <p:spPr/>
        <p:txBody>
          <a:bodyPr/>
          <a:lstStyle/>
          <a:p>
            <a:pPr marL="285680" indent="-285680">
              <a:buFont typeface="Arial" panose="020B0604020202020204" pitchFamily="34" charset="0"/>
              <a:buChar char="•"/>
            </a:pPr>
            <a:endParaRPr lang="en-US" dirty="0" smtClean="0"/>
          </a:p>
          <a:p>
            <a:pPr marL="285680" indent="-285680">
              <a:buFont typeface="Arial" panose="020B0604020202020204" pitchFamily="34" charset="0"/>
              <a:buChar char="•"/>
            </a:pPr>
            <a:endParaRPr lang="en-US" dirty="0" smtClean="0"/>
          </a:p>
          <a:p>
            <a:pPr marL="285680" indent="-285680">
              <a:buFont typeface="Arial" panose="020B0604020202020204" pitchFamily="34" charset="0"/>
              <a:buChar char="•"/>
            </a:pPr>
            <a:r>
              <a:rPr lang="en-US" dirty="0"/>
              <a:t>Enables a connection between different subnets </a:t>
            </a:r>
          </a:p>
          <a:p>
            <a:pPr marL="285680" indent="-285680">
              <a:buFont typeface="Arial" panose="020B0604020202020204" pitchFamily="34" charset="0"/>
              <a:buChar char="•"/>
            </a:pPr>
            <a:endParaRPr lang="en-US" dirty="0"/>
          </a:p>
          <a:p>
            <a:pPr marL="285680" indent="-285680">
              <a:buFont typeface="Arial" panose="020B0604020202020204" pitchFamily="34" charset="0"/>
              <a:buChar char="•"/>
            </a:pPr>
            <a:r>
              <a:rPr lang="en-US" dirty="0"/>
              <a:t>A SIMATIC S7-1200 station acts as </a:t>
            </a:r>
            <a:r>
              <a:rPr lang="en-US" dirty="0" smtClean="0"/>
              <a:t>an S7 </a:t>
            </a:r>
            <a:r>
              <a:rPr lang="en-US" dirty="0"/>
              <a:t>router</a:t>
            </a:r>
          </a:p>
          <a:p>
            <a:pPr marL="285680" indent="-285680">
              <a:buFont typeface="Arial" panose="020B0604020202020204" pitchFamily="34" charset="0"/>
              <a:buChar char="•"/>
            </a:pPr>
            <a:endParaRPr lang="en-US" dirty="0"/>
          </a:p>
          <a:p>
            <a:pPr marL="285680" indent="-285680">
              <a:buFont typeface="Arial" panose="020B0604020202020204" pitchFamily="34" charset="0"/>
              <a:buChar char="•"/>
            </a:pPr>
            <a:r>
              <a:rPr lang="en-US" dirty="0"/>
              <a:t>Based on </a:t>
            </a:r>
            <a:r>
              <a:rPr lang="en-US" dirty="0" smtClean="0"/>
              <a:t>PROFINET</a:t>
            </a:r>
          </a:p>
          <a:p>
            <a:pPr marL="285680" indent="-285680">
              <a:buFont typeface="Arial" panose="020B0604020202020204" pitchFamily="34" charset="0"/>
              <a:buChar char="•"/>
            </a:pPr>
            <a:endParaRPr lang="en-US" dirty="0"/>
          </a:p>
          <a:p>
            <a:pPr marL="285680" indent="-285680">
              <a:buFont typeface="Arial" panose="020B0604020202020204" pitchFamily="34" charset="0"/>
              <a:buChar char="•"/>
            </a:pPr>
            <a:r>
              <a:rPr lang="de-DE" dirty="0" err="1" smtClean="0"/>
              <a:t>Actually</a:t>
            </a:r>
            <a:r>
              <a:rPr lang="de-DE" dirty="0" smtClean="0"/>
              <a:t> </a:t>
            </a:r>
            <a:r>
              <a:rPr lang="de-DE" dirty="0" err="1" smtClean="0"/>
              <a:t>only</a:t>
            </a:r>
            <a:r>
              <a:rPr lang="de-DE" dirty="0" smtClean="0"/>
              <a:t> </a:t>
            </a:r>
            <a:r>
              <a:rPr lang="de-DE" dirty="0" err="1" smtClean="0"/>
              <a:t>with</a:t>
            </a:r>
            <a:r>
              <a:rPr lang="de-DE" dirty="0" smtClean="0"/>
              <a:t> CP </a:t>
            </a:r>
            <a:r>
              <a:rPr lang="de-DE" dirty="0"/>
              <a:t>1243-1 </a:t>
            </a:r>
            <a:r>
              <a:rPr lang="de-DE" dirty="0" err="1" smtClean="0"/>
              <a:t>at</a:t>
            </a:r>
            <a:r>
              <a:rPr lang="de-DE" dirty="0" smtClean="0"/>
              <a:t> least V2.0 </a:t>
            </a:r>
            <a:r>
              <a:rPr lang="de-DE" dirty="0"/>
              <a:t/>
            </a:r>
            <a:br>
              <a:rPr lang="de-DE" dirty="0"/>
            </a:br>
            <a:r>
              <a:rPr lang="de-DE" dirty="0"/>
              <a:t>(6GK7243-1BX30-0XE0) </a:t>
            </a:r>
            <a:r>
              <a:rPr lang="de-DE" dirty="0" err="1" smtClean="0"/>
              <a:t>and</a:t>
            </a:r>
            <a:r>
              <a:rPr lang="de-DE" dirty="0" smtClean="0"/>
              <a:t> CPU FW V4.2</a:t>
            </a:r>
            <a:endParaRPr lang="de-DE" dirty="0"/>
          </a:p>
          <a:p>
            <a:pPr marL="285680" indent="-285680">
              <a:buFont typeface="Arial" panose="020B0604020202020204" pitchFamily="34" charset="0"/>
              <a:buChar char="•"/>
            </a:pPr>
            <a:endParaRPr lang="en-US" dirty="0"/>
          </a:p>
        </p:txBody>
      </p:sp>
      <p:grpSp>
        <p:nvGrpSpPr>
          <p:cNvPr id="3" name="Group 2"/>
          <p:cNvGrpSpPr>
            <a:grpSpLocks noChangeAspect="1"/>
          </p:cNvGrpSpPr>
          <p:nvPr/>
        </p:nvGrpSpPr>
        <p:grpSpPr>
          <a:xfrm>
            <a:off x="6171752" y="1799317"/>
            <a:ext cx="1282568" cy="964251"/>
            <a:chOff x="6960551" y="1648864"/>
            <a:chExt cx="1030556" cy="865187"/>
          </a:xfrm>
        </p:grpSpPr>
        <p:pic>
          <p:nvPicPr>
            <p:cNvPr id="4" name="Picture 18" descr="G_SY02_XX_00072P"/>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60551" y="1648864"/>
              <a:ext cx="1030556" cy="865187"/>
            </a:xfrm>
            <a:prstGeom prst="rect">
              <a:avLst/>
            </a:prstGeom>
            <a:noFill/>
            <a:ln w="9525">
              <a:noFill/>
              <a:miter lim="800000"/>
              <a:headEnd/>
              <a:tailEnd/>
            </a:ln>
          </p:spPr>
        </p:pic>
        <p:sp>
          <p:nvSpPr>
            <p:cNvPr id="5" name="Rechteck 4"/>
            <p:cNvSpPr/>
            <p:nvPr/>
          </p:nvSpPr>
          <p:spPr bwMode="auto">
            <a:xfrm>
              <a:off x="7153275" y="1739266"/>
              <a:ext cx="647699" cy="45338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700" b="1" dirty="0">
                <a:solidFill>
                  <a:schemeClr val="tx1"/>
                </a:solidFill>
              </a:endParaRPr>
            </a:p>
          </p:txBody>
        </p:sp>
      </p:grpSp>
      <p:pic>
        <p:nvPicPr>
          <p:cNvPr id="6" name="Picture 23" descr="G_SY02_XX_00935p"/>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69520" y="3404524"/>
            <a:ext cx="816935" cy="743776"/>
          </a:xfrm>
          <a:prstGeom prst="rect">
            <a:avLst/>
          </a:prstGeom>
          <a:noFill/>
          <a:ln w="9525">
            <a:noFill/>
            <a:miter lim="800000"/>
            <a:headEnd/>
            <a:tailEnd/>
          </a:ln>
        </p:spPr>
      </p:pic>
      <p:pic>
        <p:nvPicPr>
          <p:cNvPr id="7" name="Picture 26" descr="G_SY02_XX_00938p"/>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42489" y="3404524"/>
            <a:ext cx="256055" cy="743776"/>
          </a:xfrm>
          <a:prstGeom prst="rect">
            <a:avLst/>
          </a:prstGeom>
          <a:noFill/>
          <a:ln w="9525">
            <a:noFill/>
            <a:miter lim="800000"/>
            <a:headEnd/>
            <a:tailEnd/>
          </a:ln>
        </p:spPr>
      </p:pic>
      <p:pic>
        <p:nvPicPr>
          <p:cNvPr id="8" name="Picture 25" descr="G_SY02_XX_00937p"/>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077915" y="3404524"/>
            <a:ext cx="536494" cy="743776"/>
          </a:xfrm>
          <a:prstGeom prst="rect">
            <a:avLst/>
          </a:prstGeom>
          <a:noFill/>
          <a:ln w="9525">
            <a:noFill/>
            <a:miter lim="800000"/>
            <a:headEnd/>
            <a:tailEnd/>
          </a:ln>
        </p:spPr>
      </p:pic>
      <p:pic>
        <p:nvPicPr>
          <p:cNvPr id="9" name="Picture 2" descr="C:\Users\lj2879\AppData\Local\Microsoft\Windows\Temporary Internet Files\Content.IE5\0A45E4K5\G_SY02_XX_01253P.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5746" y="3185509"/>
            <a:ext cx="502049" cy="9923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lj2879\AppData\Local\Microsoft\Windows\Temporary Internet Files\Content.IE5\0A45E4K5\G_SY02_XX_00724P.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831404" y="3072166"/>
            <a:ext cx="1248274" cy="97816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4" idx="2"/>
            <a:endCxn id="7" idx="2"/>
          </p:cNvCxnSpPr>
          <p:nvPr/>
        </p:nvCxnSpPr>
        <p:spPr bwMode="auto">
          <a:xfrm rot="16200000" flipH="1">
            <a:off x="6349409" y="3227194"/>
            <a:ext cx="1384735" cy="457481"/>
          </a:xfrm>
          <a:prstGeom prst="bentConnector3">
            <a:avLst>
              <a:gd name="adj1" fmla="val 116509"/>
            </a:avLst>
          </a:prstGeom>
          <a:solidFill>
            <a:schemeClr val="tx2"/>
          </a:solidFill>
          <a:ln w="38100" cap="flat" cmpd="sng" algn="ctr">
            <a:solidFill>
              <a:srgbClr val="99FF33"/>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 name="Elbow Connector 11"/>
          <p:cNvCxnSpPr>
            <a:stCxn id="6" idx="2"/>
            <a:endCxn id="9" idx="2"/>
          </p:cNvCxnSpPr>
          <p:nvPr/>
        </p:nvCxnSpPr>
        <p:spPr bwMode="auto">
          <a:xfrm rot="16200000" flipH="1">
            <a:off x="8322610" y="3503681"/>
            <a:ext cx="29540" cy="1318780"/>
          </a:xfrm>
          <a:prstGeom prst="bentConnector3">
            <a:avLst>
              <a:gd name="adj1" fmla="val 873866"/>
            </a:avLst>
          </a:prstGeom>
          <a:solidFill>
            <a:schemeClr val="tx2"/>
          </a:solidFill>
          <a:ln w="38100" cap="flat" cmpd="sng" algn="ctr">
            <a:solidFill>
              <a:srgbClr val="99FF33"/>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 name="Elbow Connector 12"/>
          <p:cNvCxnSpPr>
            <a:stCxn id="9" idx="2"/>
            <a:endCxn id="10" idx="2"/>
          </p:cNvCxnSpPr>
          <p:nvPr/>
        </p:nvCxnSpPr>
        <p:spPr bwMode="auto">
          <a:xfrm rot="5400000" flipH="1" flipV="1">
            <a:off x="9662398" y="3384697"/>
            <a:ext cx="127512" cy="1458773"/>
          </a:xfrm>
          <a:prstGeom prst="bentConnector3">
            <a:avLst>
              <a:gd name="adj1" fmla="val -179277"/>
            </a:avLst>
          </a:prstGeom>
          <a:solidFill>
            <a:schemeClr val="tx2"/>
          </a:solidFill>
          <a:ln w="38100" cap="flat" cmpd="sng" algn="ctr">
            <a:solidFill>
              <a:srgbClr val="99FF33"/>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Rectangle 13"/>
          <p:cNvSpPr/>
          <p:nvPr/>
        </p:nvSpPr>
        <p:spPr>
          <a:xfrm>
            <a:off x="7627358" y="4100453"/>
            <a:ext cx="966931" cy="261611"/>
          </a:xfrm>
          <a:prstGeom prst="rect">
            <a:avLst/>
          </a:prstGeom>
        </p:spPr>
        <p:txBody>
          <a:bodyPr wrap="none" lIns="91417" tIns="45709" rIns="91417" bIns="45709">
            <a:spAutoFit/>
          </a:bodyPr>
          <a:lstStyle/>
          <a:p>
            <a:r>
              <a:rPr lang="en-US" sz="1100" dirty="0">
                <a:solidFill>
                  <a:schemeClr val="tx1"/>
                </a:solidFill>
              </a:rPr>
              <a:t>192.168.0.1 </a:t>
            </a:r>
          </a:p>
        </p:txBody>
      </p:sp>
      <p:sp>
        <p:nvSpPr>
          <p:cNvPr id="15" name="Rectangle 14"/>
          <p:cNvSpPr/>
          <p:nvPr/>
        </p:nvSpPr>
        <p:spPr>
          <a:xfrm>
            <a:off x="10372530" y="4029203"/>
            <a:ext cx="966909" cy="261599"/>
          </a:xfrm>
          <a:prstGeom prst="rect">
            <a:avLst/>
          </a:prstGeom>
        </p:spPr>
        <p:txBody>
          <a:bodyPr wrap="none" lIns="91417" tIns="45709" rIns="91417" bIns="45709">
            <a:spAutoFit/>
          </a:bodyPr>
          <a:lstStyle/>
          <a:p>
            <a:r>
              <a:rPr lang="en-US" sz="1100" dirty="0">
                <a:solidFill>
                  <a:schemeClr val="tx1"/>
                </a:solidFill>
              </a:rPr>
              <a:t>192.168.0.3 </a:t>
            </a:r>
          </a:p>
        </p:txBody>
      </p:sp>
      <p:sp>
        <p:nvSpPr>
          <p:cNvPr id="16" name="Rectangle 15"/>
          <p:cNvSpPr/>
          <p:nvPr/>
        </p:nvSpPr>
        <p:spPr>
          <a:xfrm>
            <a:off x="7044843" y="2766423"/>
            <a:ext cx="966909" cy="261599"/>
          </a:xfrm>
          <a:prstGeom prst="rect">
            <a:avLst/>
          </a:prstGeom>
        </p:spPr>
        <p:txBody>
          <a:bodyPr wrap="none" lIns="91417" tIns="45709" rIns="91417" bIns="45709">
            <a:spAutoFit/>
          </a:bodyPr>
          <a:lstStyle/>
          <a:p>
            <a:pPr algn="r"/>
            <a:r>
              <a:rPr lang="en-US" sz="1100" dirty="0">
                <a:solidFill>
                  <a:schemeClr val="tx1"/>
                </a:solidFill>
              </a:rPr>
              <a:t>177.168.0.1 </a:t>
            </a:r>
          </a:p>
        </p:txBody>
      </p:sp>
      <p:sp>
        <p:nvSpPr>
          <p:cNvPr id="34" name="Rectangle 33"/>
          <p:cNvSpPr/>
          <p:nvPr/>
        </p:nvSpPr>
        <p:spPr>
          <a:xfrm>
            <a:off x="8588496" y="4425170"/>
            <a:ext cx="966909" cy="261599"/>
          </a:xfrm>
          <a:prstGeom prst="rect">
            <a:avLst/>
          </a:prstGeom>
        </p:spPr>
        <p:txBody>
          <a:bodyPr wrap="none" lIns="91417" tIns="45709" rIns="91417" bIns="45709">
            <a:spAutoFit/>
          </a:bodyPr>
          <a:lstStyle/>
          <a:p>
            <a:r>
              <a:rPr lang="en-US" sz="1100" dirty="0">
                <a:solidFill>
                  <a:schemeClr val="tx1"/>
                </a:solidFill>
              </a:rPr>
              <a:t>192.168.0.2 </a:t>
            </a:r>
          </a:p>
        </p:txBody>
      </p:sp>
      <p:cxnSp>
        <p:nvCxnSpPr>
          <p:cNvPr id="38" name="Curved Connector 37"/>
          <p:cNvCxnSpPr>
            <a:stCxn id="4" idx="3"/>
            <a:endCxn id="10" idx="0"/>
          </p:cNvCxnSpPr>
          <p:nvPr/>
        </p:nvCxnSpPr>
        <p:spPr bwMode="auto">
          <a:xfrm>
            <a:off x="7454318" y="2281441"/>
            <a:ext cx="3001224" cy="790723"/>
          </a:xfrm>
          <a:prstGeom prst="curvedConnector2">
            <a:avLst/>
          </a:prstGeom>
          <a:solidFill>
            <a:schemeClr val="tx2"/>
          </a:solidFill>
          <a:ln w="9525" cap="flat" cmpd="sng" algn="ctr">
            <a:solidFill>
              <a:srgbClr val="FFC000"/>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39" name="Picture 120" descr="ICO_PE_HMIRuntimeFolder-000"/>
          <p:cNvPicPr>
            <a:picLocks noChangeAspect="1" noChangeArrowheads="1"/>
          </p:cNvPicPr>
          <p:nvPr/>
        </p:nvPicPr>
        <p:blipFill>
          <a:blip r:embed="rId10"/>
          <a:srcRect/>
          <a:stretch>
            <a:fillRect/>
          </a:stretch>
        </p:blipFill>
        <p:spPr bwMode="auto">
          <a:xfrm>
            <a:off x="8662881" y="2238729"/>
            <a:ext cx="287412" cy="287339"/>
          </a:xfrm>
          <a:prstGeom prst="rect">
            <a:avLst/>
          </a:prstGeom>
          <a:noFill/>
          <a:ln w="9525">
            <a:noFill/>
            <a:miter lim="800000"/>
            <a:headEnd/>
            <a:tailEnd/>
          </a:ln>
        </p:spPr>
      </p:pic>
      <p:sp>
        <p:nvSpPr>
          <p:cNvPr id="18" name="TextBox 17"/>
          <p:cNvSpPr txBox="1"/>
          <p:nvPr/>
        </p:nvSpPr>
        <p:spPr>
          <a:xfrm>
            <a:off x="9688558" y="2178314"/>
            <a:ext cx="774251" cy="406265"/>
          </a:xfrm>
          <a:prstGeom prst="rect">
            <a:avLst/>
          </a:prstGeom>
          <a:noFill/>
        </p:spPr>
        <p:txBody>
          <a:bodyPr wrap="none" lIns="0" tIns="0" rIns="0" bIns="0" rtlCol="0">
            <a:spAutoFit/>
          </a:bodyPr>
          <a:lstStyle/>
          <a:p>
            <a:pPr>
              <a:lnSpc>
                <a:spcPct val="110000"/>
              </a:lnSpc>
              <a:spcBef>
                <a:spcPts val="0"/>
              </a:spcBef>
            </a:pPr>
            <a:r>
              <a:rPr lang="en-US" sz="1200" dirty="0">
                <a:solidFill>
                  <a:schemeClr val="tx1"/>
                </a:solidFill>
              </a:rPr>
              <a:t>S7 routed </a:t>
            </a:r>
          </a:p>
          <a:p>
            <a:pPr>
              <a:lnSpc>
                <a:spcPct val="110000"/>
              </a:lnSpc>
              <a:spcBef>
                <a:spcPts val="0"/>
              </a:spcBef>
            </a:pPr>
            <a:r>
              <a:rPr lang="en-US" sz="1200" dirty="0">
                <a:solidFill>
                  <a:schemeClr val="tx1"/>
                </a:solidFill>
              </a:rPr>
              <a:t>Connection</a:t>
            </a:r>
          </a:p>
        </p:txBody>
      </p:sp>
      <p:cxnSp>
        <p:nvCxnSpPr>
          <p:cNvPr id="24" name="Curved Connector 23"/>
          <p:cNvCxnSpPr>
            <a:endCxn id="7" idx="2"/>
          </p:cNvCxnSpPr>
          <p:nvPr/>
        </p:nvCxnSpPr>
        <p:spPr bwMode="auto">
          <a:xfrm rot="16200000" flipH="1">
            <a:off x="6150125" y="3027909"/>
            <a:ext cx="1381875" cy="858910"/>
          </a:xfrm>
          <a:prstGeom prst="curvedConnector3">
            <a:avLst>
              <a:gd name="adj1" fmla="val 132871"/>
            </a:avLst>
          </a:prstGeom>
          <a:solidFill>
            <a:schemeClr val="tx2"/>
          </a:solidFill>
          <a:ln w="9525"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TextBox 35"/>
          <p:cNvSpPr txBox="1"/>
          <p:nvPr/>
        </p:nvSpPr>
        <p:spPr>
          <a:xfrm rot="16200000">
            <a:off x="6390566" y="3383727"/>
            <a:ext cx="613951" cy="203132"/>
          </a:xfrm>
          <a:prstGeom prst="rect">
            <a:avLst/>
          </a:prstGeom>
          <a:noFill/>
        </p:spPr>
        <p:txBody>
          <a:bodyPr wrap="none" lIns="0" tIns="0" rIns="0" bIns="0" rtlCol="0">
            <a:spAutoFit/>
          </a:bodyPr>
          <a:lstStyle/>
          <a:p>
            <a:pPr>
              <a:lnSpc>
                <a:spcPct val="110000"/>
              </a:lnSpc>
              <a:spcBef>
                <a:spcPts val="0"/>
              </a:spcBef>
            </a:pPr>
            <a:r>
              <a:rPr lang="en-US" sz="1200" dirty="0">
                <a:solidFill>
                  <a:srgbClr val="336699"/>
                </a:solidFill>
              </a:rPr>
              <a:t>Subnet 1</a:t>
            </a:r>
          </a:p>
        </p:txBody>
      </p:sp>
      <p:cxnSp>
        <p:nvCxnSpPr>
          <p:cNvPr id="29" name="Curved Connector 28"/>
          <p:cNvCxnSpPr>
            <a:stCxn id="6" idx="2"/>
            <a:endCxn id="10" idx="2"/>
          </p:cNvCxnSpPr>
          <p:nvPr/>
        </p:nvCxnSpPr>
        <p:spPr bwMode="auto">
          <a:xfrm rot="5400000" flipH="1" flipV="1">
            <a:off x="9017779" y="2710537"/>
            <a:ext cx="97972" cy="2777553"/>
          </a:xfrm>
          <a:prstGeom prst="curvedConnector3">
            <a:avLst>
              <a:gd name="adj1" fmla="val -596969"/>
            </a:avLst>
          </a:prstGeom>
          <a:solidFill>
            <a:schemeClr val="tx2"/>
          </a:solidFill>
          <a:ln w="9525" cap="flat" cmpd="sng" algn="ctr">
            <a:solidFill>
              <a:srgbClr val="003399"/>
            </a:solidFill>
            <a:prstDash val="solid"/>
            <a:round/>
            <a:headEnd type="none" w="med" len="med"/>
            <a:tailEnd type="triangl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a:xfrm>
            <a:off x="8745743" y="4819395"/>
            <a:ext cx="613952" cy="203133"/>
          </a:xfrm>
          <a:prstGeom prst="rect">
            <a:avLst/>
          </a:prstGeom>
          <a:noFill/>
        </p:spPr>
        <p:txBody>
          <a:bodyPr wrap="none" lIns="0" tIns="0" rIns="0" bIns="0" rtlCol="0">
            <a:spAutoFit/>
          </a:bodyPr>
          <a:lstStyle/>
          <a:p>
            <a:pPr>
              <a:lnSpc>
                <a:spcPct val="110000"/>
              </a:lnSpc>
              <a:spcBef>
                <a:spcPts val="0"/>
              </a:spcBef>
            </a:pPr>
            <a:r>
              <a:rPr lang="en-US" sz="1200" dirty="0">
                <a:solidFill>
                  <a:srgbClr val="336699"/>
                </a:solidFill>
              </a:rPr>
              <a:t>Subnet 2</a:t>
            </a:r>
          </a:p>
        </p:txBody>
      </p:sp>
      <p:sp>
        <p:nvSpPr>
          <p:cNvPr id="42" name="Rectangle 101"/>
          <p:cNvSpPr>
            <a:spLocks noChangeArrowheads="1"/>
          </p:cNvSpPr>
          <p:nvPr/>
        </p:nvSpPr>
        <p:spPr bwMode="auto">
          <a:xfrm>
            <a:off x="627750" y="5445851"/>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74" tIns="0" rIns="3599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eaLnBrk="1" hangingPunct="1">
              <a:lnSpc>
                <a:spcPct val="100000"/>
              </a:lnSpc>
              <a:spcBef>
                <a:spcPct val="50000"/>
              </a:spcBef>
              <a:tabLst/>
            </a:pPr>
            <a:r>
              <a:rPr lang="en-US" altLang="en-US" sz="2000" b="1" dirty="0">
                <a:solidFill>
                  <a:schemeClr val="bg1"/>
                </a:solidFill>
                <a:sym typeface="Arial" pitchFamily="34" charset="0"/>
              </a:rPr>
              <a:t>Routing between the CPU and a </a:t>
            </a:r>
            <a:r>
              <a:rPr lang="en-US" altLang="en-US" sz="2000" b="1" dirty="0" smtClean="0">
                <a:solidFill>
                  <a:schemeClr val="bg1"/>
                </a:solidFill>
                <a:sym typeface="Arial" pitchFamily="34" charset="0"/>
              </a:rPr>
              <a:t>CP</a:t>
            </a:r>
            <a:r>
              <a:rPr lang="en-US" altLang="en-US" sz="2000" b="1" dirty="0">
                <a:solidFill>
                  <a:schemeClr val="bg1"/>
                </a:solidFill>
                <a:sym typeface="Arial" pitchFamily="34" charset="0"/>
              </a:rPr>
              <a:t>, e.g. for transfer an HMI project from ES to panel</a:t>
            </a:r>
          </a:p>
        </p:txBody>
      </p:sp>
      <p:sp>
        <p:nvSpPr>
          <p:cNvPr id="27" name="Rectangle 25"/>
          <p:cNvSpPr>
            <a:spLocks noChangeArrowheads="1"/>
          </p:cNvSpPr>
          <p:nvPr/>
        </p:nvSpPr>
        <p:spPr bwMode="auto">
          <a:xfrm>
            <a:off x="10812442" y="1136787"/>
            <a:ext cx="894382" cy="240345"/>
          </a:xfrm>
          <a:prstGeom prst="rect">
            <a:avLst/>
          </a:prstGeom>
          <a:solidFill>
            <a:srgbClr val="505A64"/>
          </a:solidFill>
          <a:ln w="12700" algn="ctr">
            <a:noFill/>
            <a:miter lim="800000"/>
            <a:headEnd/>
            <a:tailEnd/>
          </a:ln>
        </p:spPr>
        <p:txBody>
          <a:bodyPr wrap="none" lIns="71981" tIns="0" rIns="0" bIns="0" anchor="ctr"/>
          <a:lstStyle/>
          <a:p>
            <a:pPr>
              <a:spcBef>
                <a:spcPts val="0"/>
              </a:spcBef>
              <a:buClr>
                <a:schemeClr val="accent1"/>
              </a:buClr>
            </a:pPr>
            <a:r>
              <a:rPr lang="en-US" sz="1100" b="1" dirty="0">
                <a:solidFill>
                  <a:schemeClr val="bg1"/>
                </a:solidFill>
              </a:rPr>
              <a:t>S7-1500</a:t>
            </a:r>
          </a:p>
        </p:txBody>
      </p:sp>
      <p:sp>
        <p:nvSpPr>
          <p:cNvPr id="28" name="Rectangle 27"/>
          <p:cNvSpPr>
            <a:spLocks noChangeArrowheads="1"/>
          </p:cNvSpPr>
          <p:nvPr/>
        </p:nvSpPr>
        <p:spPr bwMode="auto">
          <a:xfrm>
            <a:off x="9828399" y="1136787"/>
            <a:ext cx="894382" cy="240345"/>
          </a:xfrm>
          <a:prstGeom prst="rect">
            <a:avLst/>
          </a:prstGeom>
          <a:solidFill>
            <a:srgbClr val="505A64"/>
          </a:solidFill>
          <a:ln w="12700" algn="ctr">
            <a:noFill/>
            <a:miter lim="800000"/>
            <a:headEnd/>
            <a:tailEnd/>
          </a:ln>
        </p:spPr>
        <p:txBody>
          <a:bodyPr wrap="none" lIns="71981" tIns="0" rIns="0" bIns="0" anchor="ctr"/>
          <a:lstStyle/>
          <a:p>
            <a:pPr>
              <a:spcBef>
                <a:spcPts val="0"/>
              </a:spcBef>
              <a:buClr>
                <a:schemeClr val="accent1"/>
              </a:buClr>
            </a:pPr>
            <a:r>
              <a:rPr lang="en-US" sz="1100" b="1" dirty="0">
                <a:solidFill>
                  <a:schemeClr val="bg1"/>
                </a:solidFill>
              </a:rPr>
              <a:t>S7-1200</a:t>
            </a:r>
          </a:p>
        </p:txBody>
      </p:sp>
      <p:pic>
        <p:nvPicPr>
          <p:cNvPr id="30" name="Picture 7" descr="C:\Documents and Settings\demo\Desktop\SIE_Icon_Bibliothek\SIM_PPT_icon_status_red-green_ye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91620"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pic>
        <p:nvPicPr>
          <p:cNvPr id="31" name="Picture 7" descr="C:\Documents and Settings\demo\Desktop\SIE_Icon_Bibliothek\SIM_PPT_icon_status_red-green_ye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511275"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51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hidden="1"/>
          <p:cNvGraphicFramePr>
            <a:graphicFrameLocks/>
          </p:cNvGraphicFramePr>
          <p:nvPr>
            <p:custDataLst>
              <p:tags r:id="rId3"/>
            </p:custDataLst>
            <p:extLst>
              <p:ext uri="{D42A27DB-BD31-4B8C-83A1-F6EECF244321}">
                <p14:modId xmlns:p14="http://schemas.microsoft.com/office/powerpoint/2010/main" val="1419327279"/>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58496" name="think-cell Folie" r:id="rId6" imgW="381" imgH="381" progId="TCLayout.ActiveDocument.1">
                  <p:embed/>
                </p:oleObj>
              </mc:Choice>
              <mc:Fallback>
                <p:oleObj name="think-cell Folie" r:id="rId6" imgW="381" imgH="381" progId="TCLayout.ActiveDocument.1">
                  <p:embed/>
                  <p:pic>
                    <p:nvPicPr>
                      <p:cNvPr id="0" name="Picture 10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1" name="Rectangle 3"/>
          <p:cNvSpPr>
            <a:spLocks noGrp="1" noChangeArrowheads="1"/>
          </p:cNvSpPr>
          <p:nvPr>
            <p:ph type="title"/>
          </p:nvPr>
        </p:nvSpPr>
        <p:spPr>
          <a:noFill/>
          <a:ln w="9525">
            <a:noFill/>
            <a:miter lim="800000"/>
            <a:headEnd/>
            <a:tailEnd/>
          </a:ln>
        </p:spPr>
        <p:txBody>
          <a:bodyPr vert="horz" wrap="square" lIns="0" tIns="0" rIns="0" bIns="234000" numCol="1" anchor="b" anchorCtr="0" compatLnSpc="1">
            <a:prstTxWarp prst="textNoShape">
              <a:avLst/>
            </a:prstTxWarp>
            <a:noAutofit/>
          </a:bodyPr>
          <a:lstStyle/>
          <a:p>
            <a:r>
              <a:rPr lang="en-US" dirty="0" smtClean="0">
                <a:latin typeface="Arial"/>
                <a:cs typeface="Arial"/>
              </a:rPr>
              <a:t>Communication</a:t>
            </a:r>
            <a:r>
              <a:rPr lang="en-US" dirty="0">
                <a:solidFill>
                  <a:srgbClr val="000000"/>
                </a:solidFill>
                <a:latin typeface="Arial"/>
                <a:cs typeface="Arial"/>
              </a:rPr>
              <a:t/>
            </a:r>
            <a:br>
              <a:rPr lang="en-US" dirty="0">
                <a:solidFill>
                  <a:srgbClr val="000000"/>
                </a:solidFill>
                <a:latin typeface="Arial"/>
                <a:cs typeface="Arial"/>
              </a:rPr>
            </a:br>
            <a:r>
              <a:rPr lang="en-US" dirty="0">
                <a:solidFill>
                  <a:srgbClr val="000000"/>
                </a:solidFill>
                <a:latin typeface="Arial"/>
                <a:cs typeface="Arial"/>
              </a:rPr>
              <a:t>Webserver</a:t>
            </a:r>
            <a:endParaRPr lang="en-US" altLang="en-US" dirty="0">
              <a:solidFill>
                <a:srgbClr val="000000"/>
              </a:solidFill>
              <a:latin typeface="Arial"/>
              <a:cs typeface="Arial"/>
            </a:endParaRPr>
          </a:p>
        </p:txBody>
      </p:sp>
      <p:pic>
        <p:nvPicPr>
          <p:cNvPr id="48134" name="Picture 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33617" y="1412874"/>
            <a:ext cx="3108286" cy="3298858"/>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5" name="Picture 7"/>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866744" y="3492360"/>
            <a:ext cx="2849006" cy="1808513"/>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Simple location-independent information recording for process variables and system status</a:t>
            </a:r>
          </a:p>
        </p:txBody>
      </p:sp>
      <p:sp>
        <p:nvSpPr>
          <p:cNvPr id="9" name="Inhaltsplatzhalter 1"/>
          <p:cNvSpPr txBox="1">
            <a:spLocks/>
          </p:cNvSpPr>
          <p:nvPr/>
        </p:nvSpPr>
        <p:spPr>
          <a:xfrm>
            <a:off x="627063" y="1844874"/>
            <a:ext cx="6768000" cy="3455999"/>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a:lnSpc>
                <a:spcPct val="100000"/>
              </a:lnSpc>
              <a:spcBef>
                <a:spcPts val="200"/>
              </a:spcBef>
            </a:pPr>
            <a:r>
              <a:rPr lang="en-US" sz="1600" b="1" i="0" u="none" baseline="0"/>
              <a:t>Integrated Web server</a:t>
            </a:r>
          </a:p>
          <a:p>
            <a:pPr lvl="1" algn="l" rtl="0">
              <a:lnSpc>
                <a:spcPct val="100000"/>
              </a:lnSpc>
              <a:spcBef>
                <a:spcPts val="0"/>
              </a:spcBef>
            </a:pPr>
            <a:r>
              <a:rPr lang="en-US" sz="1600" b="0" i="0" u="none" baseline="0"/>
              <a:t>Access to system and process reports as well as identification data</a:t>
            </a:r>
          </a:p>
          <a:p>
            <a:pPr lvl="1" algn="l" rtl="0">
              <a:lnSpc>
                <a:spcPct val="100000"/>
              </a:lnSpc>
              <a:spcBef>
                <a:spcPts val="0"/>
              </a:spcBef>
            </a:pPr>
            <a:r>
              <a:rPr lang="en-US" sz="1600" b="0" i="0" u="none" baseline="0"/>
              <a:t>System diagnostics for all configured assemblies centrally and decentralized</a:t>
            </a:r>
          </a:p>
          <a:p>
            <a:pPr lvl="1" algn="l" rtl="0">
              <a:lnSpc>
                <a:spcPct val="100000"/>
              </a:lnSpc>
              <a:spcBef>
                <a:spcPts val="0"/>
              </a:spcBef>
            </a:pPr>
            <a:r>
              <a:rPr lang="en-US" sz="1600" b="0" i="0" u="none" baseline="0"/>
              <a:t>Communication diagnostics on parameters, statistics, connection status</a:t>
            </a:r>
          </a:p>
          <a:p>
            <a:pPr lvl="1" algn="l" rtl="0">
              <a:lnSpc>
                <a:spcPct val="100000"/>
              </a:lnSpc>
              <a:spcBef>
                <a:spcPts val="0"/>
              </a:spcBef>
            </a:pPr>
            <a:r>
              <a:rPr lang="en-US" sz="1600" b="0" i="0" u="none" baseline="0"/>
              <a:t>Access to process data via tag tables and freely definable tag lists</a:t>
            </a:r>
          </a:p>
          <a:p>
            <a:pPr lvl="1" algn="l" rtl="0">
              <a:lnSpc>
                <a:spcPct val="100000"/>
              </a:lnSpc>
              <a:spcBef>
                <a:spcPts val="0"/>
              </a:spcBef>
            </a:pPr>
            <a:r>
              <a:rPr lang="en-US" sz="1600" b="0" i="0" u="none" baseline="0"/>
              <a:t>Pages to be defined by the user</a:t>
            </a:r>
          </a:p>
          <a:p>
            <a:pPr lvl="1" algn="l" rtl="0">
              <a:lnSpc>
                <a:spcPct val="100000"/>
              </a:lnSpc>
              <a:spcBef>
                <a:spcPts val="0"/>
              </a:spcBef>
            </a:pPr>
            <a:r>
              <a:rPr lang="en-US" sz="1600" b="0" i="0" u="none" baseline="0"/>
              <a:t>Firmware update</a:t>
            </a:r>
          </a:p>
          <a:p>
            <a:pPr algn="l" rtl="0">
              <a:lnSpc>
                <a:spcPct val="100000"/>
              </a:lnSpc>
              <a:spcBef>
                <a:spcPts val="600"/>
              </a:spcBef>
            </a:pPr>
            <a:r>
              <a:rPr lang="en-US" sz="1600" b="1" i="0" u="none" baseline="0"/>
              <a:t>Archive</a:t>
            </a:r>
          </a:p>
          <a:p>
            <a:pPr lvl="1" algn="l" rtl="0">
              <a:lnSpc>
                <a:spcPct val="100000"/>
              </a:lnSpc>
              <a:spcBef>
                <a:spcPts val="0"/>
              </a:spcBef>
            </a:pPr>
            <a:r>
              <a:rPr lang="en-US" sz="1600" b="0" i="0" u="none" baseline="0"/>
              <a:t>Access via Webserver using Filebrowser for reciprocal exchanges of data in .csv format</a:t>
            </a:r>
          </a:p>
          <a:p>
            <a:pPr lvl="1" algn="l" rtl="0">
              <a:lnSpc>
                <a:spcPct val="100000"/>
              </a:lnSpc>
              <a:spcBef>
                <a:spcPts val="0"/>
              </a:spcBef>
            </a:pPr>
            <a:r>
              <a:rPr lang="en-US" sz="1600" b="0" i="0" u="none" baseline="0"/>
              <a:t>Logging of user-defined tags</a:t>
            </a:r>
          </a:p>
        </p:txBody>
      </p:sp>
      <p:sp>
        <p:nvSpPr>
          <p:cNvPr id="10" name="Rectangle 7"/>
          <p:cNvSpPr>
            <a:spLocks noChangeArrowheads="1"/>
          </p:cNvSpPr>
          <p:nvPr/>
        </p:nvSpPr>
        <p:spPr bwMode="auto">
          <a:xfrm>
            <a:off x="627062" y="1412874"/>
            <a:ext cx="6768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Communication ...</a:t>
            </a:r>
            <a:endParaRPr lang="en-US" b="1" kern="0" dirty="0">
              <a:solidFill>
                <a:schemeClr val="bg1"/>
              </a:solidFill>
            </a:endParaRPr>
          </a:p>
        </p:txBody>
      </p:sp>
    </p:spTree>
    <p:custDataLst>
      <p:tags r:id="rId2"/>
    </p:custDataLst>
    <p:extLst>
      <p:ext uri="{BB962C8B-B14F-4D97-AF65-F5344CB8AC3E}">
        <p14:creationId xmlns:p14="http://schemas.microsoft.com/office/powerpoint/2010/main" val="139210906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3"/>
            </p:custDataLst>
            <p:extLst>
              <p:ext uri="{D42A27DB-BD31-4B8C-83A1-F6EECF244321}">
                <p14:modId xmlns:p14="http://schemas.microsoft.com/office/powerpoint/2010/main" val="330347040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680" name="think-cell Folie" r:id="rId7" imgW="216" imgH="216" progId="TCLayout.ActiveDocument.1">
                  <p:embed/>
                </p:oleObj>
              </mc:Choice>
              <mc:Fallback>
                <p:oleObj name="think-cell Folie" r:id="rId7" imgW="216" imgH="216" progId="TCLayout.ActiveDocument.1">
                  <p:embed/>
                  <p:pic>
                    <p:nvPicPr>
                      <p:cNvPr id="0" name="Picture 9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hidden="1"/>
          <p:cNvSpPr/>
          <p:nvPr>
            <p:custDataLst>
              <p:tags r:id="rId4"/>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spcCol="0" rtlCol="0" anchor="ctr" anchorCtr="0">
            <a:noAutofit/>
          </a:bodyPr>
          <a:lstStyle/>
          <a:p>
            <a:pPr algn="ctr" rtl="0">
              <a:spcBef>
                <a:spcPct val="0"/>
              </a:spcBef>
            </a:pPr>
            <a:endParaRPr lang="en-US" sz="1400" dirty="0" err="1" smtClean="0">
              <a:solidFill>
                <a:schemeClr val="tx1"/>
              </a:solidFill>
              <a:latin typeface="Arial"/>
              <a:ea typeface="ＭＳ Ｐゴシック"/>
              <a:cs typeface="Arial"/>
              <a:sym typeface="Arial"/>
            </a:endParaRPr>
          </a:p>
        </p:txBody>
      </p:sp>
      <p:pic>
        <p:nvPicPr>
          <p:cNvPr id="28" name="Picture 2"/>
          <p:cNvPicPr>
            <a:picLocks noChangeAspect="1" noChangeArrowheads="1"/>
          </p:cNvPicPr>
          <p:nvPr/>
        </p:nvPicPr>
        <p:blipFill>
          <a:blip r:embed="rId9" cstate="screen">
            <a:extLst>
              <a:ext uri="{28A0092B-C50C-407E-A947-70E740481C1C}">
                <a14:useLocalDpi xmlns:a14="http://schemas.microsoft.com/office/drawing/2010/main"/>
              </a:ext>
            </a:extLst>
          </a:blip>
          <a:stretch>
            <a:fillRect/>
          </a:stretch>
        </p:blipFill>
        <p:spPr bwMode="auto">
          <a:xfrm>
            <a:off x="6243638" y="2725453"/>
            <a:ext cx="3342802" cy="2396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dirty="0" smtClean="0">
                <a:latin typeface="Arial"/>
                <a:cs typeface="Arial"/>
              </a:rPr>
              <a:t>Communication</a:t>
            </a:r>
            <a:r>
              <a:rPr lang="en-US" kern="1200" dirty="0">
                <a:solidFill>
                  <a:schemeClr val="tx1"/>
                </a:solidFill>
              </a:rPr>
              <a:t/>
            </a:r>
            <a:br>
              <a:rPr lang="en-US" kern="1200" dirty="0">
                <a:solidFill>
                  <a:schemeClr val="tx1"/>
                </a:solidFill>
              </a:rPr>
            </a:br>
            <a:r>
              <a:rPr lang="en-US" b="1" i="0" u="none" baseline="0" dirty="0"/>
              <a:t>Station webserver</a:t>
            </a:r>
            <a:endParaRPr lang="en-US" dirty="0"/>
          </a:p>
        </p:txBody>
      </p:sp>
      <p:sp>
        <p:nvSpPr>
          <p:cNvPr id="13" name="Rectangle 12"/>
          <p:cNvSpPr/>
          <p:nvPr/>
        </p:nvSpPr>
        <p:spPr bwMode="auto">
          <a:xfrm>
            <a:off x="7076837" y="4607326"/>
            <a:ext cx="252000" cy="502393"/>
          </a:xfrm>
          <a:prstGeom prst="rect">
            <a:avLst/>
          </a:prstGeom>
          <a:noFill/>
          <a:ln w="38100">
            <a:solidFill>
              <a:srgbClr val="00374B"/>
            </a:solidFill>
          </a:ln>
          <a:effectLst/>
          <a:extLst>
            <a:ext uri="{909E8E84-426E-40DD-AFC4-6F175D3DCCD1}">
              <a14:hiddenFill xmlns:a14="http://schemas.microsoft.com/office/drawing/2010/main">
                <a:solidFill>
                  <a:srgbClr val="BBE0E3"/>
                </a:solidFill>
              </a14:hiddenFill>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5" name="Pentagon 4"/>
          <p:cNvSpPr/>
          <p:nvPr/>
        </p:nvSpPr>
        <p:spPr bwMode="auto">
          <a:xfrm>
            <a:off x="627064" y="5189075"/>
            <a:ext cx="3635372" cy="976776"/>
          </a:xfrm>
          <a:prstGeom prst="homePlate">
            <a:avLst>
              <a:gd name="adj" fmla="val 20732"/>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l" rtl="0">
              <a:lnSpc>
                <a:spcPct val="100000"/>
              </a:lnSpc>
              <a:spcBef>
                <a:spcPts val="600"/>
              </a:spcBef>
            </a:pPr>
            <a:r>
              <a:rPr lang="en-US" sz="1400" b="0" i="0" u="none" baseline="0">
                <a:solidFill>
                  <a:schemeClr val="tx1"/>
                </a:solidFill>
                <a:latin typeface="Arial"/>
                <a:cs typeface="Arial"/>
                <a:sym typeface="Arial"/>
              </a:rPr>
              <a:t>Various types of communication access:  </a:t>
            </a:r>
            <a:r>
              <a:rPr lang="en-US" sz="1400">
                <a:solidFill>
                  <a:schemeClr val="tx1"/>
                </a:solidFill>
                <a:latin typeface="Arial"/>
                <a:cs typeface="Arial"/>
                <a:sym typeface="Arial"/>
              </a:rPr>
              <a:t/>
            </a:r>
            <a:br>
              <a:rPr lang="en-US" sz="1400">
                <a:solidFill>
                  <a:schemeClr val="tx1"/>
                </a:solidFill>
                <a:latin typeface="Arial"/>
                <a:cs typeface="Arial"/>
                <a:sym typeface="Arial"/>
              </a:rPr>
            </a:br>
            <a:r>
              <a:rPr lang="en-US" sz="1400" b="0" i="0" u="none" baseline="0">
                <a:solidFill>
                  <a:schemeClr val="tx1"/>
                </a:solidFill>
                <a:latin typeface="Arial"/>
                <a:cs typeface="Arial"/>
                <a:sym typeface="Arial"/>
              </a:rPr>
              <a:t>CPU PN interface, CP 1243-7 LTE, </a:t>
            </a:r>
            <a:r>
              <a:rPr lang="en-US" sz="1400">
                <a:solidFill>
                  <a:schemeClr val="tx1"/>
                </a:solidFill>
                <a:latin typeface="Arial"/>
                <a:cs typeface="Arial"/>
                <a:sym typeface="Arial"/>
              </a:rPr>
              <a:t/>
            </a:r>
            <a:br>
              <a:rPr lang="en-US" sz="1400">
                <a:solidFill>
                  <a:schemeClr val="tx1"/>
                </a:solidFill>
                <a:latin typeface="Arial"/>
                <a:cs typeface="Arial"/>
                <a:sym typeface="Arial"/>
              </a:rPr>
            </a:br>
            <a:r>
              <a:rPr lang="en-US" sz="1400" b="0" i="0" u="none" baseline="0">
                <a:solidFill>
                  <a:schemeClr val="tx1"/>
                </a:solidFill>
                <a:latin typeface="Arial"/>
                <a:cs typeface="Arial"/>
                <a:sym typeface="Arial"/>
              </a:rPr>
              <a:t>CP1242-7 V2</a:t>
            </a:r>
          </a:p>
        </p:txBody>
      </p:sp>
      <p:sp>
        <p:nvSpPr>
          <p:cNvPr id="16" name="Chevron 15"/>
          <p:cNvSpPr/>
          <p:nvPr/>
        </p:nvSpPr>
        <p:spPr bwMode="auto">
          <a:xfrm>
            <a:off x="4209093" y="5189075"/>
            <a:ext cx="4464000" cy="976776"/>
          </a:xfrm>
          <a:prstGeom prst="chevron">
            <a:avLst>
              <a:gd name="adj" fmla="val 21815"/>
            </a:avLst>
          </a:prstGeom>
          <a:solidFill>
            <a:srgbClr val="C8D2D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marL="176213" indent="-176213" algn="l" rtl="0">
              <a:lnSpc>
                <a:spcPct val="100000"/>
              </a:lnSpc>
              <a:spcBef>
                <a:spcPts val="0"/>
              </a:spcBef>
              <a:buClr>
                <a:schemeClr val="accent1"/>
              </a:buClr>
              <a:buFont typeface="Arial" panose="020B0604020202020204" pitchFamily="34" charset="0"/>
              <a:buChar char="•"/>
            </a:pPr>
            <a:r>
              <a:rPr lang="en-US" sz="1400" b="0" i="0" u="none" baseline="0">
                <a:solidFill>
                  <a:schemeClr val="tx1"/>
                </a:solidFill>
                <a:latin typeface="Arial"/>
                <a:cs typeface="Arial"/>
                <a:sym typeface="Arial"/>
              </a:rPr>
              <a:t>Central access via CPU page independently of the interface</a:t>
            </a:r>
          </a:p>
          <a:p>
            <a:pPr marL="176213" indent="-176213" algn="l" rtl="0">
              <a:lnSpc>
                <a:spcPct val="100000"/>
              </a:lnSpc>
              <a:spcBef>
                <a:spcPts val="0"/>
              </a:spcBef>
              <a:buClr>
                <a:schemeClr val="accent1"/>
              </a:buClr>
              <a:buFont typeface="Arial" panose="020B0604020202020204" pitchFamily="34" charset="0"/>
              <a:buChar char="•"/>
            </a:pPr>
            <a:r>
              <a:rPr lang="en-US" sz="1400" b="0" i="0" u="none" baseline="0">
                <a:solidFill>
                  <a:schemeClr val="tx1"/>
                </a:solidFill>
                <a:latin typeface="Arial"/>
                <a:cs typeface="Arial"/>
                <a:sym typeface="Arial"/>
              </a:rPr>
              <a:t>User is then able to browse to the CP-specific webpages from there</a:t>
            </a:r>
          </a:p>
        </p:txBody>
      </p:sp>
      <p:sp>
        <p:nvSpPr>
          <p:cNvPr id="23" name="Chevron 22"/>
          <p:cNvSpPr/>
          <p:nvPr/>
        </p:nvSpPr>
        <p:spPr bwMode="auto">
          <a:xfrm>
            <a:off x="8619750" y="5189075"/>
            <a:ext cx="3096000" cy="976776"/>
          </a:xfrm>
          <a:prstGeom prst="chevron">
            <a:avLst>
              <a:gd name="adj" fmla="val 21815"/>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00000"/>
              </a:lnSpc>
            </a:pPr>
            <a:r>
              <a:rPr lang="en-US" sz="1400" b="0" i="0" u="none" baseline="0">
                <a:solidFill>
                  <a:schemeClr val="tx1"/>
                </a:solidFill>
                <a:latin typeface="Arial"/>
                <a:cs typeface="Arial"/>
                <a:sym typeface="Arial"/>
              </a:rPr>
              <a:t>uniform, consistent webserver for entire </a:t>
            </a:r>
            <a:r>
              <a:rPr lang="en-US" sz="1400">
                <a:solidFill>
                  <a:schemeClr val="tx1"/>
                </a:solidFill>
                <a:latin typeface="Arial"/>
                <a:cs typeface="Arial"/>
                <a:sym typeface="Arial"/>
              </a:rPr>
              <a:t/>
            </a:r>
            <a:br>
              <a:rPr lang="en-US" sz="1400">
                <a:solidFill>
                  <a:schemeClr val="tx1"/>
                </a:solidFill>
                <a:latin typeface="Arial"/>
                <a:cs typeface="Arial"/>
                <a:sym typeface="Arial"/>
              </a:rPr>
            </a:br>
            <a:r>
              <a:rPr lang="en-US" sz="1400" b="0" i="0" u="none" baseline="0">
                <a:solidFill>
                  <a:schemeClr val="tx1"/>
                </a:solidFill>
                <a:latin typeface="Arial"/>
                <a:cs typeface="Arial"/>
                <a:sym typeface="Arial"/>
              </a:rPr>
              <a:t>S7-1200 station </a:t>
            </a:r>
          </a:p>
        </p:txBody>
      </p:sp>
      <p:grpSp>
        <p:nvGrpSpPr>
          <p:cNvPr id="17" name="Group 16"/>
          <p:cNvGrpSpPr/>
          <p:nvPr/>
        </p:nvGrpSpPr>
        <p:grpSpPr>
          <a:xfrm>
            <a:off x="2454897" y="3254477"/>
            <a:ext cx="1535749" cy="1855243"/>
            <a:chOff x="2448334" y="2953161"/>
            <a:chExt cx="1760759" cy="2127063"/>
          </a:xfrm>
        </p:grpSpPr>
        <p:pic>
          <p:nvPicPr>
            <p:cNvPr id="25" name="Grafik 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5635" y="3928110"/>
              <a:ext cx="1003458" cy="1152114"/>
            </a:xfrm>
            <a:prstGeom prst="rect">
              <a:avLst/>
            </a:prstGeom>
          </p:spPr>
        </p:pic>
        <p:pic>
          <p:nvPicPr>
            <p:cNvPr id="26" name="Grafik 25"/>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693897" y="3928224"/>
              <a:ext cx="575998" cy="1152000"/>
            </a:xfrm>
            <a:prstGeom prst="rect">
              <a:avLst/>
            </a:prstGeom>
          </p:spPr>
        </p:pic>
        <p:pic>
          <p:nvPicPr>
            <p:cNvPr id="66600" name="Picture 40" descr="G:\grafiken\antenne.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flipH="1">
              <a:off x="2448334" y="2953161"/>
              <a:ext cx="287798" cy="121677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Circular Arrow 18"/>
          <p:cNvSpPr/>
          <p:nvPr/>
        </p:nvSpPr>
        <p:spPr bwMode="auto">
          <a:xfrm rot="5400000" flipV="1">
            <a:off x="627374" y="1101072"/>
            <a:ext cx="4091940" cy="4091940"/>
          </a:xfrm>
          <a:prstGeom prst="circularArrow">
            <a:avLst>
              <a:gd name="adj1" fmla="val 12500"/>
              <a:gd name="adj2" fmla="val 1142319"/>
              <a:gd name="adj3" fmla="val 20457681"/>
              <a:gd name="adj4" fmla="val 14450208"/>
              <a:gd name="adj5" fmla="val 125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8" name="Picture 2" descr="C:\Users\lj2879\AppData\Local\Microsoft\Windows\Temporary Internet Files\Content.IE5\44ANS90N\G_SY02_XX_00072P.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27064" y="1420708"/>
            <a:ext cx="1390504" cy="1173110"/>
          </a:xfrm>
          <a:prstGeom prst="rect">
            <a:avLst/>
          </a:prstGeom>
          <a:noFill/>
          <a:extLst>
            <a:ext uri="{909E8E84-426E-40DD-AFC4-6F175D3DCCD1}">
              <a14:hiddenFill xmlns:a14="http://schemas.microsoft.com/office/drawing/2010/main">
                <a:solidFill>
                  <a:srgbClr val="FFFFFF"/>
                </a:solidFill>
              </a14:hiddenFill>
            </a:ext>
          </a:extLst>
        </p:spPr>
      </p:pic>
      <p:pic>
        <p:nvPicPr>
          <p:cNvPr id="66599" name="Picture 39" descr="G:\grafiken\welt.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64315" y="2900225"/>
            <a:ext cx="1198009" cy="121715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1521911" y="2667706"/>
            <a:ext cx="2254143" cy="634020"/>
          </a:xfrm>
          <a:prstGeom prst="rect">
            <a:avLst/>
          </a:prstGeom>
          <a:noFill/>
        </p:spPr>
        <p:txBody>
          <a:bodyPr wrap="none">
            <a:spAutoFit/>
          </a:bodyPr>
          <a:lstStyle/>
          <a:p>
            <a:pPr algn="l" rtl="0">
              <a:lnSpc>
                <a:spcPct val="110000"/>
              </a:lnSpc>
              <a:spcBef>
                <a:spcPct val="0"/>
              </a:spcBef>
              <a:buFont typeface="Wingdings" charset="0"/>
              <a:buNone/>
            </a:pPr>
            <a:r>
              <a:rPr lang="en-US" sz="1600" b="1" i="0" u="none" baseline="0">
                <a:solidFill>
                  <a:schemeClr val="tx1"/>
                </a:solidFill>
              </a:rPr>
              <a:t>Remote access via </a:t>
            </a:r>
            <a:r>
              <a:rPr lang="en-US" sz="1600" b="1">
                <a:solidFill>
                  <a:schemeClr val="tx1"/>
                </a:solidFill>
              </a:rPr>
              <a:t/>
            </a:r>
            <a:br>
              <a:rPr lang="en-US" sz="1600" b="1">
                <a:solidFill>
                  <a:schemeClr val="tx1"/>
                </a:solidFill>
              </a:rPr>
            </a:br>
            <a:r>
              <a:rPr lang="en-US" sz="1600" b="1" i="0" u="none" baseline="0">
                <a:solidFill>
                  <a:schemeClr val="tx1"/>
                </a:solidFill>
              </a:rPr>
              <a:t>     Internet/mobile communications</a:t>
            </a:r>
            <a:endParaRPr lang="en-US" sz="1600" b="1" dirty="0">
              <a:solidFill>
                <a:schemeClr val="tx1"/>
              </a:solidFill>
            </a:endParaRPr>
          </a:p>
        </p:txBody>
      </p:sp>
      <p:sp>
        <p:nvSpPr>
          <p:cNvPr id="32" name="Circular Arrow 31"/>
          <p:cNvSpPr/>
          <p:nvPr/>
        </p:nvSpPr>
        <p:spPr bwMode="auto">
          <a:xfrm rot="16200000" flipH="1" flipV="1">
            <a:off x="2170618" y="1462035"/>
            <a:ext cx="3640056" cy="3640056"/>
          </a:xfrm>
          <a:prstGeom prst="circularArrow">
            <a:avLst>
              <a:gd name="adj1" fmla="val 12500"/>
              <a:gd name="adj2" fmla="val 1142319"/>
              <a:gd name="adj3" fmla="val 20457681"/>
              <a:gd name="adj4" fmla="val 14450208"/>
              <a:gd name="adj5" fmla="val 12500"/>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33" name="Picture 2" descr="C:\Users\lj2879\AppData\Local\Microsoft\Windows\Temporary Internet Files\Content.IE5\44ANS90N\G_SY02_XX_00072P.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530470" y="1691071"/>
            <a:ext cx="1390504" cy="11731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4704084" y="3441782"/>
            <a:ext cx="1188147" cy="342145"/>
          </a:xfrm>
          <a:prstGeom prst="rect">
            <a:avLst/>
          </a:prstGeom>
          <a:solidFill>
            <a:srgbClr val="FFFFFF"/>
          </a:solidFill>
        </p:spPr>
        <p:txBody>
          <a:bodyPr wrap="none">
            <a:spAutoFit/>
          </a:bodyPr>
          <a:lstStyle/>
          <a:p>
            <a:pPr algn="ctr" rtl="0">
              <a:lnSpc>
                <a:spcPct val="110000"/>
              </a:lnSpc>
              <a:spcBef>
                <a:spcPct val="0"/>
              </a:spcBef>
              <a:buFont typeface="Wingdings" charset="0"/>
              <a:buNone/>
            </a:pPr>
            <a:r>
              <a:rPr lang="en-US" sz="1600" b="1" i="0" u="none" baseline="0">
                <a:solidFill>
                  <a:schemeClr val="tx1"/>
                </a:solidFill>
              </a:rPr>
              <a:t>PN access</a:t>
            </a:r>
          </a:p>
        </p:txBody>
      </p:sp>
      <p:cxnSp>
        <p:nvCxnSpPr>
          <p:cNvPr id="27" name="Straight Connector 26"/>
          <p:cNvCxnSpPr/>
          <p:nvPr/>
        </p:nvCxnSpPr>
        <p:spPr bwMode="auto">
          <a:xfrm flipV="1">
            <a:off x="7076837" y="1420708"/>
            <a:ext cx="813860" cy="3186574"/>
          </a:xfrm>
          <a:prstGeom prst="line">
            <a:avLst/>
          </a:prstGeom>
          <a:solidFill>
            <a:schemeClr val="tx2"/>
          </a:solidFill>
          <a:ln w="38100" cap="flat" cmpd="sng" algn="ctr">
            <a:solidFill>
              <a:srgbClr val="00374B"/>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3" name="Straight Connector 42"/>
          <p:cNvCxnSpPr/>
          <p:nvPr/>
        </p:nvCxnSpPr>
        <p:spPr bwMode="auto">
          <a:xfrm flipV="1">
            <a:off x="7328837" y="4858524"/>
            <a:ext cx="4386913" cy="251195"/>
          </a:xfrm>
          <a:prstGeom prst="line">
            <a:avLst/>
          </a:prstGeom>
          <a:solidFill>
            <a:schemeClr val="tx2"/>
          </a:solidFill>
          <a:ln w="38100" cap="flat" cmpd="sng" algn="ctr">
            <a:solidFill>
              <a:srgbClr val="00374B"/>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7481" name="Picture 73"/>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925656" y="1470421"/>
            <a:ext cx="3729806" cy="3339114"/>
          </a:xfrm>
          <a:prstGeom prst="rect">
            <a:avLst/>
          </a:prstGeom>
          <a:noFill/>
          <a:ln w="57150">
            <a:solidFill>
              <a:srgbClr val="00374B"/>
            </a:solidFill>
            <a:miter lim="800000"/>
            <a:headEnd/>
            <a:tailEnd/>
          </a:ln>
          <a:extLst>
            <a:ext uri="{909E8E84-426E-40DD-AFC4-6F175D3DCCD1}">
              <a14:hiddenFill xmlns:a14="http://schemas.microsoft.com/office/drawing/2010/main">
                <a:solidFill>
                  <a:schemeClr val="accent1"/>
                </a:solidFill>
              </a14:hiddenFill>
            </a:ext>
          </a:extLst>
        </p:spPr>
      </p:pic>
    </p:spTree>
    <p:custDataLst>
      <p:tags r:id="rId2"/>
    </p:custDataLst>
    <p:extLst>
      <p:ext uri="{BB962C8B-B14F-4D97-AF65-F5344CB8AC3E}">
        <p14:creationId xmlns:p14="http://schemas.microsoft.com/office/powerpoint/2010/main" val="329906399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title"/>
          </p:nvPr>
        </p:nvSpPr>
        <p:spPr/>
        <p:txBody>
          <a:bodyPr/>
          <a:lstStyle/>
          <a:p>
            <a:pPr algn="l" rtl="0"/>
            <a:r>
              <a:rPr lang="en-US" b="1" i="0" u="none" baseline="0"/>
              <a:t>SIMATIC S7-1200 configured in the TIA Portal</a:t>
            </a:r>
            <a:r>
              <a:rPr lang="en-US"/>
              <a:t/>
            </a:r>
            <a:br>
              <a:rPr lang="en-US"/>
            </a:br>
            <a:r>
              <a:rPr lang="en-US" b="1" i="0" u="none" baseline="0"/>
              <a:t>Modular and powerful.</a:t>
            </a:r>
            <a:endParaRPr lang="en-US" altLang="en-US" dirty="0"/>
          </a:p>
        </p:txBody>
      </p:sp>
      <p:sp>
        <p:nvSpPr>
          <p:cNvPr id="3" name="Content Placeholder 2"/>
          <p:cNvSpPr>
            <a:spLocks noGrp="1"/>
          </p:cNvSpPr>
          <p:nvPr>
            <p:ph idx="1"/>
          </p:nvPr>
        </p:nvSpPr>
        <p:spPr>
          <a:xfrm>
            <a:off x="627063" y="1412875"/>
            <a:ext cx="5472112" cy="4752975"/>
          </a:xfrm>
        </p:spPr>
        <p:txBody>
          <a:bodyPr/>
          <a:lstStyle/>
          <a:p>
            <a:pPr lvl="1" algn="l" rtl="0"/>
            <a:r>
              <a:rPr lang="en-US" b="1" i="0" u="none" baseline="0"/>
              <a:t>Uniform software for hardware, HMI and network configuration – </a:t>
            </a:r>
            <a:r>
              <a:rPr lang="en-US" b="1"/>
              <a:t/>
            </a:r>
            <a:br>
              <a:rPr lang="en-US" b="1"/>
            </a:br>
            <a:r>
              <a:rPr lang="en-US" sz="1600" b="0" i="0" u="none" baseline="0"/>
              <a:t>through a uniform user concept, common data storage and centralized services</a:t>
            </a:r>
            <a:endParaRPr lang="en-US" altLang="en-US" sz="1600" dirty="0" smtClean="0"/>
          </a:p>
          <a:p>
            <a:pPr lvl="1" algn="l" rtl="0">
              <a:spcBef>
                <a:spcPts val="300"/>
              </a:spcBef>
            </a:pPr>
            <a:r>
              <a:rPr lang="en-US" b="1" i="0" u="none" baseline="0"/>
              <a:t>Code modularity –</a:t>
            </a:r>
            <a:r>
              <a:rPr lang="en-US" b="1"/>
              <a:t/>
            </a:r>
            <a:br>
              <a:rPr lang="en-US" b="1"/>
            </a:br>
            <a:r>
              <a:rPr lang="en-US" sz="1600" b="0" i="0" u="none" baseline="0">
                <a:sym typeface="Arial" pitchFamily="34" charset="0"/>
              </a:rPr>
              <a:t>allows existing a</a:t>
            </a:r>
            <a:r>
              <a:rPr lang="en-US" sz="1600" b="0" i="0" u="none" baseline="0"/>
              <a:t>utomation parts such as an SCL program to be reused in another product series.</a:t>
            </a:r>
          </a:p>
          <a:p>
            <a:pPr lvl="1" algn="l" rtl="0">
              <a:spcBef>
                <a:spcPts val="300"/>
              </a:spcBef>
            </a:pPr>
            <a:r>
              <a:rPr lang="en-US" b="1" i="0" u="none" baseline="0"/>
              <a:t>Common project concept –</a:t>
            </a:r>
            <a:r>
              <a:rPr lang="en-US" b="1"/>
              <a:t/>
            </a:r>
            <a:br>
              <a:rPr lang="en-US" b="1"/>
            </a:br>
            <a:r>
              <a:rPr lang="en-US" sz="1600" b="0" i="0" u="none" baseline="0"/>
              <a:t>Automatic detection between multiple controllers with multiple HMI devices without having to maintain separate user programs for every device. One user program is possible for the entire system.</a:t>
            </a:r>
            <a:endParaRPr lang="en-US" altLang="en-US" sz="1600" dirty="0"/>
          </a:p>
        </p:txBody>
      </p:sp>
      <p:sp>
        <p:nvSpPr>
          <p:cNvPr id="9" name="Rectangle 101"/>
          <p:cNvSpPr>
            <a:spLocks noChangeArrowheads="1"/>
          </p:cNvSpPr>
          <p:nvPr>
            <p:custDataLst>
              <p:tags r:id="rId2"/>
            </p:custDataLst>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Shorter engineering and service periods through an efficient uniform programming environment.</a:t>
            </a:r>
          </a:p>
        </p:txBody>
      </p:sp>
      <p:pic>
        <p:nvPicPr>
          <p:cNvPr id="88066" name="Picture 2" descr="W:\V13\80_Produktfotos\TIA_Portal_Software\Screenshots\JPG\TIA_Portal_network_view_1_sRGB.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6550572" y="1765738"/>
            <a:ext cx="4777577" cy="321616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5787758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Communication </a:t>
            </a:r>
            <a:br>
              <a:rPr lang="en-US" dirty="0" smtClean="0">
                <a:latin typeface="Arial"/>
                <a:cs typeface="Arial"/>
              </a:rPr>
            </a:br>
            <a:r>
              <a:rPr lang="en-US" b="1" i="0" u="none" baseline="0" dirty="0" smtClean="0"/>
              <a:t>SIMATIC apps</a:t>
            </a:r>
            <a:endParaRPr lang="en-US" dirty="0"/>
          </a:p>
        </p:txBody>
      </p:sp>
      <p:sp>
        <p:nvSpPr>
          <p:cNvPr id="3" name="Inhaltsplatzhalter 12"/>
          <p:cNvSpPr txBox="1">
            <a:spLocks/>
          </p:cNvSpPr>
          <p:nvPr/>
        </p:nvSpPr>
        <p:spPr bwMode="auto">
          <a:xfrm>
            <a:off x="626735" y="1412875"/>
            <a:ext cx="6760653" cy="5283200"/>
          </a:xfrm>
          <a:prstGeom prst="rect">
            <a:avLst/>
          </a:prstGeom>
          <a:solidFill>
            <a:schemeClr val="accent2">
              <a:lumMod val="40000"/>
              <a:lumOff val="60000"/>
            </a:schemeClr>
          </a:solidFill>
          <a:ln w="9525">
            <a:noFill/>
            <a:miter lim="800000"/>
            <a:headEnd/>
            <a:tailEnd/>
          </a:ln>
        </p:spPr>
        <p:txBody>
          <a:bodyPr vert="horz" wrap="square" lIns="0" tIns="540000" rIns="0" bIns="0" numCol="1" anchor="t" anchorCtr="0" compatLnSpc="1">
            <a:prstTxWarp prst="textNoShape">
              <a:avLst/>
            </a:prstTxWarp>
            <a:noAutofit/>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80975" algn="l" rtl="0">
              <a:buClrTx/>
            </a:pPr>
            <a:r>
              <a:rPr lang="en-US" sz="1400" b="1" i="0" u="none" baseline="0"/>
              <a:t>Description:</a:t>
            </a:r>
          </a:p>
          <a:p>
            <a:pPr marL="180975" algn="l" rtl="0">
              <a:buClrTx/>
            </a:pPr>
            <a:r>
              <a:rPr lang="en-US" sz="1400" b="0" i="0" u="none" baseline="0"/>
              <a:t>Secure access via app to the webserver for your SIMATIC S7-1200/1500 and ET200SP</a:t>
            </a:r>
          </a:p>
          <a:p>
            <a:pPr marL="180975" algn="l" rtl="0">
              <a:buClrTx/>
            </a:pPr>
            <a:r>
              <a:rPr lang="en-US" sz="1400" b="1" i="0" u="none" baseline="0"/>
              <a:t>Supported firmware: </a:t>
            </a:r>
          </a:p>
          <a:p>
            <a:pPr marL="180975" algn="l" rtl="0">
              <a:buClrTx/>
            </a:pPr>
            <a:r>
              <a:rPr lang="en-US" sz="1400" b="0" i="0" u="none" baseline="0"/>
              <a:t>SIMATIC S7-1200: V3.0 or higher</a:t>
            </a:r>
          </a:p>
          <a:p>
            <a:pPr marL="180975" algn="l" rtl="0">
              <a:buClrTx/>
            </a:pPr>
            <a:r>
              <a:rPr lang="en-US" sz="1400" b="0" i="0" u="none" baseline="0"/>
              <a:t>SIMATIC S7-1500/ET200SP: V1.8 or higher</a:t>
            </a:r>
          </a:p>
          <a:p>
            <a:pPr marL="180975" algn="l" rtl="0">
              <a:buClrTx/>
            </a:pPr>
            <a:endParaRPr lang="en-US" sz="1400" dirty="0" smtClean="0"/>
          </a:p>
          <a:p>
            <a:pPr marL="180975" algn="l" rtl="0">
              <a:buClrTx/>
            </a:pPr>
            <a:r>
              <a:rPr lang="en-US" sz="1400" b="1" i="0" u="none" baseline="0"/>
              <a:t>Functions:</a:t>
            </a:r>
          </a:p>
          <a:p>
            <a:pPr marL="358775" indent="-179388" algn="l" rtl="0">
              <a:lnSpc>
                <a:spcPts val="2200"/>
              </a:lnSpc>
              <a:buClrTx/>
              <a:buFont typeface="Wingdings" panose="05000000000000000000" pitchFamily="2" charset="2"/>
              <a:buChar char="§"/>
            </a:pPr>
            <a:r>
              <a:rPr lang="en-US" sz="1400" b="0" i="0" u="none" baseline="0"/>
              <a:t>Detect up to 50 networked CPUs via HTTPS and established a connection</a:t>
            </a:r>
          </a:p>
          <a:p>
            <a:pPr marL="358775" indent="-179388" algn="l" rtl="0">
              <a:lnSpc>
                <a:spcPts val="2200"/>
              </a:lnSpc>
              <a:buClrTx/>
              <a:buFont typeface="Wingdings" panose="05000000000000000000" pitchFamily="2" charset="2"/>
              <a:buChar char="§"/>
            </a:pPr>
            <a:r>
              <a:rPr lang="en-US" sz="1400" b="0" i="0" u="none" baseline="0"/>
              <a:t>Change CPU operating mode (RUN/STOP)</a:t>
            </a:r>
          </a:p>
          <a:p>
            <a:pPr marL="358775" indent="-179388" algn="l" rtl="0">
              <a:lnSpc>
                <a:spcPts val="2200"/>
              </a:lnSpc>
              <a:buClrTx/>
              <a:buFont typeface="Wingdings" panose="05000000000000000000" pitchFamily="2" charset="2"/>
              <a:buChar char="§"/>
            </a:pPr>
            <a:r>
              <a:rPr lang="en-US" sz="1400" b="0" i="0" u="none" baseline="0"/>
              <a:t>Read out CPU diagnostics information and send via e-mail</a:t>
            </a:r>
          </a:p>
          <a:p>
            <a:pPr marL="358775" indent="-179388" algn="l" rtl="0">
              <a:lnSpc>
                <a:spcPts val="2200"/>
              </a:lnSpc>
              <a:buClrTx/>
              <a:buFont typeface="Wingdings" panose="05000000000000000000" pitchFamily="2" charset="2"/>
              <a:buChar char="§"/>
            </a:pPr>
            <a:r>
              <a:rPr lang="en-US" sz="1400" b="0" i="0" u="none" baseline="0"/>
              <a:t>Change tags </a:t>
            </a:r>
          </a:p>
          <a:p>
            <a:pPr marL="358775" indent="-179388" algn="l" rtl="0">
              <a:lnSpc>
                <a:spcPts val="2200"/>
              </a:lnSpc>
              <a:buClrTx/>
              <a:buFont typeface="Wingdings" panose="05000000000000000000" pitchFamily="2" charset="2"/>
              <a:buChar char="§"/>
            </a:pPr>
            <a:r>
              <a:rPr lang="en-US" sz="1400" b="0" i="0" u="none" baseline="0"/>
              <a:t>Monitor up to 8 tags in the curve display</a:t>
            </a:r>
          </a:p>
          <a:p>
            <a:pPr marL="179387" algn="l" rtl="0">
              <a:lnSpc>
                <a:spcPts val="2200"/>
              </a:lnSpc>
              <a:buClr>
                <a:schemeClr val="tx1"/>
              </a:buClr>
            </a:pPr>
            <a:r>
              <a:rPr lang="en-US" sz="1400" b="1" i="0" u="none" baseline="0"/>
              <a:t>High security:</a:t>
            </a:r>
            <a:r>
              <a:rPr lang="en-US" sz="1400"/>
              <a:t/>
            </a:r>
            <a:br>
              <a:rPr lang="en-US" sz="1400"/>
            </a:br>
            <a:r>
              <a:rPr lang="en-US" sz="1400" b="0" i="0" u="none" baseline="0"/>
              <a:t>1. Encrypted communication (AES256) </a:t>
            </a:r>
            <a:r>
              <a:rPr lang="en-US" sz="1400"/>
              <a:t/>
            </a:r>
            <a:br>
              <a:rPr lang="en-US" sz="1400"/>
            </a:br>
            <a:r>
              <a:rPr lang="en-US" sz="1400" b="0" i="0" u="none" baseline="0"/>
              <a:t>2. Encrypted profile data </a:t>
            </a:r>
          </a:p>
          <a:p>
            <a:pPr marL="179387" algn="l" rtl="0">
              <a:lnSpc>
                <a:spcPts val="2200"/>
              </a:lnSpc>
              <a:buClr>
                <a:schemeClr val="tx1"/>
              </a:buClr>
            </a:pPr>
            <a:r>
              <a:rPr lang="en-US" sz="1400" b="0" i="0" u="none" baseline="0"/>
              <a:t>3. Password required when starting the app </a:t>
            </a:r>
          </a:p>
          <a:p>
            <a:pPr marL="179387" algn="l" rtl="0">
              <a:lnSpc>
                <a:spcPts val="2200"/>
              </a:lnSpc>
              <a:buClr>
                <a:schemeClr val="tx1"/>
              </a:buClr>
            </a:pPr>
            <a:r>
              <a:rPr lang="en-US" sz="1400" b="0" i="0" u="none" baseline="0"/>
              <a:t>4. Password required to establish the connection</a:t>
            </a:r>
          </a:p>
          <a:p>
            <a:pPr marL="179387" algn="l" rtl="0">
              <a:lnSpc>
                <a:spcPts val="2200"/>
              </a:lnSpc>
              <a:buClrTx/>
            </a:pPr>
            <a:endParaRPr lang="en-US" sz="1400" dirty="0" smtClean="0"/>
          </a:p>
          <a:p>
            <a:pPr marL="180975" algn="l" rtl="0">
              <a:buClrTx/>
            </a:pPr>
            <a:r>
              <a:rPr lang="en-US"/>
              <a:t/>
            </a:r>
            <a:br>
              <a:rPr lang="en-US"/>
            </a:br>
            <a:endParaRPr lang="en-US" sz="1400" dirty="0" smtClean="0"/>
          </a:p>
          <a:p>
            <a:endParaRPr lang="en-US" sz="1600" dirty="0" smtClean="0"/>
          </a:p>
          <a:p>
            <a:endParaRPr lang="en-US" sz="1600" dirty="0"/>
          </a:p>
        </p:txBody>
      </p:sp>
      <p:sp>
        <p:nvSpPr>
          <p:cNvPr id="4" name="Rectangle 47"/>
          <p:cNvSpPr>
            <a:spLocks noChangeArrowheads="1"/>
          </p:cNvSpPr>
          <p:nvPr>
            <p:custDataLst>
              <p:tags r:id="rId2"/>
            </p:custDataLst>
          </p:nvPr>
        </p:nvSpPr>
        <p:spPr bwMode="auto">
          <a:xfrm>
            <a:off x="626737" y="1419228"/>
            <a:ext cx="6760652" cy="422977"/>
          </a:xfrm>
          <a:prstGeom prst="rect">
            <a:avLst/>
          </a:prstGeom>
          <a:solidFill>
            <a:schemeClr val="accent2"/>
          </a:solidFill>
          <a:ln>
            <a:noFill/>
          </a:ln>
        </p:spPr>
        <p:txBody>
          <a:bodyPr wrap="square" lIns="0" tIns="0" rIns="0" bIns="0" anchor="ctr">
            <a:noAutofit/>
          </a:bodyPr>
          <a:lstStyle/>
          <a:p>
            <a:pPr marL="180975" algn="l" rtl="0"/>
            <a:r>
              <a:rPr lang="en-US" b="1" i="0" u="none" baseline="0">
                <a:solidFill>
                  <a:schemeClr val="tx1"/>
                </a:solidFill>
              </a:rPr>
              <a:t>      SIMATIC S7 App (Q2/2015)</a:t>
            </a:r>
            <a:endParaRPr lang="en-US" b="1" dirty="0">
              <a:solidFill>
                <a:schemeClr val="tx1"/>
              </a:solidFill>
            </a:endParaRPr>
          </a:p>
        </p:txBody>
      </p:sp>
      <p:pic>
        <p:nvPicPr>
          <p:cNvPr id="8194" name="Picture 2" descr="http://w3.siemens.com/topics/global/en/apps/industry/PublishingImages/logo-s7-1200.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0725" y="1447126"/>
            <a:ext cx="358543" cy="362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3.siemens.com/topics/global/en/apps/industry/PublishingImages/app-store.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246821" y="1411439"/>
            <a:ext cx="1428750" cy="42862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10" descr="http://w3.siemens.com/topics/global/en/apps/industry/PublishingImages/android.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246821" y="1879466"/>
            <a:ext cx="1428750" cy="47625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C:\Users\z002nzcf\Desktop\Customer Visits Apps\150212_S7_App_01.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752327" y="2809778"/>
            <a:ext cx="1957073" cy="337893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2" descr="C:\Users\z002nzcf\Desktop\Customer Visits Apps\150212_S7_App_01.pn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53407" t="59539" r="19338" b="29354"/>
          <a:stretch/>
        </p:blipFill>
        <p:spPr bwMode="auto">
          <a:xfrm>
            <a:off x="10774680" y="5210177"/>
            <a:ext cx="533400" cy="3752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729329" y="1444889"/>
            <a:ext cx="608013" cy="364364"/>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940297" y="1447125"/>
            <a:ext cx="724162" cy="362128"/>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74343856"/>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hidden="1"/>
          <p:cNvGraphicFramePr>
            <a:graphicFrameLocks/>
          </p:cNvGraphicFramePr>
          <p:nvPr>
            <p:custDataLst>
              <p:tags r:id="rId3"/>
            </p:custDataLst>
            <p:extLst>
              <p:ext uri="{D42A27DB-BD31-4B8C-83A1-F6EECF244321}">
                <p14:modId xmlns:p14="http://schemas.microsoft.com/office/powerpoint/2010/main" val="3655660320"/>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59519" name="think-cell Folie" r:id="rId6" imgW="635" imgH="635" progId="TCLayout.ActiveDocument.1">
                  <p:embed/>
                </p:oleObj>
              </mc:Choice>
              <mc:Fallback>
                <p:oleObj name="think-cell Folie" r:id="rId6" imgW="635" imgH="635" progId="TCLayout.ActiveDocument.1">
                  <p:embed/>
                  <p:pic>
                    <p:nvPicPr>
                      <p:cNvPr id="0" name="Picture 10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85" name="Rectangle 35"/>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sym typeface="Arial" pitchFamily="34" charset="0"/>
              </a:rPr>
              <a:t>PROFINET i-Device </a:t>
            </a:r>
            <a:endParaRPr lang="en-US" altLang="en-US" dirty="0">
              <a:sym typeface="Arial" pitchFamily="34" charset="0"/>
            </a:endParaRPr>
          </a:p>
        </p:txBody>
      </p:sp>
      <p:sp>
        <p:nvSpPr>
          <p:cNvPr id="2" name="Content Placeholder 1"/>
          <p:cNvSpPr>
            <a:spLocks noGrp="1"/>
          </p:cNvSpPr>
          <p:nvPr>
            <p:ph idx="1"/>
          </p:nvPr>
        </p:nvSpPr>
        <p:spPr>
          <a:xfrm>
            <a:off x="627062" y="1412875"/>
            <a:ext cx="11088000" cy="3888000"/>
          </a:xfrm>
          <a:solidFill>
            <a:srgbClr val="DCE1E6"/>
          </a:solidFill>
        </p:spPr>
        <p:txBody>
          <a:bodyPr lIns="108000" tIns="72000"/>
          <a:lstStyle/>
          <a:p>
            <a:pPr lvl="1" algn="l" rtl="0">
              <a:spcBef>
                <a:spcPts val="600"/>
              </a:spcBef>
            </a:pPr>
            <a:r>
              <a:rPr lang="en-US" sz="1600" b="0" i="0" u="none" baseline="0" dirty="0"/>
              <a:t>Simple configuration of S7-1200 CPUs </a:t>
            </a:r>
            <a:r>
              <a:rPr lang="en-US" sz="1600" dirty="0"/>
              <a:t/>
            </a:r>
            <a:br>
              <a:rPr lang="en-US" sz="1600" dirty="0"/>
            </a:br>
            <a:r>
              <a:rPr lang="en-US" sz="1600" b="0" i="0" u="none" baseline="0" dirty="0"/>
              <a:t>in a master/slave architecture through reading and writing </a:t>
            </a:r>
            <a:r>
              <a:rPr lang="en-US" sz="1600" dirty="0"/>
              <a:t/>
            </a:r>
            <a:br>
              <a:rPr lang="en-US" sz="1600" dirty="0"/>
            </a:br>
            <a:r>
              <a:rPr lang="en-US" sz="1600" b="0" i="0" u="none" baseline="0" dirty="0"/>
              <a:t>the reciprocal I/O images</a:t>
            </a:r>
          </a:p>
          <a:p>
            <a:pPr lvl="1" algn="l" rtl="0">
              <a:spcBef>
                <a:spcPts val="600"/>
              </a:spcBef>
            </a:pPr>
            <a:r>
              <a:rPr lang="en-US" sz="1600" b="0" i="0" u="none" baseline="0" dirty="0"/>
              <a:t>Connection of CPUs in different projects</a:t>
            </a:r>
          </a:p>
          <a:p>
            <a:pPr lvl="1" algn="l" rtl="0">
              <a:spcBef>
                <a:spcPts val="600"/>
              </a:spcBef>
            </a:pPr>
            <a:r>
              <a:rPr lang="en-US" sz="1600" b="0" i="0" u="none" baseline="0" dirty="0"/>
              <a:t>NO PN-PN coupler required (transparent network)</a:t>
            </a:r>
            <a:endParaRPr lang="en-US" altLang="en-US" sz="1600" dirty="0"/>
          </a:p>
        </p:txBody>
      </p:sp>
      <p:pic>
        <p:nvPicPr>
          <p:cNvPr id="83" name="Picture 8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45185" y="1698610"/>
            <a:ext cx="686300" cy="622420"/>
          </a:xfrm>
          <a:prstGeom prst="rect">
            <a:avLst/>
          </a:prstGeom>
          <a:ln w="38100">
            <a:noFill/>
          </a:ln>
        </p:spPr>
      </p:pic>
      <p:sp>
        <p:nvSpPr>
          <p:cNvPr id="46123" name="Line 7"/>
          <p:cNvSpPr>
            <a:spLocks noChangeShapeType="1"/>
          </p:cNvSpPr>
          <p:nvPr/>
        </p:nvSpPr>
        <p:spPr bwMode="gray">
          <a:xfrm>
            <a:off x="7270275" y="2625830"/>
            <a:ext cx="4172535" cy="9525"/>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24" name="Line 8"/>
          <p:cNvSpPr>
            <a:spLocks noChangeShapeType="1"/>
          </p:cNvSpPr>
          <p:nvPr/>
        </p:nvSpPr>
        <p:spPr bwMode="auto">
          <a:xfrm rot="21305171" flipH="1">
            <a:off x="8944372" y="2778230"/>
            <a:ext cx="1481909" cy="6889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p>
            <a:endParaRPr lang="en-US"/>
          </a:p>
        </p:txBody>
      </p:sp>
      <p:sp>
        <p:nvSpPr>
          <p:cNvPr id="46125" name="Line 9"/>
          <p:cNvSpPr>
            <a:spLocks noChangeShapeType="1"/>
          </p:cNvSpPr>
          <p:nvPr/>
        </p:nvSpPr>
        <p:spPr bwMode="gray">
          <a:xfrm flipH="1" flipV="1">
            <a:off x="7910371" y="2321030"/>
            <a:ext cx="0" cy="3048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26" name="Text Box 10"/>
          <p:cNvSpPr txBox="1">
            <a:spLocks noChangeArrowheads="1"/>
          </p:cNvSpPr>
          <p:nvPr/>
        </p:nvSpPr>
        <p:spPr bwMode="auto">
          <a:xfrm>
            <a:off x="7473652" y="1491382"/>
            <a:ext cx="1229365" cy="184150"/>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200" b="0" i="0" u="none" baseline="0">
                <a:solidFill>
                  <a:srgbClr val="006487"/>
                </a:solidFill>
                <a:cs typeface="Arial" pitchFamily="34" charset="0"/>
              </a:rPr>
              <a:t>IO controller</a:t>
            </a:r>
            <a:endParaRPr lang="en-US" altLang="en-US" sz="1200" dirty="0">
              <a:solidFill>
                <a:srgbClr val="006487"/>
              </a:solidFill>
              <a:cs typeface="Arial" pitchFamily="34" charset="0"/>
            </a:endParaRPr>
          </a:p>
        </p:txBody>
      </p:sp>
      <p:sp>
        <p:nvSpPr>
          <p:cNvPr id="46127" name="Line 11"/>
          <p:cNvSpPr>
            <a:spLocks noChangeShapeType="1"/>
          </p:cNvSpPr>
          <p:nvPr/>
        </p:nvSpPr>
        <p:spPr bwMode="auto">
          <a:xfrm rot="21305171" flipH="1">
            <a:off x="8944372" y="2778230"/>
            <a:ext cx="1481909" cy="68897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p>
            <a:endParaRPr lang="en-US"/>
          </a:p>
        </p:txBody>
      </p:sp>
      <p:sp>
        <p:nvSpPr>
          <p:cNvPr id="46129" name="Text Box 13"/>
          <p:cNvSpPr txBox="1">
            <a:spLocks noChangeArrowheads="1"/>
          </p:cNvSpPr>
          <p:nvPr/>
        </p:nvSpPr>
        <p:spPr bwMode="auto">
          <a:xfrm>
            <a:off x="7805541" y="2100367"/>
            <a:ext cx="481263" cy="184150"/>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l" rtl="0" eaLnBrk="1" hangingPunct="1">
              <a:lnSpc>
                <a:spcPct val="100000"/>
              </a:lnSpc>
              <a:spcBef>
                <a:spcPct val="0"/>
              </a:spcBef>
              <a:buClr>
                <a:schemeClr val="accent2"/>
              </a:buClr>
            </a:pPr>
            <a:r>
              <a:rPr lang="en-US" sz="1200" b="0" i="0" u="none" baseline="0">
                <a:solidFill>
                  <a:srgbClr val="FFFFFF"/>
                </a:solidFill>
              </a:rPr>
              <a:t>CPU1</a:t>
            </a:r>
          </a:p>
        </p:txBody>
      </p:sp>
      <p:sp>
        <p:nvSpPr>
          <p:cNvPr id="46131" name="Rectangle 15"/>
          <p:cNvSpPr>
            <a:spLocks noChangeArrowheads="1"/>
          </p:cNvSpPr>
          <p:nvPr/>
        </p:nvSpPr>
        <p:spPr bwMode="gray">
          <a:xfrm>
            <a:off x="9368455" y="2490893"/>
            <a:ext cx="84181" cy="74613"/>
          </a:xfrm>
          <a:prstGeom prst="rect">
            <a:avLst/>
          </a:prstGeom>
          <a:solidFill>
            <a:srgbClr val="008000"/>
          </a:solidFill>
          <a:ln>
            <a:noFill/>
          </a:ln>
          <a:effectLst/>
          <a:extLst>
            <a:ext uri="{91240B29-F687-4F45-9708-019B960494DF}">
              <a14:hiddenLine xmlns:a14="http://schemas.microsoft.com/office/drawing/2010/main" w="38100" algn="ctr">
                <a:solidFill>
                  <a:srgbClr val="00774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pPr>
            <a:endParaRPr lang="en-US" altLang="en-US" b="0">
              <a:solidFill>
                <a:schemeClr val="dk1"/>
              </a:solidFill>
            </a:endParaRPr>
          </a:p>
        </p:txBody>
      </p:sp>
      <p:sp>
        <p:nvSpPr>
          <p:cNvPr id="46132" name="Text Box 16"/>
          <p:cNvSpPr txBox="1">
            <a:spLocks noChangeArrowheads="1"/>
          </p:cNvSpPr>
          <p:nvPr/>
        </p:nvSpPr>
        <p:spPr bwMode="auto">
          <a:xfrm>
            <a:off x="8536172" y="2479780"/>
            <a:ext cx="1027647" cy="122238"/>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800" b="0" i="0" u="none" baseline="0">
                <a:solidFill>
                  <a:srgbClr val="008000"/>
                </a:solidFill>
              </a:rPr>
              <a:t>IE / PROFINET         </a:t>
            </a:r>
          </a:p>
        </p:txBody>
      </p:sp>
      <p:sp>
        <p:nvSpPr>
          <p:cNvPr id="46133" name="Text Box 17"/>
          <p:cNvSpPr txBox="1">
            <a:spLocks noChangeArrowheads="1"/>
          </p:cNvSpPr>
          <p:nvPr/>
        </p:nvSpPr>
        <p:spPr bwMode="auto">
          <a:xfrm>
            <a:off x="9680226" y="1491382"/>
            <a:ext cx="1437436" cy="184150"/>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200" b="0" i="0" u="none" baseline="0">
                <a:solidFill>
                  <a:schemeClr val="accent5"/>
                </a:solidFill>
                <a:cs typeface="Arial" pitchFamily="34" charset="0"/>
              </a:rPr>
              <a:t>IO device</a:t>
            </a:r>
            <a:endParaRPr lang="en-US" altLang="en-US" sz="1200" dirty="0">
              <a:solidFill>
                <a:schemeClr val="accent5"/>
              </a:solidFill>
              <a:cs typeface="Arial" pitchFamily="34" charset="0"/>
            </a:endParaRPr>
          </a:p>
        </p:txBody>
      </p:sp>
      <p:sp>
        <p:nvSpPr>
          <p:cNvPr id="46134" name="AutoShape 18"/>
          <p:cNvSpPr>
            <a:spLocks noChangeArrowheads="1"/>
          </p:cNvSpPr>
          <p:nvPr/>
        </p:nvSpPr>
        <p:spPr bwMode="auto">
          <a:xfrm>
            <a:off x="7136856" y="2851255"/>
            <a:ext cx="1612152" cy="1982788"/>
          </a:xfrm>
          <a:prstGeom prst="roundRect">
            <a:avLst>
              <a:gd name="adj" fmla="val 10606"/>
            </a:avLst>
          </a:prstGeom>
          <a:solidFill>
            <a:srgbClr val="FFFFFF"/>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r>
              <a:rPr lang="en-US" sz="1000" b="0" i="0" u="none" baseline="0">
                <a:solidFill>
                  <a:srgbClr val="000000"/>
                </a:solidFill>
              </a:rPr>
              <a:t>Operational system</a:t>
            </a: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solidFill>
                <a:srgbClr val="000000"/>
              </a:solidFill>
            </a:endParaRPr>
          </a:p>
          <a:p>
            <a:pPr algn="ctr" rtl="0" eaLnBrk="1" hangingPunct="1">
              <a:lnSpc>
                <a:spcPct val="100000"/>
              </a:lnSpc>
              <a:spcBef>
                <a:spcPct val="0"/>
              </a:spcBef>
              <a:buClr>
                <a:schemeClr val="accent2"/>
              </a:buClr>
            </a:pPr>
            <a:endParaRPr lang="en-US" altLang="en-US" sz="1000" dirty="0"/>
          </a:p>
        </p:txBody>
      </p:sp>
      <p:sp>
        <p:nvSpPr>
          <p:cNvPr id="46135" name="AutoShape 19"/>
          <p:cNvSpPr>
            <a:spLocks noChangeArrowheads="1"/>
          </p:cNvSpPr>
          <p:nvPr/>
        </p:nvSpPr>
        <p:spPr bwMode="auto">
          <a:xfrm>
            <a:off x="7246450" y="3238605"/>
            <a:ext cx="1375491" cy="536575"/>
          </a:xfrm>
          <a:prstGeom prst="roundRect">
            <a:avLst>
              <a:gd name="adj" fmla="val 16667"/>
            </a:avLst>
          </a:prstGeom>
          <a:solidFill>
            <a:srgbClr val="006487"/>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FFFFFF"/>
                </a:solidFill>
              </a:rPr>
              <a:t>Application / user</a:t>
            </a:r>
            <a:r>
              <a:rPr lang="en-US" sz="1000">
                <a:solidFill>
                  <a:srgbClr val="FFFFFF"/>
                </a:solidFill>
              </a:rPr>
              <a:t/>
            </a:r>
            <a:br>
              <a:rPr lang="en-US" sz="1000">
                <a:solidFill>
                  <a:srgbClr val="FFFFFF"/>
                </a:solidFill>
              </a:rPr>
            </a:br>
            <a:r>
              <a:rPr lang="en-US" sz="1000" b="0" i="0" u="none" baseline="0">
                <a:solidFill>
                  <a:srgbClr val="FFFFFF"/>
                </a:solidFill>
              </a:rPr>
              <a:t> program</a:t>
            </a:r>
            <a:endParaRPr lang="en-US" altLang="en-US" sz="1000" dirty="0">
              <a:solidFill>
                <a:srgbClr val="FFFFFF"/>
              </a:solidFill>
            </a:endParaRPr>
          </a:p>
        </p:txBody>
      </p:sp>
      <p:sp>
        <p:nvSpPr>
          <p:cNvPr id="46136" name="AutoShape 20"/>
          <p:cNvSpPr>
            <a:spLocks noChangeArrowheads="1"/>
          </p:cNvSpPr>
          <p:nvPr/>
        </p:nvSpPr>
        <p:spPr bwMode="auto">
          <a:xfrm>
            <a:off x="7241685" y="4030768"/>
            <a:ext cx="1402493" cy="677863"/>
          </a:xfrm>
          <a:prstGeom prst="roundRect">
            <a:avLst>
              <a:gd name="adj" fmla="val 10046"/>
            </a:avLst>
          </a:prstGeom>
          <a:solidFill>
            <a:srgbClr val="55A0B9"/>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FFFFFF"/>
                </a:solidFill>
              </a:rPr>
              <a:t>IO process image</a:t>
            </a:r>
          </a:p>
          <a:p>
            <a:pPr algn="ctr" rtl="0" eaLnBrk="1" hangingPunct="1">
              <a:lnSpc>
                <a:spcPct val="100000"/>
              </a:lnSpc>
              <a:spcBef>
                <a:spcPct val="0"/>
              </a:spcBef>
              <a:buClr>
                <a:schemeClr val="accent2"/>
              </a:buClr>
            </a:pPr>
            <a:endParaRPr lang="en-US" altLang="en-US" sz="1000">
              <a:solidFill>
                <a:srgbClr val="FFFFFF"/>
              </a:solidFill>
            </a:endParaRPr>
          </a:p>
          <a:p>
            <a:pPr algn="ctr" rtl="0" eaLnBrk="1" hangingPunct="1">
              <a:lnSpc>
                <a:spcPct val="100000"/>
              </a:lnSpc>
              <a:spcBef>
                <a:spcPct val="0"/>
              </a:spcBef>
              <a:buClr>
                <a:schemeClr val="accent2"/>
              </a:buClr>
            </a:pPr>
            <a:endParaRPr lang="en-US" altLang="en-US" sz="1000">
              <a:solidFill>
                <a:schemeClr val="bg2"/>
              </a:solidFill>
            </a:endParaRPr>
          </a:p>
        </p:txBody>
      </p:sp>
      <p:sp>
        <p:nvSpPr>
          <p:cNvPr id="46137" name="AutoShape 21"/>
          <p:cNvSpPr>
            <a:spLocks noChangeArrowheads="1"/>
          </p:cNvSpPr>
          <p:nvPr/>
        </p:nvSpPr>
        <p:spPr bwMode="auto">
          <a:xfrm>
            <a:off x="7241685" y="4405418"/>
            <a:ext cx="698864" cy="303213"/>
          </a:xfrm>
          <a:prstGeom prst="roundRect">
            <a:avLst>
              <a:gd name="adj" fmla="val 16667"/>
            </a:avLst>
          </a:prstGeom>
          <a:solidFill>
            <a:srgbClr val="8CC3D2"/>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000000"/>
                </a:solidFill>
              </a:rPr>
              <a:t>Input</a:t>
            </a:r>
            <a:r>
              <a:rPr lang="en-US" sz="1000">
                <a:solidFill>
                  <a:srgbClr val="000000"/>
                </a:solidFill>
              </a:rPr>
              <a:t/>
            </a:r>
            <a:br>
              <a:rPr lang="en-US" sz="1000">
                <a:solidFill>
                  <a:srgbClr val="000000"/>
                </a:solidFill>
              </a:rPr>
            </a:br>
            <a:r>
              <a:rPr lang="en-US" sz="1000" b="0" i="0" u="none" baseline="0">
                <a:solidFill>
                  <a:srgbClr val="000000"/>
                </a:solidFill>
              </a:rPr>
              <a:t>addr.</a:t>
            </a:r>
          </a:p>
        </p:txBody>
      </p:sp>
      <p:sp>
        <p:nvSpPr>
          <p:cNvPr id="46138" name="AutoShape 22"/>
          <p:cNvSpPr>
            <a:spLocks noChangeArrowheads="1"/>
          </p:cNvSpPr>
          <p:nvPr/>
        </p:nvSpPr>
        <p:spPr bwMode="auto">
          <a:xfrm>
            <a:off x="7940549" y="4416531"/>
            <a:ext cx="703629" cy="292100"/>
          </a:xfrm>
          <a:prstGeom prst="roundRect">
            <a:avLst>
              <a:gd name="adj" fmla="val 16667"/>
            </a:avLst>
          </a:prstGeom>
          <a:solidFill>
            <a:srgbClr val="CDE6EB"/>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000000"/>
                </a:solidFill>
              </a:rPr>
              <a:t>Output</a:t>
            </a:r>
            <a:r>
              <a:rPr lang="en-US" sz="1000">
                <a:solidFill>
                  <a:srgbClr val="000000"/>
                </a:solidFill>
              </a:rPr>
              <a:t/>
            </a:r>
            <a:br>
              <a:rPr lang="en-US" sz="1000">
                <a:solidFill>
                  <a:srgbClr val="000000"/>
                </a:solidFill>
              </a:rPr>
            </a:br>
            <a:r>
              <a:rPr lang="en-US" sz="1000" b="0" i="0" u="none" baseline="0">
                <a:solidFill>
                  <a:srgbClr val="000000"/>
                </a:solidFill>
              </a:rPr>
              <a:t>addr.</a:t>
            </a:r>
          </a:p>
        </p:txBody>
      </p:sp>
      <p:sp>
        <p:nvSpPr>
          <p:cNvPr id="46139" name="AutoShape 23"/>
          <p:cNvSpPr>
            <a:spLocks noChangeArrowheads="1"/>
          </p:cNvSpPr>
          <p:nvPr/>
        </p:nvSpPr>
        <p:spPr bwMode="auto">
          <a:xfrm>
            <a:off x="9975196" y="2841730"/>
            <a:ext cx="1612152" cy="1982788"/>
          </a:xfrm>
          <a:prstGeom prst="roundRect">
            <a:avLst>
              <a:gd name="adj" fmla="val 10606"/>
            </a:avLst>
          </a:prstGeom>
          <a:solidFill>
            <a:srgbClr val="FFFFFF"/>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r>
              <a:rPr lang="en-US" sz="1000" b="0" i="0" u="none" baseline="0">
                <a:solidFill>
                  <a:srgbClr val="000000"/>
                </a:solidFill>
              </a:rPr>
              <a:t>Operational system</a:t>
            </a: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solidFill>
                <a:srgbClr val="000000"/>
              </a:solidFill>
            </a:endParaRPr>
          </a:p>
          <a:p>
            <a:pPr algn="ctr" rtl="0" eaLnBrk="1" hangingPunct="1">
              <a:lnSpc>
                <a:spcPct val="100000"/>
              </a:lnSpc>
              <a:spcBef>
                <a:spcPct val="0"/>
              </a:spcBef>
              <a:buClr>
                <a:schemeClr val="accent2"/>
              </a:buClr>
            </a:pPr>
            <a:endParaRPr lang="en-US" altLang="en-US" sz="1000"/>
          </a:p>
        </p:txBody>
      </p:sp>
      <p:sp>
        <p:nvSpPr>
          <p:cNvPr id="46140" name="AutoShape 24"/>
          <p:cNvSpPr>
            <a:spLocks noChangeArrowheads="1"/>
          </p:cNvSpPr>
          <p:nvPr/>
        </p:nvSpPr>
        <p:spPr bwMode="auto">
          <a:xfrm>
            <a:off x="10086379" y="3227493"/>
            <a:ext cx="1377079" cy="539750"/>
          </a:xfrm>
          <a:prstGeom prst="roundRect">
            <a:avLst>
              <a:gd name="adj" fmla="val 16667"/>
            </a:avLst>
          </a:prstGeom>
          <a:solidFill>
            <a:srgbClr val="006487"/>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FFFFFF"/>
                </a:solidFill>
              </a:rPr>
              <a:t>Application / user</a:t>
            </a:r>
            <a:r>
              <a:rPr lang="en-US" sz="1000">
                <a:solidFill>
                  <a:srgbClr val="FFFFFF"/>
                </a:solidFill>
              </a:rPr>
              <a:t/>
            </a:r>
            <a:br>
              <a:rPr lang="en-US" sz="1000">
                <a:solidFill>
                  <a:srgbClr val="FFFFFF"/>
                </a:solidFill>
              </a:rPr>
            </a:br>
            <a:r>
              <a:rPr lang="en-US" sz="1000" b="0" i="0" u="none" baseline="0">
                <a:solidFill>
                  <a:srgbClr val="FFFFFF"/>
                </a:solidFill>
              </a:rPr>
              <a:t> program</a:t>
            </a:r>
          </a:p>
        </p:txBody>
      </p:sp>
      <p:sp>
        <p:nvSpPr>
          <p:cNvPr id="46141" name="AutoShape 25"/>
          <p:cNvSpPr>
            <a:spLocks noChangeArrowheads="1"/>
          </p:cNvSpPr>
          <p:nvPr/>
        </p:nvSpPr>
        <p:spPr bwMode="auto">
          <a:xfrm>
            <a:off x="10080026" y="4029181"/>
            <a:ext cx="1402493" cy="679450"/>
          </a:xfrm>
          <a:prstGeom prst="roundRect">
            <a:avLst>
              <a:gd name="adj" fmla="val 10046"/>
            </a:avLst>
          </a:prstGeom>
          <a:solidFill>
            <a:srgbClr val="55A0B9"/>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FFFFFF"/>
                </a:solidFill>
              </a:rPr>
              <a:t>IO process image</a:t>
            </a:r>
          </a:p>
          <a:p>
            <a:pPr algn="ctr" rtl="0" eaLnBrk="1" hangingPunct="1">
              <a:lnSpc>
                <a:spcPct val="100000"/>
              </a:lnSpc>
              <a:spcBef>
                <a:spcPct val="0"/>
              </a:spcBef>
              <a:buClr>
                <a:schemeClr val="accent2"/>
              </a:buClr>
            </a:pPr>
            <a:endParaRPr lang="en-US" altLang="en-US" sz="1000">
              <a:solidFill>
                <a:srgbClr val="FFFFFF"/>
              </a:solidFill>
            </a:endParaRPr>
          </a:p>
          <a:p>
            <a:pPr algn="ctr" rtl="0" eaLnBrk="1" hangingPunct="1">
              <a:lnSpc>
                <a:spcPct val="100000"/>
              </a:lnSpc>
              <a:spcBef>
                <a:spcPct val="0"/>
              </a:spcBef>
              <a:buClr>
                <a:schemeClr val="accent2"/>
              </a:buClr>
            </a:pPr>
            <a:endParaRPr lang="en-US" altLang="en-US" sz="1000">
              <a:solidFill>
                <a:schemeClr val="bg2"/>
              </a:solidFill>
            </a:endParaRPr>
          </a:p>
        </p:txBody>
      </p:sp>
      <p:sp>
        <p:nvSpPr>
          <p:cNvPr id="46142" name="AutoShape 26"/>
          <p:cNvSpPr>
            <a:spLocks noChangeArrowheads="1"/>
          </p:cNvSpPr>
          <p:nvPr/>
        </p:nvSpPr>
        <p:spPr bwMode="auto">
          <a:xfrm>
            <a:off x="10080026" y="4405418"/>
            <a:ext cx="698864" cy="303213"/>
          </a:xfrm>
          <a:prstGeom prst="roundRect">
            <a:avLst>
              <a:gd name="adj" fmla="val 16667"/>
            </a:avLst>
          </a:prstGeom>
          <a:solidFill>
            <a:srgbClr val="8CC3D2"/>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000000"/>
                </a:solidFill>
              </a:rPr>
              <a:t>Input</a:t>
            </a:r>
            <a:r>
              <a:rPr lang="en-US" sz="1000">
                <a:solidFill>
                  <a:srgbClr val="000000"/>
                </a:solidFill>
              </a:rPr>
              <a:t/>
            </a:r>
            <a:br>
              <a:rPr lang="en-US" sz="1000">
                <a:solidFill>
                  <a:srgbClr val="000000"/>
                </a:solidFill>
              </a:rPr>
            </a:br>
            <a:r>
              <a:rPr lang="en-US" sz="1000" b="0" i="0" u="none" baseline="0">
                <a:solidFill>
                  <a:srgbClr val="000000"/>
                </a:solidFill>
              </a:rPr>
              <a:t>addr.</a:t>
            </a:r>
          </a:p>
        </p:txBody>
      </p:sp>
      <p:sp>
        <p:nvSpPr>
          <p:cNvPr id="46143" name="AutoShape 27"/>
          <p:cNvSpPr>
            <a:spLocks noChangeArrowheads="1"/>
          </p:cNvSpPr>
          <p:nvPr/>
        </p:nvSpPr>
        <p:spPr bwMode="auto">
          <a:xfrm>
            <a:off x="10778889" y="4416531"/>
            <a:ext cx="703629" cy="292100"/>
          </a:xfrm>
          <a:prstGeom prst="roundRect">
            <a:avLst>
              <a:gd name="adj" fmla="val 16667"/>
            </a:avLst>
          </a:prstGeom>
          <a:solidFill>
            <a:srgbClr val="CDE6EB"/>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lIns="36000" tIns="0" rIns="36000" bIns="0" anchor="ct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1000" b="0" i="0" u="none" baseline="0">
                <a:solidFill>
                  <a:srgbClr val="000000"/>
                </a:solidFill>
              </a:rPr>
              <a:t>Output</a:t>
            </a:r>
            <a:r>
              <a:rPr lang="en-US" sz="1000">
                <a:solidFill>
                  <a:srgbClr val="000000"/>
                </a:solidFill>
              </a:rPr>
              <a:t/>
            </a:r>
            <a:br>
              <a:rPr lang="en-US" sz="1000">
                <a:solidFill>
                  <a:srgbClr val="000000"/>
                </a:solidFill>
              </a:rPr>
            </a:br>
            <a:r>
              <a:rPr lang="en-US" sz="1000" b="0" i="0" u="none" baseline="0">
                <a:solidFill>
                  <a:srgbClr val="000000"/>
                </a:solidFill>
              </a:rPr>
              <a:t>addr.</a:t>
            </a:r>
          </a:p>
        </p:txBody>
      </p:sp>
      <p:cxnSp>
        <p:nvCxnSpPr>
          <p:cNvPr id="46144" name="AutoShape 28"/>
          <p:cNvCxnSpPr>
            <a:cxnSpLocks noChangeShapeType="1"/>
            <a:stCxn id="46138" idx="2"/>
            <a:endCxn id="46142" idx="2"/>
          </p:cNvCxnSpPr>
          <p:nvPr/>
        </p:nvCxnSpPr>
        <p:spPr bwMode="auto">
          <a:xfrm rot="16200000" flipH="1">
            <a:off x="9360911" y="3640084"/>
            <a:ext cx="12700" cy="2137094"/>
          </a:xfrm>
          <a:prstGeom prst="bentConnector3">
            <a:avLst>
              <a:gd name="adj1" fmla="val 1800000"/>
            </a:avLst>
          </a:prstGeom>
          <a:noFill/>
          <a:ln w="28575">
            <a:solidFill>
              <a:srgbClr val="008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46145" name="AutoShape 29"/>
          <p:cNvCxnSpPr>
            <a:cxnSpLocks noChangeShapeType="1"/>
            <a:stCxn id="46143" idx="2"/>
            <a:endCxn id="46137" idx="2"/>
          </p:cNvCxnSpPr>
          <p:nvPr/>
        </p:nvCxnSpPr>
        <p:spPr bwMode="auto">
          <a:xfrm rot="5400000">
            <a:off x="9360911" y="2938838"/>
            <a:ext cx="12700" cy="3539587"/>
          </a:xfrm>
          <a:prstGeom prst="bentConnector3">
            <a:avLst>
              <a:gd name="adj1" fmla="val 3580646"/>
            </a:avLst>
          </a:prstGeom>
          <a:noFill/>
          <a:ln w="28575">
            <a:solidFill>
              <a:srgbClr val="008000"/>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cxnSp>
      <p:cxnSp>
        <p:nvCxnSpPr>
          <p:cNvPr id="46146" name="AutoShape 30"/>
          <p:cNvCxnSpPr>
            <a:cxnSpLocks noChangeShapeType="1"/>
          </p:cNvCxnSpPr>
          <p:nvPr/>
        </p:nvCxnSpPr>
        <p:spPr bwMode="auto">
          <a:xfrm>
            <a:off x="7908783" y="3775180"/>
            <a:ext cx="6353" cy="254000"/>
          </a:xfrm>
          <a:prstGeom prst="straightConnector1">
            <a:avLst/>
          </a:prstGeom>
          <a:noFill/>
          <a:ln w="9525">
            <a:solidFill>
              <a:srgbClr val="00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147" name="AutoShape 31"/>
          <p:cNvCxnSpPr>
            <a:cxnSpLocks noChangeShapeType="1"/>
          </p:cNvCxnSpPr>
          <p:nvPr/>
        </p:nvCxnSpPr>
        <p:spPr bwMode="auto">
          <a:xfrm>
            <a:off x="10778889" y="3767243"/>
            <a:ext cx="4765" cy="252413"/>
          </a:xfrm>
          <a:prstGeom prst="straightConnector1">
            <a:avLst/>
          </a:prstGeom>
          <a:noFill/>
          <a:ln w="9525">
            <a:solidFill>
              <a:srgbClr val="00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148" name="Line 32"/>
          <p:cNvSpPr>
            <a:spLocks noChangeShapeType="1"/>
          </p:cNvSpPr>
          <p:nvPr/>
        </p:nvSpPr>
        <p:spPr bwMode="gray">
          <a:xfrm flipH="1" flipV="1">
            <a:off x="10215033" y="2308330"/>
            <a:ext cx="0" cy="30480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49" name="Text Box 33"/>
          <p:cNvSpPr txBox="1">
            <a:spLocks noChangeArrowheads="1"/>
          </p:cNvSpPr>
          <p:nvPr/>
        </p:nvSpPr>
        <p:spPr bwMode="auto">
          <a:xfrm>
            <a:off x="8623530" y="4965139"/>
            <a:ext cx="1437436" cy="152400"/>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000" b="0" i="0" u="none" baseline="0">
                <a:solidFill>
                  <a:srgbClr val="008000"/>
                </a:solidFill>
                <a:cs typeface="Arial" pitchFamily="34" charset="0"/>
              </a:rPr>
              <a:t>PROFINET IO</a:t>
            </a:r>
          </a:p>
        </p:txBody>
      </p:sp>
      <p:sp>
        <p:nvSpPr>
          <p:cNvPr id="46089" name="Line 39"/>
          <p:cNvSpPr>
            <a:spLocks noChangeShapeType="1"/>
          </p:cNvSpPr>
          <p:nvPr/>
        </p:nvSpPr>
        <p:spPr bwMode="gray">
          <a:xfrm>
            <a:off x="1587665" y="4005139"/>
            <a:ext cx="4492206"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090" name="Line 40"/>
          <p:cNvSpPr>
            <a:spLocks noChangeShapeType="1"/>
          </p:cNvSpPr>
          <p:nvPr/>
        </p:nvSpPr>
        <p:spPr bwMode="gray">
          <a:xfrm flipV="1">
            <a:off x="3233894" y="3993692"/>
            <a:ext cx="10957" cy="1205744"/>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091" name="Line 41"/>
          <p:cNvSpPr>
            <a:spLocks noChangeShapeType="1"/>
          </p:cNvSpPr>
          <p:nvPr/>
        </p:nvSpPr>
        <p:spPr bwMode="auto">
          <a:xfrm rot="21305171" flipH="1">
            <a:off x="3959769" y="4031849"/>
            <a:ext cx="1550359" cy="57234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p>
            <a:endParaRPr lang="en-US"/>
          </a:p>
        </p:txBody>
      </p:sp>
      <p:sp>
        <p:nvSpPr>
          <p:cNvPr id="46092" name="Line 42"/>
          <p:cNvSpPr>
            <a:spLocks noChangeShapeType="1"/>
          </p:cNvSpPr>
          <p:nvPr/>
        </p:nvSpPr>
        <p:spPr bwMode="gray">
          <a:xfrm flipH="1" flipV="1">
            <a:off x="3032567" y="3752035"/>
            <a:ext cx="1370" cy="254376"/>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093" name="Text Box 43"/>
          <p:cNvSpPr txBox="1">
            <a:spLocks noChangeArrowheads="1"/>
          </p:cNvSpPr>
          <p:nvPr/>
        </p:nvSpPr>
        <p:spPr bwMode="auto">
          <a:xfrm>
            <a:off x="2309431" y="2982547"/>
            <a:ext cx="1286031" cy="152626"/>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000" b="0" i="0" u="none" baseline="0">
                <a:solidFill>
                  <a:srgbClr val="EF7C00"/>
                </a:solidFill>
                <a:cs typeface="Arial" pitchFamily="34" charset="0"/>
              </a:rPr>
              <a:t>IO controller 1</a:t>
            </a:r>
          </a:p>
        </p:txBody>
      </p:sp>
      <p:sp>
        <p:nvSpPr>
          <p:cNvPr id="46094" name="Line 44"/>
          <p:cNvSpPr>
            <a:spLocks noChangeShapeType="1"/>
          </p:cNvSpPr>
          <p:nvPr/>
        </p:nvSpPr>
        <p:spPr bwMode="auto">
          <a:xfrm rot="21305171" flipH="1">
            <a:off x="3959769" y="4031849"/>
            <a:ext cx="1550359" cy="57234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p>
            <a:endParaRPr lang="en-US"/>
          </a:p>
        </p:txBody>
      </p:sp>
      <p:sp>
        <p:nvSpPr>
          <p:cNvPr id="46097" name="Line 47"/>
          <p:cNvSpPr>
            <a:spLocks noChangeShapeType="1"/>
          </p:cNvSpPr>
          <p:nvPr/>
        </p:nvSpPr>
        <p:spPr bwMode="gray">
          <a:xfrm>
            <a:off x="3250329" y="4353635"/>
            <a:ext cx="313633"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098" name="Line 48"/>
          <p:cNvSpPr>
            <a:spLocks noChangeShapeType="1"/>
          </p:cNvSpPr>
          <p:nvPr/>
        </p:nvSpPr>
        <p:spPr bwMode="gray">
          <a:xfrm>
            <a:off x="1686274" y="4363810"/>
            <a:ext cx="627265"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099" name="AutoShape 49"/>
          <p:cNvSpPr>
            <a:spLocks noChangeArrowheads="1"/>
          </p:cNvSpPr>
          <p:nvPr/>
        </p:nvSpPr>
        <p:spPr bwMode="auto">
          <a:xfrm rot="5400000">
            <a:off x="3448888" y="4250251"/>
            <a:ext cx="569803" cy="580700"/>
          </a:xfrm>
          <a:prstGeom prst="rtTriangle">
            <a:avLst/>
          </a:prstGeom>
          <a:solidFill>
            <a:srgbClr val="EF7C00">
              <a:alpha val="59999"/>
            </a:srgbClr>
          </a:solidFill>
          <a:ln w="25400">
            <a:solidFill>
              <a:srgbClr val="EF7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no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pPr>
            <a:endParaRPr lang="en-US" altLang="en-US" b="0">
              <a:solidFill>
                <a:schemeClr val="dk1"/>
              </a:solidFill>
            </a:endParaRPr>
          </a:p>
        </p:txBody>
      </p:sp>
      <p:sp>
        <p:nvSpPr>
          <p:cNvPr id="46100" name="Text Box 50"/>
          <p:cNvSpPr txBox="1">
            <a:spLocks noChangeArrowheads="1"/>
          </p:cNvSpPr>
          <p:nvPr/>
        </p:nvSpPr>
        <p:spPr bwMode="auto">
          <a:xfrm>
            <a:off x="3327026" y="4101802"/>
            <a:ext cx="1284661" cy="152626"/>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000" b="0" i="0" u="none" baseline="0">
                <a:solidFill>
                  <a:srgbClr val="EF7C00"/>
                </a:solidFill>
                <a:cs typeface="Arial" pitchFamily="34" charset="0"/>
              </a:rPr>
              <a:t>IO device 2</a:t>
            </a:r>
          </a:p>
        </p:txBody>
      </p:sp>
      <p:sp>
        <p:nvSpPr>
          <p:cNvPr id="46103" name="Rectangle 53"/>
          <p:cNvSpPr>
            <a:spLocks noChangeArrowheads="1"/>
          </p:cNvSpPr>
          <p:nvPr/>
        </p:nvSpPr>
        <p:spPr bwMode="gray">
          <a:xfrm>
            <a:off x="5734739" y="3886854"/>
            <a:ext cx="87653" cy="63594"/>
          </a:xfrm>
          <a:prstGeom prst="rect">
            <a:avLst/>
          </a:prstGeom>
          <a:solidFill>
            <a:srgbClr val="008000"/>
          </a:solidFill>
          <a:ln>
            <a:noFill/>
          </a:ln>
          <a:effectLst/>
          <a:extLst>
            <a:ext uri="{91240B29-F687-4F45-9708-019B960494DF}">
              <a14:hiddenLine xmlns:a14="http://schemas.microsoft.com/office/drawing/2010/main" w="38100" algn="ctr">
                <a:solidFill>
                  <a:srgbClr val="00774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pPr>
            <a:endParaRPr lang="en-US" altLang="en-US" b="0">
              <a:solidFill>
                <a:schemeClr val="dk1"/>
              </a:solidFill>
            </a:endParaRPr>
          </a:p>
        </p:txBody>
      </p:sp>
      <p:sp>
        <p:nvSpPr>
          <p:cNvPr id="46104" name="Text Box 54"/>
          <p:cNvSpPr txBox="1">
            <a:spLocks noChangeArrowheads="1"/>
          </p:cNvSpPr>
          <p:nvPr/>
        </p:nvSpPr>
        <p:spPr bwMode="auto">
          <a:xfrm>
            <a:off x="5021190" y="3874136"/>
            <a:ext cx="809419" cy="106838"/>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0"/>
              </a:spcBef>
              <a:buClr>
                <a:schemeClr val="accent2"/>
              </a:buClr>
            </a:pPr>
            <a:r>
              <a:rPr lang="en-US" sz="700" b="0" i="0" u="none" baseline="0">
                <a:solidFill>
                  <a:srgbClr val="008000"/>
                </a:solidFill>
              </a:rPr>
              <a:t>IE / PROFINET     </a:t>
            </a:r>
          </a:p>
        </p:txBody>
      </p:sp>
      <p:sp>
        <p:nvSpPr>
          <p:cNvPr id="46106" name="Freeform 56"/>
          <p:cNvSpPr>
            <a:spLocks/>
          </p:cNvSpPr>
          <p:nvPr/>
        </p:nvSpPr>
        <p:spPr bwMode="auto">
          <a:xfrm>
            <a:off x="2732630" y="3829620"/>
            <a:ext cx="646439" cy="457877"/>
          </a:xfrm>
          <a:custGeom>
            <a:avLst/>
            <a:gdLst>
              <a:gd name="T0" fmla="*/ 0 w 408"/>
              <a:gd name="T1" fmla="*/ 0 h 348"/>
              <a:gd name="T2" fmla="*/ 135 w 408"/>
              <a:gd name="T3" fmla="*/ 99 h 348"/>
              <a:gd name="T4" fmla="*/ 566 w 408"/>
              <a:gd name="T5" fmla="*/ 198 h 348"/>
              <a:gd name="T6" fmla="*/ 797 w 408"/>
              <a:gd name="T7" fmla="*/ 266 h 348"/>
              <a:gd name="T8" fmla="*/ 831 w 408"/>
              <a:gd name="T9" fmla="*/ 403 h 348"/>
              <a:gd name="T10" fmla="*/ 1133 w 408"/>
              <a:gd name="T11" fmla="*/ 441 h 3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348">
                <a:moveTo>
                  <a:pt x="0" y="0"/>
                </a:moveTo>
                <a:cubicBezTo>
                  <a:pt x="7" y="26"/>
                  <a:pt x="14" y="52"/>
                  <a:pt x="48" y="78"/>
                </a:cubicBezTo>
                <a:cubicBezTo>
                  <a:pt x="82" y="104"/>
                  <a:pt x="164" y="134"/>
                  <a:pt x="204" y="156"/>
                </a:cubicBezTo>
                <a:cubicBezTo>
                  <a:pt x="244" y="178"/>
                  <a:pt x="272" y="183"/>
                  <a:pt x="288" y="210"/>
                </a:cubicBezTo>
                <a:cubicBezTo>
                  <a:pt x="304" y="237"/>
                  <a:pt x="280" y="295"/>
                  <a:pt x="300" y="318"/>
                </a:cubicBezTo>
                <a:cubicBezTo>
                  <a:pt x="320" y="341"/>
                  <a:pt x="364" y="344"/>
                  <a:pt x="408" y="348"/>
                </a:cubicBezTo>
              </a:path>
            </a:pathLst>
          </a:custGeom>
          <a:noFill/>
          <a:ln w="19050" cap="flat" cmpd="sng">
            <a:solidFill>
              <a:srgbClr val="F66E13"/>
            </a:solidFill>
            <a:prstDash val="solid"/>
            <a:round/>
            <a:headEnd type="triangle" w="med" len="med"/>
            <a:tailEnd type="triangle" w="med" len="med"/>
          </a:ln>
          <a:effectLst/>
          <a:extLst>
            <a:ext uri="{909E8E84-426E-40DD-AFC4-6F175D3DCCD1}">
              <a14:hiddenFill xmlns:a14="http://schemas.microsoft.com/office/drawing/2010/main">
                <a:solidFill>
                  <a:srgbClr val="949EA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solidFill>
                <a:schemeClr val="dk1"/>
              </a:solidFill>
            </a:endParaRPr>
          </a:p>
        </p:txBody>
      </p:sp>
      <p:sp>
        <p:nvSpPr>
          <p:cNvPr id="46109" name="Line 59"/>
          <p:cNvSpPr>
            <a:spLocks noChangeShapeType="1"/>
          </p:cNvSpPr>
          <p:nvPr/>
        </p:nvSpPr>
        <p:spPr bwMode="gray">
          <a:xfrm flipV="1">
            <a:off x="4771927" y="3993692"/>
            <a:ext cx="10957" cy="1205744"/>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10" name="Line 60"/>
          <p:cNvSpPr>
            <a:spLocks noChangeShapeType="1"/>
          </p:cNvSpPr>
          <p:nvPr/>
        </p:nvSpPr>
        <p:spPr bwMode="gray">
          <a:xfrm flipV="1">
            <a:off x="1686274" y="3994964"/>
            <a:ext cx="10957" cy="1205744"/>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11" name="Line 61"/>
          <p:cNvSpPr>
            <a:spLocks noChangeShapeType="1"/>
          </p:cNvSpPr>
          <p:nvPr/>
        </p:nvSpPr>
        <p:spPr bwMode="gray">
          <a:xfrm>
            <a:off x="4773297" y="4357450"/>
            <a:ext cx="627265" cy="0"/>
          </a:xfrm>
          <a:prstGeom prst="line">
            <a:avLst/>
          </a:prstGeom>
          <a:noFill/>
          <a:ln w="38100">
            <a:solidFill>
              <a:srgbClr val="00774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a:p>
        </p:txBody>
      </p:sp>
      <p:sp>
        <p:nvSpPr>
          <p:cNvPr id="46112" name="Freeform 62"/>
          <p:cNvSpPr>
            <a:spLocks/>
          </p:cNvSpPr>
          <p:nvPr/>
        </p:nvSpPr>
        <p:spPr bwMode="auto">
          <a:xfrm rot="15862645">
            <a:off x="2012559" y="3735872"/>
            <a:ext cx="329417" cy="560156"/>
          </a:xfrm>
          <a:custGeom>
            <a:avLst/>
            <a:gdLst>
              <a:gd name="T0" fmla="*/ 0 w 408"/>
              <a:gd name="T1" fmla="*/ 0 h 348"/>
              <a:gd name="T2" fmla="*/ 2 w 408"/>
              <a:gd name="T3" fmla="*/ 242 h 348"/>
              <a:gd name="T4" fmla="*/ 9 w 408"/>
              <a:gd name="T5" fmla="*/ 482 h 348"/>
              <a:gd name="T6" fmla="*/ 12 w 408"/>
              <a:gd name="T7" fmla="*/ 651 h 348"/>
              <a:gd name="T8" fmla="*/ 13 w 408"/>
              <a:gd name="T9" fmla="*/ 987 h 348"/>
              <a:gd name="T10" fmla="*/ 17 w 408"/>
              <a:gd name="T11" fmla="*/ 1078 h 3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348">
                <a:moveTo>
                  <a:pt x="0" y="0"/>
                </a:moveTo>
                <a:cubicBezTo>
                  <a:pt x="7" y="26"/>
                  <a:pt x="14" y="52"/>
                  <a:pt x="48" y="78"/>
                </a:cubicBezTo>
                <a:cubicBezTo>
                  <a:pt x="82" y="104"/>
                  <a:pt x="164" y="134"/>
                  <a:pt x="204" y="156"/>
                </a:cubicBezTo>
                <a:cubicBezTo>
                  <a:pt x="244" y="178"/>
                  <a:pt x="272" y="183"/>
                  <a:pt x="288" y="210"/>
                </a:cubicBezTo>
                <a:cubicBezTo>
                  <a:pt x="304" y="237"/>
                  <a:pt x="280" y="295"/>
                  <a:pt x="300" y="318"/>
                </a:cubicBezTo>
                <a:cubicBezTo>
                  <a:pt x="320" y="341"/>
                  <a:pt x="364" y="344"/>
                  <a:pt x="408" y="348"/>
                </a:cubicBezTo>
              </a:path>
            </a:pathLst>
          </a:custGeom>
          <a:noFill/>
          <a:ln w="19050" cap="flat" cmpd="sng">
            <a:solidFill>
              <a:srgbClr val="F66E13"/>
            </a:solidFill>
            <a:prstDash val="solid"/>
            <a:round/>
            <a:headEnd type="triangle" w="med" len="med"/>
            <a:tailEnd type="triangle" w="med" len="med"/>
          </a:ln>
          <a:effectLst/>
          <a:extLst>
            <a:ext uri="{909E8E84-426E-40DD-AFC4-6F175D3DCCD1}">
              <a14:hiddenFill xmlns:a14="http://schemas.microsoft.com/office/drawing/2010/main">
                <a:solidFill>
                  <a:srgbClr val="949EA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solidFill>
                <a:schemeClr val="dk1"/>
              </a:solidFill>
            </a:endParaRPr>
          </a:p>
        </p:txBody>
      </p:sp>
      <p:sp>
        <p:nvSpPr>
          <p:cNvPr id="46113" name="AutoShape 63"/>
          <p:cNvSpPr>
            <a:spLocks noChangeArrowheads="1"/>
          </p:cNvSpPr>
          <p:nvPr/>
        </p:nvSpPr>
        <p:spPr bwMode="auto">
          <a:xfrm rot="5400000">
            <a:off x="1887572" y="4252795"/>
            <a:ext cx="569803" cy="580700"/>
          </a:xfrm>
          <a:prstGeom prst="rtTriangle">
            <a:avLst/>
          </a:prstGeom>
          <a:solidFill>
            <a:srgbClr val="EF7C00">
              <a:alpha val="59999"/>
            </a:srgbClr>
          </a:solidFill>
          <a:ln w="25400">
            <a:solidFill>
              <a:srgbClr val="EF7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no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pPr>
            <a:endParaRPr lang="en-US" altLang="en-US" b="0">
              <a:solidFill>
                <a:schemeClr val="dk1"/>
              </a:solidFill>
            </a:endParaRPr>
          </a:p>
        </p:txBody>
      </p:sp>
      <p:sp>
        <p:nvSpPr>
          <p:cNvPr id="46114" name="AutoShape 64"/>
          <p:cNvSpPr>
            <a:spLocks noChangeArrowheads="1"/>
          </p:cNvSpPr>
          <p:nvPr/>
        </p:nvSpPr>
        <p:spPr bwMode="auto">
          <a:xfrm rot="5400000">
            <a:off x="4955421" y="4248980"/>
            <a:ext cx="569803" cy="580700"/>
          </a:xfrm>
          <a:prstGeom prst="rtTriangle">
            <a:avLst/>
          </a:prstGeom>
          <a:solidFill>
            <a:srgbClr val="EF7C00">
              <a:alpha val="59999"/>
            </a:srgbClr>
          </a:solidFill>
          <a:ln w="25400">
            <a:solidFill>
              <a:srgbClr val="EF7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no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pPr>
            <a:endParaRPr lang="en-US" altLang="en-US" b="0">
              <a:solidFill>
                <a:schemeClr val="dk1"/>
              </a:solidFill>
            </a:endParaRPr>
          </a:p>
        </p:txBody>
      </p:sp>
      <p:sp>
        <p:nvSpPr>
          <p:cNvPr id="46117" name="Text Box 67"/>
          <p:cNvSpPr txBox="1">
            <a:spLocks noChangeArrowheads="1"/>
          </p:cNvSpPr>
          <p:nvPr/>
        </p:nvSpPr>
        <p:spPr bwMode="auto">
          <a:xfrm>
            <a:off x="1810906" y="4096715"/>
            <a:ext cx="1286031" cy="152626"/>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000" b="0" i="0" u="none" baseline="0">
                <a:solidFill>
                  <a:srgbClr val="EF7C00"/>
                </a:solidFill>
                <a:cs typeface="Arial" pitchFamily="34" charset="0"/>
              </a:rPr>
              <a:t>IO device 1</a:t>
            </a:r>
          </a:p>
        </p:txBody>
      </p:sp>
      <p:sp>
        <p:nvSpPr>
          <p:cNvPr id="46118" name="Text Box 68"/>
          <p:cNvSpPr txBox="1">
            <a:spLocks noChangeArrowheads="1"/>
          </p:cNvSpPr>
          <p:nvPr/>
        </p:nvSpPr>
        <p:spPr bwMode="auto">
          <a:xfrm>
            <a:off x="4884232" y="4091627"/>
            <a:ext cx="1286031" cy="152626"/>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ctr" rtl="0" eaLnBrk="1" hangingPunct="1">
              <a:lnSpc>
                <a:spcPct val="100000"/>
              </a:lnSpc>
              <a:spcBef>
                <a:spcPct val="50000"/>
              </a:spcBef>
              <a:buClr>
                <a:schemeClr val="accent2"/>
              </a:buClr>
            </a:pPr>
            <a:r>
              <a:rPr lang="en-US" sz="1000" b="0" i="0" u="none" baseline="0">
                <a:solidFill>
                  <a:srgbClr val="EF7C00"/>
                </a:solidFill>
                <a:cs typeface="Arial" pitchFamily="34" charset="0"/>
              </a:rPr>
              <a:t>IO device 3</a:t>
            </a:r>
          </a:p>
        </p:txBody>
      </p:sp>
      <p:sp>
        <p:nvSpPr>
          <p:cNvPr id="46119" name="Freeform 69"/>
          <p:cNvSpPr>
            <a:spLocks/>
          </p:cNvSpPr>
          <p:nvPr/>
        </p:nvSpPr>
        <p:spPr bwMode="auto">
          <a:xfrm>
            <a:off x="3136655" y="3852514"/>
            <a:ext cx="1766752" cy="417177"/>
          </a:xfrm>
          <a:custGeom>
            <a:avLst/>
            <a:gdLst>
              <a:gd name="T0" fmla="*/ 0 w 408"/>
              <a:gd name="T1" fmla="*/ 0 h 348"/>
              <a:gd name="T2" fmla="*/ 152002 w 408"/>
              <a:gd name="T3" fmla="*/ 52 h 348"/>
              <a:gd name="T4" fmla="*/ 644282 w 408"/>
              <a:gd name="T5" fmla="*/ 103 h 348"/>
              <a:gd name="T6" fmla="*/ 910003 w 408"/>
              <a:gd name="T7" fmla="*/ 139 h 348"/>
              <a:gd name="T8" fmla="*/ 948191 w 408"/>
              <a:gd name="T9" fmla="*/ 211 h 348"/>
              <a:gd name="T10" fmla="*/ 1288852 w 408"/>
              <a:gd name="T11" fmla="*/ 229 h 3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08" h="348">
                <a:moveTo>
                  <a:pt x="0" y="0"/>
                </a:moveTo>
                <a:cubicBezTo>
                  <a:pt x="7" y="26"/>
                  <a:pt x="14" y="52"/>
                  <a:pt x="48" y="78"/>
                </a:cubicBezTo>
                <a:cubicBezTo>
                  <a:pt x="82" y="104"/>
                  <a:pt x="164" y="134"/>
                  <a:pt x="204" y="156"/>
                </a:cubicBezTo>
                <a:cubicBezTo>
                  <a:pt x="244" y="178"/>
                  <a:pt x="272" y="183"/>
                  <a:pt x="288" y="210"/>
                </a:cubicBezTo>
                <a:cubicBezTo>
                  <a:pt x="304" y="237"/>
                  <a:pt x="280" y="295"/>
                  <a:pt x="300" y="318"/>
                </a:cubicBezTo>
                <a:cubicBezTo>
                  <a:pt x="320" y="341"/>
                  <a:pt x="364" y="344"/>
                  <a:pt x="408" y="348"/>
                </a:cubicBezTo>
              </a:path>
            </a:pathLst>
          </a:custGeom>
          <a:noFill/>
          <a:ln w="19050" cap="flat" cmpd="sng">
            <a:solidFill>
              <a:srgbClr val="F66E13"/>
            </a:solidFill>
            <a:prstDash val="solid"/>
            <a:round/>
            <a:headEnd type="triangle" w="med" len="med"/>
            <a:tailEnd type="triangle" w="med" len="med"/>
          </a:ln>
          <a:effectLst/>
          <a:extLst>
            <a:ext uri="{909E8E84-426E-40DD-AFC4-6F175D3DCCD1}">
              <a14:hiddenFill xmlns:a14="http://schemas.microsoft.com/office/drawing/2010/main">
                <a:solidFill>
                  <a:srgbClr val="949EA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a:solidFill>
                <a:schemeClr val="dk1"/>
              </a:solidFill>
            </a:endParaRPr>
          </a:p>
        </p:txBody>
      </p:sp>
      <p:sp>
        <p:nvSpPr>
          <p:cNvPr id="70" name="Text Box 56"/>
          <p:cNvSpPr txBox="1">
            <a:spLocks noChangeArrowheads="1"/>
          </p:cNvSpPr>
          <p:nvPr/>
        </p:nvSpPr>
        <p:spPr bwMode="auto">
          <a:xfrm>
            <a:off x="4144253" y="3522833"/>
            <a:ext cx="150438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0" rIns="3600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sz="1200" b="0" i="0" u="none" baseline="0">
                <a:solidFill>
                  <a:schemeClr val="accent5"/>
                </a:solidFill>
                <a:cs typeface="Arial" charset="0"/>
              </a:rPr>
              <a:t>i-device</a:t>
            </a:r>
            <a:endParaRPr lang="en-US" altLang="en-US" sz="1200" dirty="0">
              <a:solidFill>
                <a:schemeClr val="accent5"/>
              </a:solidFill>
              <a:cs typeface="Arial" charset="0"/>
            </a:endParaRPr>
          </a:p>
        </p:txBody>
      </p:sp>
      <p:sp>
        <p:nvSpPr>
          <p:cNvPr id="71"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lnSpc>
                <a:spcPct val="100000"/>
              </a:lnSpc>
              <a:tabLst>
                <a:tab pos="625475" algn="l"/>
                <a:tab pos="895350" algn="l"/>
                <a:tab pos="1524000" algn="l"/>
                <a:tab pos="5200650" algn="l"/>
              </a:tabLst>
            </a:pPr>
            <a:r>
              <a:rPr lang="en-US" sz="2000" b="1" i="0" u="none" baseline="0">
                <a:solidFill>
                  <a:srgbClr val="FFFFFF"/>
                </a:solidFill>
                <a:latin typeface="Arial" charset="0"/>
              </a:rPr>
              <a:t>Savings with costs / installation / wiring of additional hardware</a:t>
            </a:r>
          </a:p>
        </p:txBody>
      </p:sp>
      <p:pic>
        <p:nvPicPr>
          <p:cNvPr id="5" name="Picture 4"/>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09481" y="3193595"/>
            <a:ext cx="646171" cy="586026"/>
          </a:xfrm>
          <a:prstGeom prst="rect">
            <a:avLst/>
          </a:prstGeom>
          <a:ln w="38100">
            <a:solidFill>
              <a:schemeClr val="accent3"/>
            </a:solidFill>
          </a:ln>
        </p:spPr>
      </p:pic>
      <p:pic>
        <p:nvPicPr>
          <p:cNvPr id="76" name="Picture 7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893486" y="4277474"/>
            <a:ext cx="646171" cy="586026"/>
          </a:xfrm>
          <a:prstGeom prst="rect">
            <a:avLst/>
          </a:prstGeom>
          <a:ln w="38100">
            <a:noFill/>
          </a:ln>
        </p:spPr>
      </p:pic>
      <p:pic>
        <p:nvPicPr>
          <p:cNvPr id="77" name="Picture 7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459131" y="4277474"/>
            <a:ext cx="646171" cy="586026"/>
          </a:xfrm>
          <a:prstGeom prst="rect">
            <a:avLst/>
          </a:prstGeom>
          <a:ln w="38100">
            <a:noFill/>
          </a:ln>
        </p:spPr>
      </p:pic>
      <p:pic>
        <p:nvPicPr>
          <p:cNvPr id="78" name="Picture 7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962422" y="4277474"/>
            <a:ext cx="646171" cy="586026"/>
          </a:xfrm>
          <a:prstGeom prst="rect">
            <a:avLst/>
          </a:prstGeom>
          <a:ln w="38100">
            <a:noFill/>
          </a:ln>
        </p:spPr>
      </p:pic>
      <p:pic>
        <p:nvPicPr>
          <p:cNvPr id="84" name="Picture 83"/>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051422" y="1698610"/>
            <a:ext cx="686300" cy="622420"/>
          </a:xfrm>
          <a:prstGeom prst="rect">
            <a:avLst/>
          </a:prstGeom>
          <a:ln w="38100">
            <a:noFill/>
          </a:ln>
        </p:spPr>
      </p:pic>
      <p:sp>
        <p:nvSpPr>
          <p:cNvPr id="85" name="Text Box 13"/>
          <p:cNvSpPr txBox="1">
            <a:spLocks noChangeArrowheads="1"/>
          </p:cNvSpPr>
          <p:nvPr/>
        </p:nvSpPr>
        <p:spPr bwMode="auto">
          <a:xfrm>
            <a:off x="10111778" y="2100367"/>
            <a:ext cx="481263" cy="184150"/>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tIns="0" rIns="36000" bIns="0">
            <a:spAutoFit/>
          </a:bodyPr>
          <a:lstStyle>
            <a:lvl1pPr eaLnBrk="0" hangingPunct="0">
              <a:lnSpc>
                <a:spcPct val="110000"/>
              </a:lnSpc>
              <a:spcBef>
                <a:spcPct val="25000"/>
              </a:spcBef>
              <a:defRPr>
                <a:solidFill>
                  <a:schemeClr val="tx1"/>
                </a:solidFill>
                <a:latin typeface="Arial" pitchFamily="34" charset="0"/>
              </a:defRPr>
            </a:lvl1pPr>
            <a:lvl2pPr marL="742950" indent="-285750" eaLnBrk="0" hangingPunct="0">
              <a:lnSpc>
                <a:spcPct val="110000"/>
              </a:lnSpc>
              <a:spcBef>
                <a:spcPct val="25000"/>
              </a:spcBef>
              <a:buChar char="§"/>
              <a:defRPr>
                <a:solidFill>
                  <a:schemeClr val="tx1"/>
                </a:solidFill>
                <a:latin typeface="Arial" pitchFamily="34" charset="0"/>
              </a:defRPr>
            </a:lvl2pPr>
            <a:lvl3pPr marL="1143000" indent="-228600" eaLnBrk="0" hangingPunct="0">
              <a:lnSpc>
                <a:spcPct val="110000"/>
              </a:lnSpc>
              <a:spcBef>
                <a:spcPct val="25000"/>
              </a:spcBef>
              <a:buChar char="§"/>
              <a:defRPr>
                <a:solidFill>
                  <a:schemeClr val="tx1"/>
                </a:solidFill>
                <a:latin typeface="Arial" pitchFamily="34" charset="0"/>
              </a:defRPr>
            </a:lvl3pPr>
            <a:lvl4pPr marL="1600200" indent="-228600" eaLnBrk="0" hangingPunct="0">
              <a:lnSpc>
                <a:spcPct val="110000"/>
              </a:lnSpc>
              <a:spcBef>
                <a:spcPct val="25000"/>
              </a:spcBef>
              <a:buChar char="§"/>
              <a:defRPr>
                <a:solidFill>
                  <a:schemeClr val="tx1"/>
                </a:solidFill>
                <a:latin typeface="Arial" pitchFamily="34" charset="0"/>
              </a:defRPr>
            </a:lvl4pPr>
            <a:lvl5pPr marL="2057400" indent="-228600" eaLnBrk="0" hangingPunct="0">
              <a:lnSpc>
                <a:spcPct val="110000"/>
              </a:lnSpc>
              <a:spcBef>
                <a:spcPct val="25000"/>
              </a:spcBef>
              <a:buChar char="§"/>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pitchFamily="34" charset="0"/>
              </a:defRPr>
            </a:lvl9pPr>
          </a:lstStyle>
          <a:p>
            <a:pPr algn="l" rtl="0" eaLnBrk="1" hangingPunct="1">
              <a:lnSpc>
                <a:spcPct val="100000"/>
              </a:lnSpc>
              <a:spcBef>
                <a:spcPct val="0"/>
              </a:spcBef>
              <a:buClr>
                <a:schemeClr val="accent2"/>
              </a:buClr>
            </a:pPr>
            <a:r>
              <a:rPr lang="en-US" sz="1200" b="0" i="0" u="none" baseline="0">
                <a:solidFill>
                  <a:srgbClr val="FFFFFF"/>
                </a:solidFill>
              </a:rPr>
              <a:t>CPU2</a:t>
            </a:r>
            <a:endParaRPr lang="en-US" altLang="en-US" sz="1200" dirty="0">
              <a:solidFill>
                <a:srgbClr val="FFFFFF"/>
              </a:solidFill>
            </a:endParaRPr>
          </a:p>
        </p:txBody>
      </p:sp>
    </p:spTree>
    <p:custDataLst>
      <p:tags r:id="rId2"/>
    </p:custDataLst>
    <p:extLst>
      <p:ext uri="{BB962C8B-B14F-4D97-AF65-F5344CB8AC3E}">
        <p14:creationId xmlns:p14="http://schemas.microsoft.com/office/powerpoint/2010/main" val="183501162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1574536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81" name="think-cell Folie" r:id="rId6" imgW="360" imgH="360" progId="TCLayout.ActiveDocument.1">
                  <p:embed/>
                </p:oleObj>
              </mc:Choice>
              <mc:Fallback>
                <p:oleObj name="think-cell Folie" r:id="rId6" imgW="360" imgH="360" progId="TCLayout.ActiveDocument.1">
                  <p:embed/>
                  <p:pic>
                    <p:nvPicPr>
                      <p:cNvPr id="0" name="Picture 1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Inhaltsplatzhalter 1"/>
          <p:cNvSpPr txBox="1">
            <a:spLocks/>
          </p:cNvSpPr>
          <p:nvPr/>
        </p:nvSpPr>
        <p:spPr>
          <a:xfrm>
            <a:off x="627063" y="1844874"/>
            <a:ext cx="5472112"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r>
              <a:rPr lang="en-US" sz="1600" b="0" i="0" u="none" baseline="0"/>
              <a:t>Access for up to 2 controllers on S7-1200 as i-device</a:t>
            </a:r>
          </a:p>
          <a:p>
            <a:pPr lvl="1" algn="l" rtl="0"/>
            <a:r>
              <a:rPr lang="en-US" sz="1600" b="0" i="0" u="none" baseline="0"/>
              <a:t>Rapid exchange of data in real time between</a:t>
            </a:r>
            <a:r>
              <a:rPr lang="en-US" sz="1600"/>
              <a:t/>
            </a:r>
            <a:br>
              <a:rPr lang="en-US" sz="1600"/>
            </a:br>
            <a:r>
              <a:rPr lang="en-US" sz="1600" b="0" i="0" u="none" baseline="0"/>
              <a:t>S7-1x00 CPUs</a:t>
            </a:r>
          </a:p>
          <a:p>
            <a:pPr lvl="1" algn="l" rtl="0"/>
            <a:r>
              <a:rPr lang="en-US" sz="1600" b="0" i="0" u="none" baseline="0"/>
              <a:t>Incorporation of 3rd party controllers under PROFINET</a:t>
            </a:r>
          </a:p>
        </p:txBody>
      </p:sp>
      <p:sp>
        <p:nvSpPr>
          <p:cNvPr id="17" name="Explosion 2 16"/>
          <p:cNvSpPr/>
          <p:nvPr/>
        </p:nvSpPr>
        <p:spPr bwMode="auto">
          <a:xfrm>
            <a:off x="5058057" y="2260642"/>
            <a:ext cx="1029833" cy="448581"/>
          </a:xfrm>
          <a:prstGeom prst="irregularSeal2">
            <a:avLst/>
          </a:prstGeom>
          <a:solidFill>
            <a:srgbClr val="AAB414"/>
          </a:solidFill>
          <a:ln>
            <a:noFill/>
          </a:ln>
          <a:effectLst/>
          <a:extLst/>
        </p:spPr>
        <p:txBody>
          <a:bodyPr wrap="square" lIns="0" tIns="54000" rIns="0" bIns="54000" numCol="1" spcCol="72000" rtlCol="0" anchor="ctr">
            <a:noAutofit/>
          </a:bodyPr>
          <a:lstStyle/>
          <a:p>
            <a:pPr algn="ctr" rtl="0">
              <a:lnSpc>
                <a:spcPct val="110000"/>
              </a:lnSpc>
              <a:spcBef>
                <a:spcPct val="0"/>
              </a:spcBef>
              <a:buFont typeface="Wingdings" charset="0"/>
              <a:buNone/>
            </a:pPr>
            <a:r>
              <a:rPr lang="en-US" sz="800" b="1" i="0" u="none" baseline="0">
                <a:solidFill>
                  <a:schemeClr val="tx1"/>
                </a:solidFill>
              </a:rPr>
              <a:t>As of V4.1</a:t>
            </a:r>
          </a:p>
        </p:txBody>
      </p:sp>
      <p:sp>
        <p:nvSpPr>
          <p:cNvPr id="24" name="Inhaltsplatzhalter 12"/>
          <p:cNvSpPr txBox="1">
            <a:spLocks/>
          </p:cNvSpPr>
          <p:nvPr/>
        </p:nvSpPr>
        <p:spPr bwMode="auto">
          <a:xfrm>
            <a:off x="6243750" y="1412874"/>
            <a:ext cx="5472000" cy="475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13" name="TextBox 12"/>
          <p:cNvSpPr txBox="1"/>
          <p:nvPr/>
        </p:nvSpPr>
        <p:spPr bwMode="auto">
          <a:xfrm>
            <a:off x="6365721" y="1768474"/>
            <a:ext cx="2006056" cy="492125"/>
          </a:xfrm>
          <a:prstGeom prst="rect">
            <a:avLst/>
          </a:prstGeom>
          <a:solidFill>
            <a:srgbClr val="0064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en-US"/>
            </a:defPPr>
            <a:lvl1pPr algn="ctr"/>
          </a:lstStyle>
          <a:p>
            <a:pPr rtl="0">
              <a:buClr>
                <a:srgbClr val="3366AA"/>
              </a:buClr>
              <a:defRPr/>
            </a:pPr>
            <a:r>
              <a:rPr lang="en-US" b="1" i="0" u="none" baseline="0">
                <a:solidFill>
                  <a:schemeClr val="bg1"/>
                </a:solidFill>
              </a:rPr>
              <a:t>Controller 1</a:t>
            </a:r>
            <a:endParaRPr lang="en-US" b="1" dirty="0">
              <a:solidFill>
                <a:schemeClr val="bg1"/>
              </a:solidFill>
            </a:endParaRPr>
          </a:p>
        </p:txBody>
      </p:sp>
      <p:sp>
        <p:nvSpPr>
          <p:cNvPr id="14" name="TextBox 13"/>
          <p:cNvSpPr txBox="1"/>
          <p:nvPr/>
        </p:nvSpPr>
        <p:spPr bwMode="auto">
          <a:xfrm>
            <a:off x="9576619" y="1768475"/>
            <a:ext cx="2004469" cy="492125"/>
          </a:xfrm>
          <a:prstGeom prst="rect">
            <a:avLst/>
          </a:prstGeom>
          <a:solidFill>
            <a:srgbClr val="55A0B9"/>
          </a:solidFill>
          <a:ln w="25400" cap="flat" cmpd="sng" algn="ctr">
            <a:noFill/>
            <a:prstDash val="solid"/>
          </a:ln>
          <a:effectLst/>
          <a:extLst>
            <a:ext uri="{91240B29-F687-4F45-9708-019B960494DF}">
              <a14:hiddenLine xmlns:a14="http://schemas.microsoft.com/office/drawing/2010/main" w="25400" cap="flat" cmpd="sng" algn="ctr">
                <a:solidFill>
                  <a:srgbClr val="62717C"/>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defPPr>
              <a:defRPr lang="en-US"/>
            </a:defPPr>
            <a:lvl1pPr algn="ctr"/>
          </a:lstStyle>
          <a:p>
            <a:pPr rtl="0">
              <a:buClr>
                <a:srgbClr val="3366AA"/>
              </a:buClr>
              <a:defRPr/>
            </a:pPr>
            <a:r>
              <a:rPr lang="en-US" b="1" i="0" u="none" baseline="0">
                <a:solidFill>
                  <a:srgbClr val="FFFFFF"/>
                </a:solidFill>
              </a:rPr>
              <a:t>Controller 2</a:t>
            </a:r>
            <a:endParaRPr lang="en-US" b="1" dirty="0">
              <a:solidFill>
                <a:srgbClr val="FFFFFF"/>
              </a:solidFill>
            </a:endParaRPr>
          </a:p>
        </p:txBody>
      </p:sp>
      <p:sp>
        <p:nvSpPr>
          <p:cNvPr id="26628" name="Titel 1"/>
          <p:cNvSpPr>
            <a:spLocks noGrp="1"/>
          </p:cNvSpPr>
          <p:nvPr>
            <p:ph type="title"/>
          </p:nvPr>
        </p:nvSpPr>
        <p:spPr/>
        <p:txBody>
          <a:bodyPr/>
          <a:lstStyle/>
          <a:p>
            <a:r>
              <a:rPr lang="en-US" dirty="0" smtClean="0">
                <a:latin typeface="Arial"/>
                <a:cs typeface="Arial"/>
              </a:rPr>
              <a:t>Communication</a:t>
            </a:r>
            <a:r>
              <a:rPr lang="en-US" b="1" i="0" u="none" baseline="0" dirty="0" smtClean="0"/>
              <a:t> </a:t>
            </a:r>
            <a:r>
              <a:rPr lang="en-US" dirty="0"/>
              <a:t/>
            </a:r>
            <a:br>
              <a:rPr lang="en-US" dirty="0"/>
            </a:br>
            <a:r>
              <a:rPr lang="en-US" b="1" i="0" u="none" baseline="0" dirty="0"/>
              <a:t>Shared I-Device</a:t>
            </a:r>
            <a:endParaRPr lang="en-US" altLang="de-DE" dirty="0" smtClean="0"/>
          </a:p>
        </p:txBody>
      </p:sp>
      <p:pic>
        <p:nvPicPr>
          <p:cNvPr id="7" name="Snagit_PPTD84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58192" y="4607485"/>
            <a:ext cx="2489582" cy="1149667"/>
          </a:xfrm>
          <a:prstGeom prst="rect">
            <a:avLst/>
          </a:prstGeom>
        </p:spPr>
      </p:pic>
      <p:pic>
        <p:nvPicPr>
          <p:cNvPr id="8" name="Snagit_PPT9F7E"/>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059739" y="4607485"/>
            <a:ext cx="2521349" cy="1149667"/>
          </a:xfrm>
          <a:prstGeom prst="rect">
            <a:avLst/>
          </a:prstGeom>
        </p:spPr>
      </p:pic>
      <p:pic>
        <p:nvPicPr>
          <p:cNvPr id="7171" name="Picture 3" descr="C:\Users\lj2879\AppData\Local\Microsoft\Windows\Temporary Internet Files\Content.IE5\44ANS90N\P_ST70_XX_06002I.jp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7000" b="97333" l="2667" r="96667"/>
                    </a14:imgEffect>
                  </a14:imgLayer>
                </a14:imgProps>
              </a:ext>
              <a:ext uri="{28A0092B-C50C-407E-A947-70E740481C1C}">
                <a14:useLocalDpi xmlns:a14="http://schemas.microsoft.com/office/drawing/2010/main"/>
              </a:ext>
            </a:extLst>
          </a:blip>
          <a:srcRect/>
          <a:stretch>
            <a:fillRect/>
          </a:stretch>
        </p:blipFill>
        <p:spPr bwMode="auto">
          <a:xfrm>
            <a:off x="8450970" y="3998192"/>
            <a:ext cx="1045987" cy="10459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C:\Users\lj2879\AppData\Local\Microsoft\Windows\Temporary Internet Files\Content.IE5\44ANS90N\P_ST70_XX_06002I.jp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7000" b="97333" l="2667" r="96667"/>
                    </a14:imgEffect>
                  </a14:imgLayer>
                </a14:imgProps>
              </a:ext>
              <a:ext uri="{28A0092B-C50C-407E-A947-70E740481C1C}">
                <a14:useLocalDpi xmlns:a14="http://schemas.microsoft.com/office/drawing/2010/main"/>
              </a:ext>
            </a:extLst>
          </a:blip>
          <a:srcRect/>
          <a:stretch>
            <a:fillRect/>
          </a:stretch>
        </p:blipFill>
        <p:spPr bwMode="auto">
          <a:xfrm>
            <a:off x="6845755" y="2458846"/>
            <a:ext cx="1045987" cy="1045987"/>
          </a:xfrm>
          <a:prstGeom prst="rect">
            <a:avLst/>
          </a:prstGeom>
          <a:noFill/>
          <a:extLst>
            <a:ext uri="{909E8E84-426E-40DD-AFC4-6F175D3DCCD1}">
              <a14:hiddenFill xmlns:a14="http://schemas.microsoft.com/office/drawing/2010/main">
                <a:solidFill>
                  <a:srgbClr val="FFFFFF"/>
                </a:solidFill>
              </a14:hiddenFill>
            </a:ext>
          </a:extLst>
        </p:spPr>
      </p:pic>
      <p:sp>
        <p:nvSpPr>
          <p:cNvPr id="19" name="Left-Right Arrow 18"/>
          <p:cNvSpPr/>
          <p:nvPr/>
        </p:nvSpPr>
        <p:spPr bwMode="auto">
          <a:xfrm rot="2408990">
            <a:off x="7304809" y="3682087"/>
            <a:ext cx="1214070" cy="593871"/>
          </a:xfrm>
          <a:prstGeom prst="leftRightArrow">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7181" name="Picture 13"/>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79178" y="3056108"/>
            <a:ext cx="5010568" cy="297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7"/>
          <p:cNvSpPr>
            <a:spLocks noChangeArrowheads="1"/>
          </p:cNvSpPr>
          <p:nvPr/>
        </p:nvSpPr>
        <p:spPr bwMode="auto">
          <a:xfrm>
            <a:off x="627062" y="1412874"/>
            <a:ext cx="5472112"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Shared I-device</a:t>
            </a:r>
          </a:p>
        </p:txBody>
      </p:sp>
      <p:pic>
        <p:nvPicPr>
          <p:cNvPr id="25" name="Picture 3" descr="C:\Users\lj2879\AppData\Local\Microsoft\Windows\Temporary Internet Files\Content.IE5\44ANS90N\P_ST70_XX_06002I.jpg"/>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17000" b="97333" l="2667" r="96667"/>
                    </a14:imgEffect>
                  </a14:imgLayer>
                </a14:imgProps>
              </a:ext>
              <a:ext uri="{28A0092B-C50C-407E-A947-70E740481C1C}">
                <a14:useLocalDpi xmlns:a14="http://schemas.microsoft.com/office/drawing/2010/main"/>
              </a:ext>
            </a:extLst>
          </a:blip>
          <a:srcRect/>
          <a:stretch>
            <a:fillRect/>
          </a:stretch>
        </p:blipFill>
        <p:spPr bwMode="auto">
          <a:xfrm>
            <a:off x="10055859" y="2458846"/>
            <a:ext cx="1045987" cy="1045987"/>
          </a:xfrm>
          <a:prstGeom prst="rect">
            <a:avLst/>
          </a:prstGeom>
          <a:noFill/>
          <a:extLst>
            <a:ext uri="{909E8E84-426E-40DD-AFC4-6F175D3DCCD1}">
              <a14:hiddenFill xmlns:a14="http://schemas.microsoft.com/office/drawing/2010/main">
                <a:solidFill>
                  <a:srgbClr val="FFFFFF"/>
                </a:solidFill>
              </a14:hiddenFill>
            </a:ext>
          </a:extLst>
        </p:spPr>
      </p:pic>
      <p:sp>
        <p:nvSpPr>
          <p:cNvPr id="26" name="Left-Right Arrow 25"/>
          <p:cNvSpPr/>
          <p:nvPr/>
        </p:nvSpPr>
        <p:spPr bwMode="auto">
          <a:xfrm rot="19191010" flipH="1">
            <a:off x="9448824" y="3682087"/>
            <a:ext cx="1214070" cy="593871"/>
          </a:xfrm>
          <a:prstGeom prst="leftRightArrow">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Tree>
    <p:custDataLst>
      <p:tags r:id="rId2"/>
    </p:custDataLst>
    <p:extLst>
      <p:ext uri="{BB962C8B-B14F-4D97-AF65-F5344CB8AC3E}">
        <p14:creationId xmlns:p14="http://schemas.microsoft.com/office/powerpoint/2010/main" val="11549928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31264747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59" name="think-cell Folie" r:id="rId6" imgW="270" imgH="270" progId="TCLayout.ActiveDocument.1">
                  <p:embed/>
                </p:oleObj>
              </mc:Choice>
              <mc:Fallback>
                <p:oleObj name="think-cell Folie" r:id="rId6" imgW="270" imgH="270" progId="TCLayout.ActiveDocument.1">
                  <p:embed/>
                  <p:pic>
                    <p:nvPicPr>
                      <p:cNvPr id="0"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Inhaltsplatzhalter 12"/>
          <p:cNvSpPr txBox="1">
            <a:spLocks/>
          </p:cNvSpPr>
          <p:nvPr/>
        </p:nvSpPr>
        <p:spPr bwMode="auto">
          <a:xfrm>
            <a:off x="6243750" y="1412874"/>
            <a:ext cx="5472000" cy="475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9218" name="Rectangle 2"/>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Serial </a:t>
            </a:r>
            <a:r>
              <a:rPr lang="en-US" b="1" i="0" u="none" baseline="0" dirty="0" smtClean="0"/>
              <a:t>communication</a:t>
            </a:r>
            <a:endParaRPr lang="en-US" altLang="en-US" dirty="0"/>
          </a:p>
        </p:txBody>
      </p:sp>
      <p:pic>
        <p:nvPicPr>
          <p:cNvPr id="16" name="Picture 1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31136" y="1791869"/>
            <a:ext cx="1861786" cy="1688492"/>
          </a:xfrm>
          <a:prstGeom prst="rect">
            <a:avLst/>
          </a:prstGeom>
          <a:ln w="38100">
            <a:noFill/>
          </a:ln>
        </p:spPr>
      </p:pic>
      <p:sp>
        <p:nvSpPr>
          <p:cNvPr id="9224" name="Line 35"/>
          <p:cNvSpPr>
            <a:spLocks noChangeShapeType="1"/>
          </p:cNvSpPr>
          <p:nvPr/>
        </p:nvSpPr>
        <p:spPr bwMode="auto">
          <a:xfrm flipH="1">
            <a:off x="7399037" y="5293611"/>
            <a:ext cx="2937166"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sz="1600" dirty="0"/>
          </a:p>
        </p:txBody>
      </p:sp>
      <p:sp>
        <p:nvSpPr>
          <p:cNvPr id="9225" name="Line 36"/>
          <p:cNvSpPr>
            <a:spLocks noChangeShapeType="1"/>
          </p:cNvSpPr>
          <p:nvPr/>
        </p:nvSpPr>
        <p:spPr bwMode="auto">
          <a:xfrm>
            <a:off x="7416971" y="3405210"/>
            <a:ext cx="0" cy="1888401"/>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sz="1600" dirty="0"/>
          </a:p>
        </p:txBody>
      </p:sp>
      <p:sp>
        <p:nvSpPr>
          <p:cNvPr id="9226" name="Line 47"/>
          <p:cNvSpPr>
            <a:spLocks noChangeShapeType="1"/>
          </p:cNvSpPr>
          <p:nvPr/>
        </p:nvSpPr>
        <p:spPr bwMode="auto">
          <a:xfrm>
            <a:off x="8285255" y="3447492"/>
            <a:ext cx="0" cy="977749"/>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sz="1600" dirty="0"/>
          </a:p>
        </p:txBody>
      </p:sp>
      <p:sp>
        <p:nvSpPr>
          <p:cNvPr id="9227" name="Line 51"/>
          <p:cNvSpPr>
            <a:spLocks noChangeShapeType="1"/>
          </p:cNvSpPr>
          <p:nvPr/>
        </p:nvSpPr>
        <p:spPr bwMode="auto">
          <a:xfrm flipH="1">
            <a:off x="8278396" y="4438931"/>
            <a:ext cx="67599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endParaRPr lang="en-US" sz="1600" dirty="0"/>
          </a:p>
        </p:txBody>
      </p:sp>
      <p:pic>
        <p:nvPicPr>
          <p:cNvPr id="9228" name="Picture 55" descr="j0310874"/>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rot="5400000">
            <a:off x="8965278" y="3889369"/>
            <a:ext cx="991465" cy="124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46" name="Text Box 147"/>
          <p:cNvSpPr txBox="1">
            <a:spLocks noChangeArrowheads="1"/>
          </p:cNvSpPr>
          <p:nvPr/>
        </p:nvSpPr>
        <p:spPr bwMode="auto">
          <a:xfrm>
            <a:off x="8255866" y="4929764"/>
            <a:ext cx="1205144"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1600" b="0" i="0" u="none" baseline="0">
                <a:solidFill>
                  <a:srgbClr val="000000"/>
                </a:solidFill>
              </a:rPr>
              <a:t>RS485/422</a:t>
            </a:r>
            <a:endParaRPr lang="en-US" altLang="en-US" sz="1600" dirty="0">
              <a:solidFill>
                <a:srgbClr val="000000"/>
              </a:solidFill>
            </a:endParaRPr>
          </a:p>
        </p:txBody>
      </p:sp>
      <p:sp>
        <p:nvSpPr>
          <p:cNvPr id="9247" name="Text Box 148"/>
          <p:cNvSpPr txBox="1">
            <a:spLocks noChangeArrowheads="1"/>
          </p:cNvSpPr>
          <p:nvPr/>
        </p:nvSpPr>
        <p:spPr bwMode="auto">
          <a:xfrm>
            <a:off x="8255866" y="4584854"/>
            <a:ext cx="750456"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buClr>
                <a:schemeClr val="accent2"/>
              </a:buClr>
            </a:pPr>
            <a:r>
              <a:rPr lang="en-US" sz="1600" b="0" i="0" u="none" baseline="0">
                <a:solidFill>
                  <a:srgbClr val="000000"/>
                </a:solidFill>
              </a:rPr>
              <a:t>RS232</a:t>
            </a:r>
            <a:endParaRPr lang="en-US" altLang="en-US" sz="1600" dirty="0">
              <a:solidFill>
                <a:srgbClr val="000000"/>
              </a:solidFill>
            </a:endParaRPr>
          </a:p>
        </p:txBody>
      </p:sp>
      <p:pic>
        <p:nvPicPr>
          <p:cNvPr id="3" name="Picture 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989049" y="1791869"/>
            <a:ext cx="844245" cy="1688492"/>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67902" y="1791869"/>
            <a:ext cx="844245" cy="1688492"/>
          </a:xfrm>
          <a:prstGeom prst="rect">
            <a:avLst/>
          </a:prstGeom>
        </p:spPr>
      </p:pic>
      <p:sp>
        <p:nvSpPr>
          <p:cNvPr id="23" name="Inhaltsplatzhalter 1"/>
          <p:cNvSpPr txBox="1">
            <a:spLocks/>
          </p:cNvSpPr>
          <p:nvPr/>
        </p:nvSpPr>
        <p:spPr>
          <a:xfrm>
            <a:off x="627063" y="2060874"/>
            <a:ext cx="5472112" cy="4104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80000" lvl="1" algn="l" rtl="0">
              <a:spcBef>
                <a:spcPts val="600"/>
              </a:spcBef>
            </a:pPr>
            <a:r>
              <a:rPr lang="en-US" sz="1600" b="0" i="0" u="none" baseline="0" dirty="0"/>
              <a:t>ASCII protocol (character-based serial communication) uses STEP 7 </a:t>
            </a:r>
            <a:r>
              <a:rPr lang="en-US" sz="1600" b="0" i="0" u="none" baseline="0" dirty="0" err="1"/>
              <a:t>PtP</a:t>
            </a:r>
            <a:r>
              <a:rPr lang="en-US" sz="1600" b="0" i="0" u="none" baseline="0" dirty="0"/>
              <a:t> instructions</a:t>
            </a:r>
          </a:p>
          <a:p>
            <a:pPr marL="180000" lvl="1" algn="l" rtl="0">
              <a:spcBef>
                <a:spcPts val="600"/>
              </a:spcBef>
            </a:pPr>
            <a:r>
              <a:rPr lang="en-US" sz="1600" b="0" i="0" u="none" baseline="0" dirty="0"/>
              <a:t>USS Drive protocol is programmed with STEP 7 USS library instructions </a:t>
            </a:r>
          </a:p>
          <a:p>
            <a:pPr marL="180000" lvl="1" algn="l" rtl="0">
              <a:spcBef>
                <a:spcPts val="600"/>
              </a:spcBef>
            </a:pPr>
            <a:r>
              <a:rPr lang="en-US" sz="1600" b="0" i="0" u="none" baseline="0" dirty="0"/>
              <a:t>MODBUS protocol is programmed with STEP 7 MODBUS library instructions  </a:t>
            </a:r>
            <a:endParaRPr lang="en-US" sz="1600" b="0" i="0" u="none" baseline="0" dirty="0" smtClean="0"/>
          </a:p>
          <a:p>
            <a:pPr marL="180000" lvl="1">
              <a:spcBef>
                <a:spcPts val="600"/>
              </a:spcBef>
            </a:pPr>
            <a:r>
              <a:rPr lang="en-US" sz="1600" dirty="0"/>
              <a:t>3964R </a:t>
            </a:r>
            <a:r>
              <a:rPr lang="en-US" sz="1600" dirty="0" err="1"/>
              <a:t>Protokoll</a:t>
            </a:r>
            <a:endParaRPr lang="en-US" sz="1600" dirty="0"/>
          </a:p>
          <a:p>
            <a:pPr marL="180000" lvl="1" algn="l" rtl="0">
              <a:spcBef>
                <a:spcPts val="600"/>
              </a:spcBef>
            </a:pPr>
            <a:endParaRPr lang="en-US" sz="1600" dirty="0" smtClean="0"/>
          </a:p>
        </p:txBody>
      </p:sp>
      <p:sp>
        <p:nvSpPr>
          <p:cNvPr id="24" name="Rectangle 7"/>
          <p:cNvSpPr>
            <a:spLocks noChangeArrowheads="1"/>
          </p:cNvSpPr>
          <p:nvPr/>
        </p:nvSpPr>
        <p:spPr bwMode="auto">
          <a:xfrm>
            <a:off x="627062" y="1412874"/>
            <a:ext cx="5472112" cy="648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S7-1200 CPU communication via </a:t>
            </a:r>
            <a:r>
              <a:rPr lang="en-US" b="1" kern="0">
                <a:solidFill>
                  <a:schemeClr val="bg1"/>
                </a:solidFill>
              </a:rPr>
              <a:t/>
            </a:r>
            <a:br>
              <a:rPr lang="en-US" b="1" kern="0">
                <a:solidFill>
                  <a:schemeClr val="bg1"/>
                </a:solidFill>
              </a:rPr>
            </a:br>
            <a:r>
              <a:rPr lang="en-US" b="1" i="0" u="none" kern="0" baseline="0">
                <a:solidFill>
                  <a:schemeClr val="bg1"/>
                </a:solidFill>
              </a:rPr>
              <a:t>RS232 and RS485 connections</a:t>
            </a:r>
          </a:p>
        </p:txBody>
      </p:sp>
      <p:pic>
        <p:nvPicPr>
          <p:cNvPr id="75819" name="Picture 43"/>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9952862" y="4444442"/>
            <a:ext cx="1017588"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101"/>
          <p:cNvSpPr>
            <a:spLocks noChangeArrowheads="1"/>
          </p:cNvSpPr>
          <p:nvPr/>
        </p:nvSpPr>
        <p:spPr bwMode="auto">
          <a:xfrm>
            <a:off x="627750" y="5175985"/>
            <a:ext cx="5471425" cy="989865"/>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nSpc>
                <a:spcPct val="100000"/>
              </a:lnSpc>
              <a:tabLst>
                <a:tab pos="625475" algn="l"/>
                <a:tab pos="895350" algn="l"/>
                <a:tab pos="1524000" algn="l"/>
                <a:tab pos="5200650" algn="l"/>
              </a:tabLst>
            </a:pPr>
            <a:r>
              <a:rPr lang="de-DE" altLang="de-DE" sz="2000" b="1" dirty="0" err="1" smtClean="0">
                <a:solidFill>
                  <a:srgbClr val="FFFFFF"/>
                </a:solidFill>
                <a:latin typeface="Arial" charset="0"/>
              </a:rPr>
              <a:t>Use</a:t>
            </a:r>
            <a:r>
              <a:rPr lang="de-DE" altLang="de-DE" sz="2000" b="1" dirty="0" smtClean="0">
                <a:solidFill>
                  <a:srgbClr val="FFFFFF"/>
                </a:solidFill>
                <a:latin typeface="Arial" charset="0"/>
              </a:rPr>
              <a:t> </a:t>
            </a:r>
            <a:r>
              <a:rPr lang="de-DE" altLang="de-DE" sz="2000" b="1" dirty="0" err="1" smtClean="0">
                <a:solidFill>
                  <a:srgbClr val="FFFFFF"/>
                </a:solidFill>
                <a:latin typeface="Arial" charset="0"/>
              </a:rPr>
              <a:t>of</a:t>
            </a:r>
            <a:r>
              <a:rPr lang="de-DE" altLang="de-DE" sz="2000" b="1" dirty="0" smtClean="0">
                <a:solidFill>
                  <a:srgbClr val="FFFFFF"/>
                </a:solidFill>
                <a:latin typeface="Arial" charset="0"/>
              </a:rPr>
              <a:t> RS232 </a:t>
            </a:r>
            <a:r>
              <a:rPr lang="de-DE" altLang="de-DE" sz="2000" b="1" dirty="0" err="1">
                <a:solidFill>
                  <a:srgbClr val="FFFFFF"/>
                </a:solidFill>
                <a:latin typeface="Arial" charset="0"/>
              </a:rPr>
              <a:t>a</a:t>
            </a:r>
            <a:r>
              <a:rPr lang="de-DE" altLang="de-DE" sz="2000" b="1" dirty="0" err="1" smtClean="0">
                <a:solidFill>
                  <a:srgbClr val="FFFFFF"/>
                </a:solidFill>
                <a:latin typeface="Arial" charset="0"/>
              </a:rPr>
              <a:t>nd</a:t>
            </a:r>
            <a:r>
              <a:rPr lang="de-DE" altLang="de-DE" sz="2000" b="1" dirty="0" smtClean="0">
                <a:solidFill>
                  <a:srgbClr val="FFFFFF"/>
                </a:solidFill>
                <a:latin typeface="Arial" charset="0"/>
              </a:rPr>
              <a:t> RS485/422 </a:t>
            </a:r>
            <a:r>
              <a:rPr lang="de-DE" altLang="de-DE" sz="2000" b="1" dirty="0" err="1" smtClean="0">
                <a:solidFill>
                  <a:srgbClr val="FFFFFF"/>
                </a:solidFill>
                <a:latin typeface="Arial" charset="0"/>
              </a:rPr>
              <a:t>modules</a:t>
            </a:r>
            <a:r>
              <a:rPr lang="de-DE" altLang="de-DE" sz="2000" b="1" dirty="0" smtClean="0">
                <a:solidFill>
                  <a:srgbClr val="FFFFFF"/>
                </a:solidFill>
                <a:latin typeface="Arial" charset="0"/>
              </a:rPr>
              <a:t> </a:t>
            </a:r>
            <a:r>
              <a:rPr lang="de-DE" altLang="de-DE" sz="2000" b="1" dirty="0">
                <a:solidFill>
                  <a:srgbClr val="FFFFFF"/>
                </a:solidFill>
                <a:latin typeface="Arial" charset="0"/>
              </a:rPr>
              <a:t>CM1241 </a:t>
            </a:r>
            <a:r>
              <a:rPr lang="de-DE" altLang="de-DE" sz="2000" b="1" dirty="0" err="1" smtClean="0">
                <a:solidFill>
                  <a:srgbClr val="FFFFFF"/>
                </a:solidFill>
                <a:latin typeface="Arial" charset="0"/>
              </a:rPr>
              <a:t>or</a:t>
            </a:r>
            <a:r>
              <a:rPr lang="de-DE" altLang="de-DE" sz="2000" b="1" dirty="0" smtClean="0">
                <a:solidFill>
                  <a:srgbClr val="FFFFFF"/>
                </a:solidFill>
                <a:latin typeface="Arial" charset="0"/>
              </a:rPr>
              <a:t> RS485 Signalboard </a:t>
            </a:r>
            <a:r>
              <a:rPr lang="de-DE" altLang="de-DE" sz="2000" b="1" dirty="0">
                <a:solidFill>
                  <a:srgbClr val="FFFFFF"/>
                </a:solidFill>
                <a:latin typeface="Arial" charset="0"/>
              </a:rPr>
              <a:t>CB1241 </a:t>
            </a:r>
            <a:r>
              <a:rPr lang="de-DE" altLang="de-DE" sz="2000" b="1" dirty="0" err="1" smtClean="0">
                <a:solidFill>
                  <a:srgbClr val="FFFFFF"/>
                </a:solidFill>
                <a:latin typeface="Arial" charset="0"/>
              </a:rPr>
              <a:t>for</a:t>
            </a:r>
            <a:r>
              <a:rPr lang="de-DE" altLang="de-DE" sz="2000" b="1" dirty="0" smtClean="0">
                <a:solidFill>
                  <a:srgbClr val="FFFFFF"/>
                </a:solidFill>
                <a:latin typeface="Arial" charset="0"/>
              </a:rPr>
              <a:t> </a:t>
            </a:r>
            <a:r>
              <a:rPr lang="de-DE" altLang="de-DE" sz="2000" b="1" dirty="0" err="1" smtClean="0">
                <a:solidFill>
                  <a:srgbClr val="FFFFFF"/>
                </a:solidFill>
                <a:latin typeface="Arial" charset="0"/>
              </a:rPr>
              <a:t>PtP</a:t>
            </a:r>
            <a:r>
              <a:rPr lang="de-DE" altLang="de-DE" sz="2000" b="1" dirty="0" smtClean="0">
                <a:solidFill>
                  <a:srgbClr val="FFFFFF"/>
                </a:solidFill>
                <a:latin typeface="Arial" charset="0"/>
              </a:rPr>
              <a:t> </a:t>
            </a:r>
            <a:r>
              <a:rPr lang="de-DE" altLang="de-DE" sz="2000" b="1" dirty="0" err="1" smtClean="0">
                <a:solidFill>
                  <a:srgbClr val="FFFFFF"/>
                </a:solidFill>
                <a:latin typeface="Arial" charset="0"/>
              </a:rPr>
              <a:t>communication</a:t>
            </a:r>
            <a:endParaRPr lang="de-DE" altLang="de-DE" sz="2000" b="1" dirty="0">
              <a:solidFill>
                <a:srgbClr val="FFFFFF"/>
              </a:solidFill>
              <a:latin typeface="Arial" charset="0"/>
            </a:endParaRPr>
          </a:p>
        </p:txBody>
      </p:sp>
    </p:spTree>
    <p:custDataLst>
      <p:tags r:id="rId2"/>
    </p:custData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2327435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80" name="think-cell Folie" r:id="rId6" imgW="270" imgH="270" progId="TCLayout.ActiveDocument.1">
                  <p:embed/>
                </p:oleObj>
              </mc:Choice>
              <mc:Fallback>
                <p:oleObj name="think-cell Folie" r:id="rId6" imgW="270" imgH="270" progId="TCLayout.ActiveDocument.1">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Inhaltsplatzhalter 1"/>
          <p:cNvSpPr txBox="1">
            <a:spLocks/>
          </p:cNvSpPr>
          <p:nvPr/>
        </p:nvSpPr>
        <p:spPr>
          <a:xfrm>
            <a:off x="627062" y="1844874"/>
            <a:ext cx="11088687"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a:spcBef>
                <a:spcPts val="600"/>
              </a:spcBef>
            </a:pPr>
            <a:r>
              <a:rPr lang="en-US" sz="1600" b="1" i="0" u="none" baseline="0" dirty="0"/>
              <a:t>Update rate</a:t>
            </a:r>
          </a:p>
          <a:p>
            <a:pPr lvl="1" algn="l" rtl="0">
              <a:spcBef>
                <a:spcPts val="600"/>
              </a:spcBef>
            </a:pPr>
            <a:r>
              <a:rPr lang="en-US" sz="1600" b="0" i="0" u="none" baseline="0" dirty="0"/>
              <a:t>Fixed update rate (as fast as possible)</a:t>
            </a:r>
          </a:p>
          <a:p>
            <a:pPr lvl="1" algn="l" rtl="0">
              <a:spcBef>
                <a:spcPts val="600"/>
              </a:spcBef>
            </a:pPr>
            <a:r>
              <a:rPr lang="en-US" sz="1600" b="0" i="0" u="none" baseline="0" dirty="0"/>
              <a:t>Enable instructions in an interrupt alarm OB in order to </a:t>
            </a:r>
            <a:r>
              <a:rPr lang="en-US" sz="1600" dirty="0"/>
              <a:t/>
            </a:r>
            <a:br>
              <a:rPr lang="en-US" sz="1600" dirty="0"/>
            </a:br>
            <a:r>
              <a:rPr lang="en-US" sz="1600" b="0" i="0" u="none" baseline="0" dirty="0"/>
              <a:t>set a user-defined update rate.</a:t>
            </a:r>
          </a:p>
          <a:p>
            <a:pPr lvl="1" algn="l" rtl="0">
              <a:spcBef>
                <a:spcPts val="600"/>
              </a:spcBef>
            </a:pPr>
            <a:endParaRPr lang="en-US" sz="1600" dirty="0"/>
          </a:p>
          <a:p>
            <a:pPr algn="l" rtl="0">
              <a:spcBef>
                <a:spcPts val="600"/>
              </a:spcBef>
            </a:pPr>
            <a:r>
              <a:rPr lang="en-US" sz="1600" b="1" i="0" u="none" baseline="0" dirty="0"/>
              <a:t>Support for drives</a:t>
            </a:r>
          </a:p>
          <a:p>
            <a:pPr lvl="1" algn="l" rtl="0">
              <a:spcBef>
                <a:spcPts val="600"/>
              </a:spcBef>
            </a:pPr>
            <a:r>
              <a:rPr lang="en-US" sz="1600" b="0" i="0" u="none" baseline="0" dirty="0"/>
              <a:t>Maximum 15 drives per CM (communication module) supported</a:t>
            </a:r>
            <a:endParaRPr lang="en-US" sz="1600" dirty="0"/>
          </a:p>
          <a:p>
            <a:pPr lvl="1" algn="l" rtl="0">
              <a:spcBef>
                <a:spcPts val="600"/>
              </a:spcBef>
            </a:pPr>
            <a:r>
              <a:rPr lang="en-US" sz="1600" b="0" i="0" u="none" baseline="0" dirty="0" smtClean="0"/>
              <a:t>Non support:</a:t>
            </a:r>
          </a:p>
          <a:p>
            <a:pPr lvl="2">
              <a:spcBef>
                <a:spcPts val="600"/>
              </a:spcBef>
            </a:pPr>
            <a:r>
              <a:rPr lang="en-US" sz="1600" b="0" i="0" u="none" baseline="0" dirty="0" smtClean="0"/>
              <a:t>MM3 drives</a:t>
            </a:r>
            <a:endParaRPr lang="en-US" sz="1600" dirty="0"/>
          </a:p>
          <a:p>
            <a:pPr lvl="2">
              <a:spcBef>
                <a:spcPts val="600"/>
              </a:spcBef>
            </a:pPr>
            <a:r>
              <a:rPr lang="en-US" sz="1600" b="0" i="0" u="none" baseline="0" dirty="0"/>
              <a:t>Deregistration of missing </a:t>
            </a:r>
            <a:r>
              <a:rPr lang="en-US" sz="1600" b="0" i="0" u="none" baseline="0" dirty="0" smtClean="0"/>
              <a:t>drives</a:t>
            </a:r>
            <a:endParaRPr lang="en-US" sz="1600" b="0" i="0" u="none" baseline="0" dirty="0"/>
          </a:p>
        </p:txBody>
      </p:sp>
      <p:sp>
        <p:nvSpPr>
          <p:cNvPr id="7" name="Rectangle 7"/>
          <p:cNvSpPr>
            <a:spLocks noChangeArrowheads="1"/>
          </p:cNvSpPr>
          <p:nvPr/>
        </p:nvSpPr>
        <p:spPr bwMode="auto">
          <a:xfrm>
            <a:off x="627061" y="1412874"/>
            <a:ext cx="11088687"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PZD parameters – </a:t>
            </a:r>
            <a:r>
              <a:rPr lang="en-US" b="0" i="0" u="none" kern="0" baseline="0">
                <a:solidFill>
                  <a:schemeClr val="bg1"/>
                </a:solidFill>
              </a:rPr>
              <a:t>Up to eight user-defined PZD parameters for control and speed</a:t>
            </a:r>
          </a:p>
        </p:txBody>
      </p:sp>
      <p:sp>
        <p:nvSpPr>
          <p:cNvPr id="50178" name="Rectangle 2"/>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USS drives</a:t>
            </a:r>
            <a:endParaRPr lang="en-US" altLang="en-US" dirty="0"/>
          </a:p>
        </p:txBody>
      </p:sp>
      <p:pic>
        <p:nvPicPr>
          <p:cNvPr id="50193" name="Picture 1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622780" y="1976283"/>
            <a:ext cx="1984773" cy="1248698"/>
          </a:xfrm>
          <a:prstGeom prst="rect">
            <a:avLst/>
          </a:prstGeom>
          <a:noFill/>
          <a:ln>
            <a:noFill/>
          </a:ln>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274884961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12245663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926" name="think-cell Folie" r:id="rId6" imgW="270" imgH="270" progId="TCLayout.ActiveDocument.1">
                  <p:embed/>
                </p:oleObj>
              </mc:Choice>
              <mc:Fallback>
                <p:oleObj name="think-cell Folie" r:id="rId6" imgW="270" imgH="270" progId="TCLayout.ActiveDocument.1">
                  <p:embed/>
                  <p:pic>
                    <p:nvPicPr>
                      <p:cNvPr id="0" name="Picture 8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Inhaltsplatzhalter 12"/>
          <p:cNvSpPr txBox="1">
            <a:spLocks/>
          </p:cNvSpPr>
          <p:nvPr/>
        </p:nvSpPr>
        <p:spPr bwMode="auto">
          <a:xfrm>
            <a:off x="6243750" y="1412874"/>
            <a:ext cx="5472000" cy="475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10" name="Rectangle 9"/>
          <p:cNvSpPr/>
          <p:nvPr/>
        </p:nvSpPr>
        <p:spPr bwMode="auto">
          <a:xfrm>
            <a:off x="6420824" y="1584964"/>
            <a:ext cx="2034918" cy="25657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77847" name="Picture 2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7568" l="2721" r="99660">
                        <a14:foregroundMark x1="11565" y1="82162" x2="11565" y2="82162"/>
                        <a14:foregroundMark x1="24150" y1="86757" x2="24150" y2="86757"/>
                        <a14:foregroundMark x1="35374" y1="34324" x2="35374" y2="34324"/>
                        <a14:foregroundMark x1="31973" y1="24324" x2="31973" y2="24324"/>
                        <a14:foregroundMark x1="35374" y1="24865" x2="35374" y2="24865"/>
                        <a14:foregroundMark x1="26531" y1="27027" x2="26531" y2="27027"/>
                        <a14:foregroundMark x1="18027" y1="26757" x2="18027" y2="26757"/>
                        <a14:foregroundMark x1="20748" y1="27027" x2="20748" y2="27027"/>
                        <a14:foregroundMark x1="23810" y1="26757" x2="23810" y2="26757"/>
                        <a14:foregroundMark x1="12925" y1="27297" x2="12925" y2="27297"/>
                      </a14:backgroundRemoval>
                    </a14:imgEffect>
                  </a14:imgLayer>
                </a14:imgProps>
              </a:ext>
              <a:ext uri="{28A0092B-C50C-407E-A947-70E740481C1C}">
                <a14:useLocalDpi xmlns:a14="http://schemas.microsoft.com/office/drawing/2010/main"/>
              </a:ext>
            </a:extLst>
          </a:blip>
          <a:srcRect/>
          <a:stretch>
            <a:fillRect/>
          </a:stretch>
        </p:blipFill>
        <p:spPr bwMode="auto">
          <a:xfrm>
            <a:off x="6584934" y="1894861"/>
            <a:ext cx="1792288" cy="225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Inhaltsplatzhalter 1"/>
          <p:cNvSpPr txBox="1">
            <a:spLocks/>
          </p:cNvSpPr>
          <p:nvPr/>
        </p:nvSpPr>
        <p:spPr>
          <a:xfrm>
            <a:off x="627062" y="1844874"/>
            <a:ext cx="5472113"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S7-1200 CPU up to 8 IO-Link master modules - centralized</a:t>
            </a:r>
          </a:p>
          <a:p>
            <a:pPr lvl="1" algn="l" rtl="0">
              <a:spcBef>
                <a:spcPts val="600"/>
              </a:spcBef>
            </a:pPr>
            <a:r>
              <a:rPr lang="en-US" sz="1600" b="0" i="0" u="none" baseline="0"/>
              <a:t>Data rate COM1 (4.8 kbaud), COM2 (38.4 kbaud), COM3 (230.4 kbaud)</a:t>
            </a:r>
          </a:p>
          <a:p>
            <a:pPr lvl="1" algn="l" rtl="0">
              <a:spcBef>
                <a:spcPts val="600"/>
              </a:spcBef>
            </a:pPr>
            <a:r>
              <a:rPr lang="en-US" sz="1600" b="0" i="0" u="none" baseline="0"/>
              <a:t>Standard IO Mode (SIO Mode)</a:t>
            </a:r>
          </a:p>
          <a:p>
            <a:pPr lvl="1" algn="l" rtl="0">
              <a:spcBef>
                <a:spcPts val="600"/>
              </a:spcBef>
            </a:pPr>
            <a:r>
              <a:rPr lang="en-US" sz="1600" b="0" i="0" u="none" baseline="0"/>
              <a:t>up to 4 IO‑Link devices (3 wire) </a:t>
            </a:r>
            <a:r>
              <a:rPr lang="en-US" sz="1600"/>
              <a:t/>
            </a:r>
            <a:br>
              <a:rPr lang="en-US" sz="1600"/>
            </a:br>
            <a:r>
              <a:rPr lang="en-US" sz="1600" b="0" i="0" u="none" baseline="0"/>
              <a:t>or 4 standard actuators</a:t>
            </a:r>
            <a:endParaRPr lang="en-US" sz="1600" dirty="0"/>
          </a:p>
          <a:p>
            <a:pPr lvl="1" algn="l" rtl="0">
              <a:spcBef>
                <a:spcPts val="600"/>
              </a:spcBef>
            </a:pPr>
            <a:r>
              <a:rPr lang="en-US" sz="1600" b="0" i="0" u="none" baseline="0"/>
              <a:t>Diagnostics configurable for each port</a:t>
            </a:r>
          </a:p>
          <a:p>
            <a:pPr lvl="1" algn="l" rtl="0">
              <a:spcBef>
                <a:spcPts val="600"/>
              </a:spcBef>
            </a:pPr>
            <a:r>
              <a:rPr lang="en-US" sz="1600" b="0" i="0" u="none" baseline="0"/>
              <a:t>I&amp;M identification</a:t>
            </a:r>
          </a:p>
          <a:p>
            <a:pPr lvl="1" algn="l" rtl="0">
              <a:spcBef>
                <a:spcPts val="600"/>
              </a:spcBef>
            </a:pPr>
            <a:r>
              <a:rPr lang="en-US" sz="1600" b="0" i="0" u="none" baseline="0"/>
              <a:t>IO‑Link parameter allocation with S7‑PCT </a:t>
            </a:r>
            <a:r>
              <a:rPr lang="en-US" sz="1600"/>
              <a:t/>
            </a:r>
            <a:br>
              <a:rPr lang="en-US" sz="1600"/>
            </a:br>
            <a:r>
              <a:rPr lang="en-US" sz="1600" b="0" i="0" u="none" baseline="0"/>
              <a:t>(Port Configuration Tool) V3.2</a:t>
            </a:r>
          </a:p>
        </p:txBody>
      </p:sp>
      <p:sp>
        <p:nvSpPr>
          <p:cNvPr id="9"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IO link master specification V1.1</a:t>
            </a:r>
          </a:p>
        </p:txBody>
      </p:sp>
      <p:sp>
        <p:nvSpPr>
          <p:cNvPr id="16386" name="Rectangle 2"/>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IO-Link support</a:t>
            </a:r>
            <a:endParaRPr lang="en-US" altLang="de-DE" dirty="0" smtClean="0">
              <a:solidFill>
                <a:schemeClr val="tx1"/>
              </a:solidFill>
            </a:endParaRPr>
          </a:p>
        </p:txBody>
      </p:sp>
      <p:pic>
        <p:nvPicPr>
          <p:cNvPr id="12290" name="Picture 2" descr="C:\Users\lj2879\AppData\Local\Microsoft\Windows\Temporary Internet Files\Content.IE5\ZTH70S08\P_IC01_XX_00192P.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860642" y="1584964"/>
            <a:ext cx="2609297" cy="43488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rotWithShape="1">
          <a:blip r:embed="rId11" cstate="screen">
            <a:extLst>
              <a:ext uri="{28A0092B-C50C-407E-A947-70E740481C1C}">
                <a14:useLocalDpi xmlns:a14="http://schemas.microsoft.com/office/drawing/2010/main"/>
              </a:ext>
            </a:extLst>
          </a:blip>
          <a:srcRect t="1" r="1539" b="1342"/>
          <a:stretch/>
        </p:blipFill>
        <p:spPr>
          <a:xfrm>
            <a:off x="6565897" y="1722831"/>
            <a:ext cx="555723" cy="504000"/>
          </a:xfrm>
          <a:prstGeom prst="rect">
            <a:avLst/>
          </a:prstGeom>
          <a:ln w="38100">
            <a:noFill/>
          </a:ln>
        </p:spPr>
      </p:pic>
      <p:pic>
        <p:nvPicPr>
          <p:cNvPr id="3" name="Picture 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091432" y="1722831"/>
            <a:ext cx="255599" cy="511200"/>
          </a:xfrm>
          <a:prstGeom prst="rect">
            <a:avLst/>
          </a:prstGeom>
        </p:spPr>
      </p:pic>
      <p:pic>
        <p:nvPicPr>
          <p:cNvPr id="18" name="Bild 1" descr="Bild 4.png"/>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66695" y="2300503"/>
            <a:ext cx="666259" cy="13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3589802893"/>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338" name="Objekt 2" hidden="1"/>
          <p:cNvGraphicFramePr>
            <a:graphicFrameLocks noChangeAspect="1"/>
          </p:cNvGraphicFramePr>
          <p:nvPr>
            <p:custDataLst>
              <p:tags r:id="rId3"/>
            </p:custDataLst>
            <p:extLst>
              <p:ext uri="{D42A27DB-BD31-4B8C-83A1-F6EECF244321}">
                <p14:modId xmlns:p14="http://schemas.microsoft.com/office/powerpoint/2010/main" val="1075826717"/>
              </p:ext>
            </p:extLst>
          </p:nvPr>
        </p:nvGraphicFramePr>
        <p:xfrm>
          <a:off x="1589" y="1591"/>
          <a:ext cx="1588" cy="1587"/>
        </p:xfrm>
        <a:graphic>
          <a:graphicData uri="http://schemas.openxmlformats.org/presentationml/2006/ole">
            <mc:AlternateContent xmlns:mc="http://schemas.openxmlformats.org/markup-compatibility/2006">
              <mc:Choice xmlns:v="urn:schemas-microsoft-com:vml" Requires="v">
                <p:oleObj spid="_x0000_s13534" name="think-cell Folie" r:id="rId6" imgW="216" imgH="216" progId="TCLayout.ActiveDocument.1">
                  <p:embed/>
                </p:oleObj>
              </mc:Choice>
              <mc:Fallback>
                <p:oleObj name="think-cell Folie" r:id="rId6" imgW="216" imgH="216" progId="TCLayout.ActiveDocument.1">
                  <p:embed/>
                  <p:pic>
                    <p:nvPicPr>
                      <p:cNvPr id="0" name="Picture 2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91"/>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p:cNvSpPr/>
          <p:nvPr/>
        </p:nvSpPr>
        <p:spPr bwMode="auto">
          <a:xfrm>
            <a:off x="6243638" y="1412875"/>
            <a:ext cx="5472112" cy="2189118"/>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14351" name="Picture 15" descr="Unbenannt-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243638" y="3601993"/>
            <a:ext cx="5472112" cy="2563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6420824" y="1584964"/>
            <a:ext cx="3033444" cy="2016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14339" name="Rectangle 2"/>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SM 1278 4xIO-Link master (6ES7 274-1XK30-0XA0)</a:t>
            </a:r>
            <a:endParaRPr lang="en-US" altLang="de-DE" dirty="0" smtClean="0"/>
          </a:p>
        </p:txBody>
      </p:sp>
      <p:sp>
        <p:nvSpPr>
          <p:cNvPr id="14356" name="Rectangle 3"/>
          <p:cNvSpPr>
            <a:spLocks noGrp="1" noChangeArrowheads="1"/>
          </p:cNvSpPr>
          <p:nvPr>
            <p:ph idx="1"/>
          </p:nvPr>
        </p:nvSpPr>
        <p:spPr>
          <a:xfrm>
            <a:off x="627062" y="1412875"/>
            <a:ext cx="5472113" cy="4752975"/>
          </a:xfrm>
          <a:solidFill>
            <a:srgbClr val="DCE1E6"/>
          </a:solidFill>
        </p:spPr>
        <p:txBody>
          <a:bodyPr lIns="108000" tIns="72000"/>
          <a:lstStyle/>
          <a:p>
            <a:pPr lvl="1" algn="l" rtl="0">
              <a:spcBef>
                <a:spcPts val="600"/>
              </a:spcBef>
            </a:pPr>
            <a:r>
              <a:rPr lang="en-US" sz="1600" b="0" i="0" u="none" baseline="0"/>
              <a:t>Point-to-point connection, no bus system</a:t>
            </a:r>
          </a:p>
          <a:p>
            <a:pPr lvl="2" algn="l" rtl="0">
              <a:spcBef>
                <a:spcPts val="600"/>
              </a:spcBef>
            </a:pPr>
            <a:r>
              <a:rPr lang="en-US" sz="1600" b="0" i="0" u="none" baseline="0"/>
              <a:t>Existing wiring topologies are retained</a:t>
            </a:r>
          </a:p>
          <a:p>
            <a:pPr lvl="1" algn="l" rtl="0">
              <a:spcBef>
                <a:spcPts val="600"/>
              </a:spcBef>
            </a:pPr>
            <a:r>
              <a:rPr lang="en-US" sz="1600" b="0" i="0" u="none" baseline="0"/>
              <a:t>Standard sensor/actuator cable (three wires with one signal wire), unshielded, 20 m in length, </a:t>
            </a:r>
            <a:r>
              <a:rPr lang="en-US" sz="1600"/>
              <a:t/>
            </a:r>
            <a:br>
              <a:rPr lang="en-US" sz="1600"/>
            </a:br>
            <a:r>
              <a:rPr lang="en-US" sz="1600" b="0" i="0" u="none" baseline="0"/>
              <a:t>no special-purpose cable / connector</a:t>
            </a:r>
          </a:p>
          <a:p>
            <a:pPr lvl="1" algn="l" rtl="0">
              <a:spcBef>
                <a:spcPts val="600"/>
              </a:spcBef>
            </a:pPr>
            <a:r>
              <a:rPr lang="en-US" sz="1600" b="0" i="0" u="none" baseline="0"/>
              <a:t>Manufacturer-independent communication standard for the PNO</a:t>
            </a:r>
          </a:p>
          <a:p>
            <a:pPr lvl="1" algn="l" rtl="0">
              <a:spcBef>
                <a:spcPts val="600"/>
              </a:spcBef>
            </a:pPr>
            <a:r>
              <a:rPr lang="en-US" sz="1600" b="0" i="0" u="none" baseline="0"/>
              <a:t>Non-stop consistent communication</a:t>
            </a:r>
          </a:p>
          <a:p>
            <a:pPr lvl="2" algn="l" rtl="0">
              <a:spcBef>
                <a:spcPts val="600"/>
              </a:spcBef>
            </a:pPr>
            <a:r>
              <a:rPr lang="en-US" sz="1600" b="0" i="0" u="none" baseline="0"/>
              <a:t>Cyclical, bidirectional process data communication (typ. 2 ms cycle)</a:t>
            </a:r>
          </a:p>
          <a:p>
            <a:pPr lvl="2" algn="l" rtl="0">
              <a:spcBef>
                <a:spcPts val="600"/>
              </a:spcBef>
            </a:pPr>
            <a:r>
              <a:rPr lang="en-US" sz="1600" b="0" i="0" u="none" baseline="0"/>
              <a:t>Non-cyclical service data transmission between </a:t>
            </a:r>
            <a:r>
              <a:rPr lang="en-US" sz="1600"/>
              <a:t/>
            </a:r>
            <a:br>
              <a:rPr lang="en-US" sz="1600"/>
            </a:br>
            <a:r>
              <a:rPr lang="en-US" sz="1600" b="0" i="0" u="none" baseline="0"/>
              <a:t>sensors/actuators and the controller as required</a:t>
            </a:r>
          </a:p>
          <a:p>
            <a:pPr lvl="1" algn="l" rtl="0">
              <a:spcBef>
                <a:spcPts val="600"/>
              </a:spcBef>
            </a:pPr>
            <a:r>
              <a:rPr lang="en-US" sz="1600" b="0" i="0" u="none" baseline="0"/>
              <a:t>Integrated differentiated diagnostics alarms</a:t>
            </a:r>
            <a:endParaRPr lang="en-US" altLang="de-DE" sz="1600" dirty="0"/>
          </a:p>
          <a:p>
            <a:pPr lvl="1" algn="l" rtl="0">
              <a:spcBef>
                <a:spcPts val="600"/>
              </a:spcBef>
            </a:pPr>
            <a:r>
              <a:rPr lang="en-US" sz="1600" b="0" i="0" u="none" baseline="0">
                <a:sym typeface="Wingdings" pitchFamily="2" charset="2"/>
              </a:rPr>
              <a:t> </a:t>
            </a:r>
            <a:r>
              <a:rPr lang="en-US" sz="1600" b="0" i="0" u="none" baseline="0">
                <a:sym typeface="Wingdings" pitchFamily="2" charset="2"/>
                <a:hlinkClick r:id="rId9"/>
              </a:rPr>
              <a:t>Link</a:t>
            </a:r>
            <a:endParaRPr lang="en-US" altLang="de-DE" sz="1600" dirty="0" smtClean="0"/>
          </a:p>
        </p:txBody>
      </p:sp>
      <p:sp>
        <p:nvSpPr>
          <p:cNvPr id="14357" name="Rectangle 119"/>
          <p:cNvSpPr>
            <a:spLocks noChangeArrowheads="1"/>
          </p:cNvSpPr>
          <p:nvPr/>
        </p:nvSpPr>
        <p:spPr bwMode="auto">
          <a:xfrm>
            <a:off x="8240786" y="1584963"/>
            <a:ext cx="1213482" cy="1331483"/>
          </a:xfrm>
          <a:prstGeom prst="rect">
            <a:avLst/>
          </a:prstGeom>
          <a:solidFill>
            <a:srgbClr val="AFB9C3"/>
          </a:solidFill>
          <a:ln w="254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pPr>
            <a:endParaRPr lang="en-US" altLang="de-DE"/>
          </a:p>
        </p:txBody>
      </p:sp>
      <p:pic>
        <p:nvPicPr>
          <p:cNvPr id="14358" name="Picture 120" descr="DP"/>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356735" y="1848059"/>
            <a:ext cx="243014"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9" name="Picture 121" descr="G_SY02_XX_00269P"/>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764934" y="2965659"/>
            <a:ext cx="84181"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0" name="Picture 122" descr="4er-Gruppe_DSDSDSRS"/>
          <p:cNvPicPr>
            <a:picLocks noChangeAspect="1" noChangeArrowheads="1"/>
          </p:cNvPicPr>
          <p:nvPr/>
        </p:nvPicPr>
        <p:blipFill>
          <a:blip r:embed="rId12" cstate="screen">
            <a:clrChange>
              <a:clrFrom>
                <a:srgbClr val="FEFFFF"/>
              </a:clrFrom>
              <a:clrTo>
                <a:srgbClr val="FEFFFF">
                  <a:alpha val="0"/>
                </a:srgbClr>
              </a:clrTo>
            </a:clrChange>
            <a:extLst>
              <a:ext uri="{28A0092B-C50C-407E-A947-70E740481C1C}">
                <a14:useLocalDpi xmlns:a14="http://schemas.microsoft.com/office/drawing/2010/main"/>
              </a:ext>
            </a:extLst>
          </a:blip>
          <a:srcRect/>
          <a:stretch>
            <a:fillRect/>
          </a:stretch>
        </p:blipFill>
        <p:spPr bwMode="auto">
          <a:xfrm>
            <a:off x="8302732" y="2260809"/>
            <a:ext cx="352609"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1" name="Picture 123" descr="G_SY02_XX_00192P"/>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728699" y="2660859"/>
            <a:ext cx="32878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2" name="Picture 124" descr="G_SY02_XX_00192P"/>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105133" y="2811671"/>
            <a:ext cx="32878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3" name="Picture 125" descr="G_SY02_XX_00192P"/>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486332" y="2964071"/>
            <a:ext cx="328783"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4" name="Picture 78" descr="G_SY01_XX_00207P"/>
          <p:cNvPicPr>
            <a:picLocks noChangeAspect="1" noChangeArrowheads="1"/>
          </p:cNvPicPr>
          <p:nvPr/>
        </p:nvPicPr>
        <p:blipFill>
          <a:blip r:embed="rId14" cstate="screen">
            <a:clrChange>
              <a:clrFrom>
                <a:srgbClr val="CCCCCC"/>
              </a:clrFrom>
              <a:clrTo>
                <a:srgbClr val="CCCCCC">
                  <a:alpha val="0"/>
                </a:srgbClr>
              </a:clrTo>
            </a:clrChange>
            <a:extLst>
              <a:ext uri="{28A0092B-C50C-407E-A947-70E740481C1C}">
                <a14:useLocalDpi xmlns:a14="http://schemas.microsoft.com/office/drawing/2010/main"/>
              </a:ext>
            </a:extLst>
          </a:blip>
          <a:srcRect/>
          <a:stretch>
            <a:fillRect/>
          </a:stretch>
        </p:blipFill>
        <p:spPr bwMode="auto">
          <a:xfrm>
            <a:off x="6574632" y="2587834"/>
            <a:ext cx="10641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5" name="Picture 127" descr="G_SY01_XX_00211P"/>
          <p:cNvPicPr>
            <a:picLocks noChangeAspect="1" noChangeArrowheads="1"/>
          </p:cNvPicPr>
          <p:nvPr/>
        </p:nvPicPr>
        <p:blipFill>
          <a:blip r:embed="rId15">
            <a:clrChange>
              <a:clrFrom>
                <a:srgbClr val="CCCCCC"/>
              </a:clrFrom>
              <a:clrTo>
                <a:srgbClr val="CCCCCC">
                  <a:alpha val="0"/>
                </a:srgbClr>
              </a:clrTo>
            </a:clrChange>
            <a:extLst>
              <a:ext uri="{28A0092B-C50C-407E-A947-70E740481C1C}">
                <a14:useLocalDpi xmlns:a14="http://schemas.microsoft.com/office/drawing/2010/main"/>
              </a:ext>
            </a:extLst>
          </a:blip>
          <a:srcRect/>
          <a:stretch>
            <a:fillRect/>
          </a:stretch>
        </p:blipFill>
        <p:spPr bwMode="auto">
          <a:xfrm>
            <a:off x="7853235" y="3202196"/>
            <a:ext cx="95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7" name="Bild 1" descr="Bild 4.png"/>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83026" y="1840121"/>
            <a:ext cx="597211"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68" name="Bild 1" descr="Bild 4.png"/>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57057" y="2046496"/>
            <a:ext cx="597211"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69" name="Text Box 140"/>
          <p:cNvSpPr txBox="1">
            <a:spLocks noChangeArrowheads="1"/>
          </p:cNvSpPr>
          <p:nvPr/>
        </p:nvSpPr>
        <p:spPr bwMode="auto">
          <a:xfrm>
            <a:off x="7565748" y="2114759"/>
            <a:ext cx="71315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000" b="0" i="0" u="none" baseline="0"/>
              <a:t>Switching</a:t>
            </a:r>
            <a:r>
              <a:rPr lang="en-US" sz="1000"/>
              <a:t/>
            </a:r>
            <a:br>
              <a:rPr lang="en-US" sz="1000"/>
            </a:br>
            <a:r>
              <a:rPr lang="en-US" sz="1000" b="0" i="0" u="none" baseline="0"/>
              <a:t>devices</a:t>
            </a:r>
          </a:p>
        </p:txBody>
      </p:sp>
      <p:sp>
        <p:nvSpPr>
          <p:cNvPr id="14370" name="Text Box 141"/>
          <p:cNvSpPr txBox="1">
            <a:spLocks noChangeArrowheads="1"/>
          </p:cNvSpPr>
          <p:nvPr/>
        </p:nvSpPr>
        <p:spPr bwMode="auto">
          <a:xfrm>
            <a:off x="6536512" y="1816309"/>
            <a:ext cx="401846"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000" b="0" i="0" u="none" baseline="0"/>
              <a:t>&lt;20 m</a:t>
            </a:r>
          </a:p>
        </p:txBody>
      </p:sp>
      <p:sp>
        <p:nvSpPr>
          <p:cNvPr id="14371" name="Text Box 143"/>
          <p:cNvSpPr txBox="1">
            <a:spLocks noChangeArrowheads="1"/>
          </p:cNvSpPr>
          <p:nvPr/>
        </p:nvSpPr>
        <p:spPr bwMode="auto">
          <a:xfrm>
            <a:off x="8584307" y="1648587"/>
            <a:ext cx="986351"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000" b="0" i="0" u="none" baseline="0"/>
              <a:t>Control cabinet</a:t>
            </a:r>
          </a:p>
        </p:txBody>
      </p:sp>
      <p:cxnSp>
        <p:nvCxnSpPr>
          <p:cNvPr id="14342" name="AutoShape 128"/>
          <p:cNvCxnSpPr>
            <a:cxnSpLocks noChangeShapeType="1"/>
            <a:stCxn id="14358" idx="2"/>
            <a:endCxn id="14360" idx="0"/>
          </p:cNvCxnSpPr>
          <p:nvPr/>
        </p:nvCxnSpPr>
        <p:spPr bwMode="auto">
          <a:xfrm>
            <a:off x="8479036" y="2165556"/>
            <a:ext cx="0" cy="95250"/>
          </a:xfrm>
          <a:prstGeom prst="straightConnector1">
            <a:avLst/>
          </a:prstGeom>
          <a:noFill/>
          <a:ln w="2540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3" name="AutoShape 129"/>
          <p:cNvCxnSpPr>
            <a:cxnSpLocks noChangeShapeType="1"/>
            <a:stCxn id="14360" idx="1"/>
            <a:endCxn id="14361" idx="0"/>
          </p:cNvCxnSpPr>
          <p:nvPr/>
        </p:nvCxnSpPr>
        <p:spPr bwMode="auto">
          <a:xfrm rot="10800000" flipV="1">
            <a:off x="6893886" y="2478296"/>
            <a:ext cx="1408845" cy="182563"/>
          </a:xfrm>
          <a:prstGeom prst="bentConnector2">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4" name="AutoShape 130"/>
          <p:cNvCxnSpPr>
            <a:cxnSpLocks noChangeShapeType="1"/>
            <a:stCxn id="14360" idx="2"/>
            <a:endCxn id="14362" idx="0"/>
          </p:cNvCxnSpPr>
          <p:nvPr/>
        </p:nvCxnSpPr>
        <p:spPr bwMode="auto">
          <a:xfrm rot="5400000">
            <a:off x="7815941" y="2148574"/>
            <a:ext cx="117475" cy="1208717"/>
          </a:xfrm>
          <a:prstGeom prst="bentConnector3">
            <a:avLst>
              <a:gd name="adj1" fmla="val 48648"/>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5" name="AutoShape 131"/>
          <p:cNvCxnSpPr>
            <a:cxnSpLocks noChangeShapeType="1"/>
            <a:stCxn id="14360" idx="3"/>
            <a:endCxn id="14363" idx="0"/>
          </p:cNvCxnSpPr>
          <p:nvPr/>
        </p:nvCxnSpPr>
        <p:spPr bwMode="auto">
          <a:xfrm flipH="1">
            <a:off x="7651517" y="2478296"/>
            <a:ext cx="1003823" cy="485775"/>
          </a:xfrm>
          <a:prstGeom prst="bentConnector4">
            <a:avLst>
              <a:gd name="adj1" fmla="val -22787"/>
              <a:gd name="adj2" fmla="val 71894"/>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6" name="AutoShape 132"/>
          <p:cNvCxnSpPr>
            <a:cxnSpLocks noChangeShapeType="1"/>
            <a:stCxn id="14358" idx="3"/>
            <a:endCxn id="14359" idx="0"/>
          </p:cNvCxnSpPr>
          <p:nvPr/>
        </p:nvCxnSpPr>
        <p:spPr bwMode="auto">
          <a:xfrm>
            <a:off x="8599749" y="2006806"/>
            <a:ext cx="208070" cy="958850"/>
          </a:xfrm>
          <a:prstGeom prst="bentConnector2">
            <a:avLst/>
          </a:prstGeom>
          <a:noFill/>
          <a:ln w="254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7" name="AutoShape 133"/>
          <p:cNvCxnSpPr>
            <a:cxnSpLocks noChangeShapeType="1"/>
            <a:stCxn id="14358" idx="1"/>
            <a:endCxn id="14364" idx="0"/>
          </p:cNvCxnSpPr>
          <p:nvPr/>
        </p:nvCxnSpPr>
        <p:spPr bwMode="auto">
          <a:xfrm rot="10800000" flipV="1">
            <a:off x="6628635" y="2006809"/>
            <a:ext cx="1728100" cy="581025"/>
          </a:xfrm>
          <a:prstGeom prst="bentConnector2">
            <a:avLst/>
          </a:prstGeom>
          <a:noFill/>
          <a:ln w="25400">
            <a:solidFill>
              <a:srgbClr val="FF66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48" name="AutoShape 134"/>
          <p:cNvCxnSpPr>
            <a:cxnSpLocks noChangeShapeType="1"/>
            <a:stCxn id="14359" idx="1"/>
            <a:endCxn id="14365" idx="0"/>
          </p:cNvCxnSpPr>
          <p:nvPr/>
        </p:nvCxnSpPr>
        <p:spPr bwMode="auto">
          <a:xfrm rot="10800000" flipV="1">
            <a:off x="7900885" y="3175209"/>
            <a:ext cx="864050" cy="26987"/>
          </a:xfrm>
          <a:prstGeom prst="bentConnector2">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349" name="Text Box 142"/>
          <p:cNvSpPr txBox="1">
            <a:spLocks noChangeArrowheads="1"/>
          </p:cNvSpPr>
          <p:nvPr/>
        </p:nvSpPr>
        <p:spPr bwMode="auto">
          <a:xfrm>
            <a:off x="7921534" y="2973593"/>
            <a:ext cx="401847"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000" b="0" i="0" u="none" baseline="0"/>
              <a:t>&lt;20 m</a:t>
            </a:r>
          </a:p>
        </p:txBody>
      </p:sp>
      <p:sp>
        <p:nvSpPr>
          <p:cNvPr id="14352" name="Text Box 12"/>
          <p:cNvSpPr txBox="1">
            <a:spLocks noChangeArrowheads="1"/>
          </p:cNvSpPr>
          <p:nvPr/>
        </p:nvSpPr>
        <p:spPr bwMode="auto">
          <a:xfrm>
            <a:off x="9690633" y="3125993"/>
            <a:ext cx="20251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200" b="1" i="0" u="none" baseline="0"/>
              <a:t>3RA6</a:t>
            </a:r>
            <a:r>
              <a:rPr lang="en-US" sz="1200"/>
              <a:t/>
            </a:r>
            <a:br>
              <a:rPr lang="en-US" sz="1200"/>
            </a:br>
            <a:r>
              <a:rPr lang="en-US" sz="1200" b="0" i="0" u="none" baseline="0"/>
              <a:t>compact starters</a:t>
            </a:r>
            <a:endParaRPr lang="en-US" altLang="de-DE" sz="1200" dirty="0"/>
          </a:p>
        </p:txBody>
      </p:sp>
      <p:sp>
        <p:nvSpPr>
          <p:cNvPr id="14353" name="Text Box 13"/>
          <p:cNvSpPr txBox="1">
            <a:spLocks noChangeArrowheads="1"/>
          </p:cNvSpPr>
          <p:nvPr/>
        </p:nvSpPr>
        <p:spPr bwMode="auto">
          <a:xfrm>
            <a:off x="9690633" y="2638459"/>
            <a:ext cx="2733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200" b="1" i="0" u="none" baseline="0"/>
              <a:t>3RA27</a:t>
            </a:r>
            <a:r>
              <a:rPr lang="en-US" sz="1200"/>
              <a:t/>
            </a:r>
            <a:br>
              <a:rPr lang="en-US" sz="1200"/>
            </a:br>
            <a:r>
              <a:rPr lang="en-US" sz="1200" b="0" i="0" u="none" baseline="0"/>
              <a:t>function modules for feeders</a:t>
            </a:r>
            <a:endParaRPr lang="en-US" altLang="de-DE" sz="1200" dirty="0"/>
          </a:p>
        </p:txBody>
      </p:sp>
      <p:sp>
        <p:nvSpPr>
          <p:cNvPr id="14354" name="Text Box 20"/>
          <p:cNvSpPr txBox="1">
            <a:spLocks noChangeArrowheads="1"/>
          </p:cNvSpPr>
          <p:nvPr/>
        </p:nvSpPr>
        <p:spPr bwMode="auto">
          <a:xfrm>
            <a:off x="9690633" y="1663393"/>
            <a:ext cx="12658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200" b="1" i="0" u="none" baseline="0"/>
              <a:t>3UG4</a:t>
            </a:r>
            <a:r>
              <a:rPr lang="en-US" sz="1200"/>
              <a:t/>
            </a:r>
            <a:br>
              <a:rPr lang="en-US" sz="1200"/>
            </a:br>
            <a:r>
              <a:rPr lang="en-US" sz="1200" b="0" i="0" u="none" baseline="0"/>
              <a:t>monitoring relays</a:t>
            </a:r>
            <a:endParaRPr lang="en-US" altLang="de-DE" sz="1200" dirty="0"/>
          </a:p>
        </p:txBody>
      </p:sp>
      <p:sp>
        <p:nvSpPr>
          <p:cNvPr id="14355" name="Text Box 21"/>
          <p:cNvSpPr txBox="1">
            <a:spLocks noChangeArrowheads="1"/>
          </p:cNvSpPr>
          <p:nvPr/>
        </p:nvSpPr>
        <p:spPr bwMode="auto">
          <a:xfrm>
            <a:off x="9690633" y="2150926"/>
            <a:ext cx="12658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200" b="1" i="0" u="none" baseline="0"/>
              <a:t>3RW40</a:t>
            </a:r>
            <a:r>
              <a:rPr lang="en-US" sz="1200"/>
              <a:t/>
            </a:r>
            <a:br>
              <a:rPr lang="en-US" sz="1200"/>
            </a:br>
            <a:r>
              <a:rPr lang="en-US" sz="1200" b="0" i="0" u="none" baseline="0"/>
              <a:t>soft starters</a:t>
            </a:r>
            <a:endParaRPr lang="en-US" altLang="de-DE" sz="1200" dirty="0"/>
          </a:p>
        </p:txBody>
      </p:sp>
    </p:spTree>
    <p:custDataLst>
      <p:tags r:id="rId2"/>
    </p:custDataLst>
    <p:extLst>
      <p:ext uri="{BB962C8B-B14F-4D97-AF65-F5344CB8AC3E}">
        <p14:creationId xmlns:p14="http://schemas.microsoft.com/office/powerpoint/2010/main" val="10297278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Arial"/>
                <a:cs typeface="Arial"/>
              </a:rPr>
              <a:t>Communication</a:t>
            </a:r>
            <a:r>
              <a:rPr lang="en-US" dirty="0"/>
              <a:t/>
            </a:r>
            <a:br>
              <a:rPr lang="en-US" dirty="0"/>
            </a:br>
            <a:r>
              <a:rPr lang="en-US" b="1" i="0" u="none" baseline="0" dirty="0"/>
              <a:t>IO-Link Support </a:t>
            </a:r>
            <a:r>
              <a:rPr lang="en-US" b="1" i="0" u="none" baseline="0" dirty="0">
                <a:sym typeface="Wingdings" panose="05000000000000000000" pitchFamily="2" charset="2"/>
              </a:rPr>
              <a:t> Engineering</a:t>
            </a:r>
            <a:endParaRPr lang="en-US" dirty="0"/>
          </a:p>
        </p:txBody>
      </p:sp>
      <p:pic>
        <p:nvPicPr>
          <p:cNvPr id="307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7063" y="1412875"/>
            <a:ext cx="5224756" cy="282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AutoShape 26"/>
          <p:cNvSpPr>
            <a:spLocks noChangeArrowheads="1"/>
          </p:cNvSpPr>
          <p:nvPr/>
        </p:nvSpPr>
        <p:spPr bwMode="auto">
          <a:xfrm rot="18106679" flipV="1">
            <a:off x="3691191" y="1207838"/>
            <a:ext cx="989117" cy="3229279"/>
          </a:xfrm>
          <a:prstGeom prst="curvedLeftArrow">
            <a:avLst>
              <a:gd name="adj1" fmla="val 10737"/>
              <a:gd name="adj2" fmla="val 81343"/>
              <a:gd name="adj3" fmla="val 29680"/>
            </a:avLst>
          </a:prstGeom>
          <a:solidFill>
            <a:srgbClr val="C34673">
              <a:alpha val="50000"/>
            </a:srgbClr>
          </a:solidFill>
          <a:ln w="9525">
            <a:noFill/>
            <a:miter lim="800000"/>
            <a:headEnd/>
            <a:tailEnd/>
          </a:ln>
        </p:spPr>
        <p:txBody>
          <a:bodyPr vert="eaVert" lIns="36000" tIns="0" rIns="36000" bIns="0" anchor="ctr">
            <a:noAutofit/>
          </a:bodyPr>
          <a:lstStyle/>
          <a:p>
            <a:pPr algn="ctr" rtl="0"/>
            <a:endParaRPr lang="en-US"/>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78564" y="1665752"/>
            <a:ext cx="5983647" cy="4500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489200" y="1803400"/>
            <a:ext cx="721995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54298" y="2626892"/>
            <a:ext cx="343852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27625" y="2114680"/>
            <a:ext cx="6888125" cy="4051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0933991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3"/>
            </p:custDataLst>
            <p:extLst>
              <p:ext uri="{D42A27DB-BD31-4B8C-83A1-F6EECF244321}">
                <p14:modId xmlns:p14="http://schemas.microsoft.com/office/powerpoint/2010/main" val="7880408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925" name="think-cell Folie" r:id="rId6" imgW="270" imgH="270" progId="TCLayout.ActiveDocument.1">
                  <p:embed/>
                </p:oleObj>
              </mc:Choice>
              <mc:Fallback>
                <p:oleObj name="think-cell Folie" r:id="rId6" imgW="270" imgH="270" progId="TCLayout.ActiveDocument.1">
                  <p:embed/>
                  <p:pic>
                    <p:nvPicPr>
                      <p:cNvPr id="0" name="Picture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SIMATIC RF120C – Fast communication module</a:t>
            </a:r>
            <a:endParaRPr lang="en-US" dirty="0"/>
          </a:p>
        </p:txBody>
      </p:sp>
      <p:sp>
        <p:nvSpPr>
          <p:cNvPr id="3" name="Content Placeholder 2"/>
          <p:cNvSpPr>
            <a:spLocks noGrp="1"/>
          </p:cNvSpPr>
          <p:nvPr>
            <p:ph idx="1"/>
          </p:nvPr>
        </p:nvSpPr>
        <p:spPr>
          <a:xfrm>
            <a:off x="627062" y="1412875"/>
            <a:ext cx="11088687" cy="3888000"/>
          </a:xfrm>
          <a:solidFill>
            <a:srgbClr val="DCE1E6"/>
          </a:solidFill>
        </p:spPr>
        <p:txBody>
          <a:bodyPr lIns="108000" tIns="72000"/>
          <a:lstStyle/>
          <a:p>
            <a:pPr algn="l" rtl="0"/>
            <a:r>
              <a:rPr lang="en-US" sz="1600" b="1" i="0" u="none" baseline="0"/>
              <a:t>Integration in TIA Portal (from V12 SP1)</a:t>
            </a:r>
          </a:p>
          <a:p>
            <a:pPr lvl="1" algn="l" rtl="0"/>
            <a:r>
              <a:rPr lang="en-US" sz="1600" b="0" i="0" u="none" baseline="0"/>
              <a:t>Full integration into the device configuration for the TIA Portal</a:t>
            </a:r>
          </a:p>
          <a:p>
            <a:pPr lvl="1" algn="l" rtl="0"/>
            <a:r>
              <a:rPr lang="en-US" sz="1600" b="0" i="0" u="none" baseline="0"/>
              <a:t>Simple function blocks for fast programming</a:t>
            </a:r>
          </a:p>
          <a:p>
            <a:pPr algn="l" rtl="0">
              <a:spcBef>
                <a:spcPts val="600"/>
              </a:spcBef>
            </a:pPr>
            <a:r>
              <a:rPr lang="en-US" sz="1600" b="1" i="0" u="none" baseline="0"/>
              <a:t>One reader per RF120C</a:t>
            </a:r>
          </a:p>
          <a:p>
            <a:pPr lvl="1" algn="l" rtl="0"/>
            <a:r>
              <a:rPr lang="en-US" sz="1600" b="0" i="0" u="none" baseline="0"/>
              <a:t>So that the data is available to the application immediately</a:t>
            </a:r>
          </a:p>
          <a:p>
            <a:pPr lvl="1" algn="l" rtl="0"/>
            <a:r>
              <a:rPr lang="en-US" sz="1600" b="0" i="0" u="none" baseline="0"/>
              <a:t>Up to three RF120C can be operated in parallel to the left of the CPU</a:t>
            </a:r>
          </a:p>
          <a:p>
            <a:pPr algn="l" rtl="0">
              <a:spcBef>
                <a:spcPts val="600"/>
              </a:spcBef>
            </a:pPr>
            <a:r>
              <a:rPr lang="en-US" sz="1600" b="1" i="0" u="none" baseline="0"/>
              <a:t>Reader cable </a:t>
            </a:r>
          </a:p>
          <a:p>
            <a:pPr lvl="1" algn="l" rtl="0"/>
            <a:r>
              <a:rPr lang="en-US" sz="1600" b="0" i="0" u="none" baseline="0"/>
              <a:t>Submin-D connector on RF120C; </a:t>
            </a:r>
          </a:p>
          <a:p>
            <a:pPr lvl="1" algn="l" rtl="0"/>
            <a:r>
              <a:rPr lang="en-US" sz="1600" b="0" i="0" u="none" baseline="0"/>
              <a:t>Ready-made cables are available</a:t>
            </a:r>
          </a:p>
          <a:p>
            <a:pPr algn="l" rtl="0">
              <a:spcBef>
                <a:spcPts val="600"/>
              </a:spcBef>
            </a:pPr>
            <a:r>
              <a:rPr lang="en-US" sz="1600" b="1" i="0" u="none" baseline="0"/>
              <a:t>Firmware update via SIMATIC Manager</a:t>
            </a:r>
          </a:p>
          <a:p>
            <a:pPr lvl="1" algn="l" rtl="0"/>
            <a:r>
              <a:rPr lang="en-US" sz="1600" b="0" i="0" u="none" baseline="0"/>
              <a:t>Rapid bug fixes via ONLINE </a:t>
            </a:r>
            <a:r>
              <a:rPr lang="en-US" sz="1600"/>
              <a:t/>
            </a:r>
            <a:br>
              <a:rPr lang="en-US" sz="1600"/>
            </a:br>
            <a:r>
              <a:rPr lang="en-US" sz="1600" b="0" i="0" u="none" baseline="0"/>
              <a:t>update (up to the reader)</a:t>
            </a:r>
          </a:p>
          <a:p>
            <a:pPr algn="l" rtl="0">
              <a:spcBef>
                <a:spcPts val="600"/>
              </a:spcBef>
            </a:pPr>
            <a:r>
              <a:rPr lang="en-US" sz="1600" b="0" i="0" u="none" baseline="0"/>
              <a:t>Order number: 6GT2002-0LA00 </a:t>
            </a:r>
            <a:endParaRPr lang="en-US" sz="1600" dirty="0"/>
          </a:p>
        </p:txBody>
      </p:sp>
      <p:sp>
        <p:nvSpPr>
          <p:cNvPr id="10" name="Rectangle 9"/>
          <p:cNvSpPr/>
          <p:nvPr/>
        </p:nvSpPr>
        <p:spPr bwMode="auto">
          <a:xfrm>
            <a:off x="5596932" y="3436539"/>
            <a:ext cx="3928905" cy="1668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48130" name="Picture 2" descr="C:\Users\lj2879\AppData\Local\Microsoft\Windows\Temporary Internet Files\Content.IE5\ZTH70S08\G_FS10_DE_00456P.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760787" y="3562467"/>
            <a:ext cx="3630939" cy="145078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tabLst/>
            </a:pPr>
            <a:r>
              <a:rPr lang="en-US" sz="2000" b="1" i="0" u="none" baseline="0">
                <a:solidFill>
                  <a:schemeClr val="bg1"/>
                </a:solidFill>
              </a:rPr>
              <a:t>S7-1200 and RF120C: cost-effective and powerful identification solution </a:t>
            </a:r>
            <a:endParaRPr lang="en-US" altLang="en-US" sz="2000" b="1" dirty="0">
              <a:solidFill>
                <a:schemeClr val="bg1"/>
              </a:solidFill>
              <a:sym typeface="Arial" pitchFamily="34" charset="0"/>
            </a:endParaRPr>
          </a:p>
        </p:txBody>
      </p:sp>
      <p:pic>
        <p:nvPicPr>
          <p:cNvPr id="13" name="Picture 9" descr="P_FS10_XX_00971J"/>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69075" y="1897626"/>
            <a:ext cx="1846674" cy="32973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25897073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3"/>
            </p:custDataLst>
            <p:extLst>
              <p:ext uri="{D42A27DB-BD31-4B8C-83A1-F6EECF244321}">
                <p14:modId xmlns:p14="http://schemas.microsoft.com/office/powerpoint/2010/main" val="34068007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44" name="think-cell Folie" r:id="rId6" imgW="270" imgH="270" progId="TCLayout.ActiveDocument.1">
                  <p:embed/>
                </p:oleObj>
              </mc:Choice>
              <mc:Fallback>
                <p:oleObj name="think-cell Folie" r:id="rId6" imgW="270" imgH="270" progId="TCLayout.ActiveDocument.1">
                  <p:embed/>
                  <p:pic>
                    <p:nvPicPr>
                      <p:cNvPr id="0"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p:cNvSpPr/>
          <p:nvPr/>
        </p:nvSpPr>
        <p:spPr bwMode="auto">
          <a:xfrm>
            <a:off x="9771749" y="1412875"/>
            <a:ext cx="1944000" cy="4752975"/>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SIMATIC RF120C – Fast communication module for S7-1200</a:t>
            </a:r>
            <a:endParaRPr lang="en-US" dirty="0"/>
          </a:p>
        </p:txBody>
      </p:sp>
      <p:graphicFrame>
        <p:nvGraphicFramePr>
          <p:cNvPr id="4" name="Group 143"/>
          <p:cNvGraphicFramePr>
            <a:graphicFrameLocks noGrp="1"/>
          </p:cNvGraphicFramePr>
          <p:nvPr>
            <p:extLst>
              <p:ext uri="{D42A27DB-BD31-4B8C-83A1-F6EECF244321}">
                <p14:modId xmlns:p14="http://schemas.microsoft.com/office/powerpoint/2010/main" val="3457677154"/>
              </p:ext>
            </p:extLst>
          </p:nvPr>
        </p:nvGraphicFramePr>
        <p:xfrm>
          <a:off x="627060" y="1412873"/>
          <a:ext cx="9000000" cy="4876080"/>
        </p:xfrm>
        <a:graphic>
          <a:graphicData uri="http://schemas.openxmlformats.org/drawingml/2006/table">
            <a:tbl>
              <a:tblPr/>
              <a:tblGrid>
                <a:gridCol w="2376000"/>
                <a:gridCol w="6624000"/>
              </a:tblGrid>
              <a:tr h="432000">
                <a:tc gridSpan="2">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r>
                        <a:rPr lang="en-US" sz="1600" b="1" i="0" u="none" baseline="0" dirty="0">
                          <a:solidFill>
                            <a:schemeClr val="bg1"/>
                          </a:solidFill>
                        </a:rPr>
                        <a:t>RF120C</a:t>
                      </a:r>
                    </a:p>
                  </a:txBody>
                  <a:tcPr marL="120063" marR="0" marT="43200" marB="43200" anchor="ctr" horzOverflow="overflow">
                    <a:lnL>
                      <a:noFill/>
                    </a:lnL>
                    <a:lnR w="12700" cap="flat" cmpd="sng" algn="ctr">
                      <a:no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hMerge="1">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defRPr/>
                      </a:pPr>
                      <a:endParaRPr lang="en-US" sz="1600" b="1" dirty="0" smtClean="0">
                        <a:solidFill>
                          <a:schemeClr val="bg1"/>
                        </a:solidFill>
                      </a:endParaRPr>
                    </a:p>
                  </a:txBody>
                  <a:tcPr marL="120063" marR="0" marT="43200" marB="43200" anchor="ctr" horzOverflow="overflow">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lnTlToBr>
                      <a:noFill/>
                    </a:lnTlToBr>
                    <a:lnBlToTr>
                      <a:noFill/>
                    </a:lnBlToTr>
                    <a:solidFill>
                      <a:srgbClr val="00374B"/>
                    </a:solidFill>
                  </a:tcPr>
                </a:tc>
              </a:tr>
              <a:tr h="45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Interface to the application</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Internal S7 bus</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5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Connection technology</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S7-1200 setup technology; screw terminals for 24 V supply</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5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Interface to the reader</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RS422 incl. 24 Volt; up to 115.2 KBaud</a:t>
                      </a:r>
                      <a:endParaRPr kumimoji="0" lang="en-US" sz="1600" b="0" i="0" u="none" strike="noStrike" cap="none" normalizeH="0" baseline="0" dirty="0" smtClean="0">
                        <a:ln>
                          <a:noFill/>
                        </a:ln>
                        <a:solidFill>
                          <a:schemeClr val="tx1"/>
                        </a:solidFill>
                        <a:effectLst/>
                        <a:latin typeface="Arial" charset="0"/>
                      </a:endParaRP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5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Connection technology</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Submin-D connector</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50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RFID system</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RF200, RF300, RF600, MOBY D/U, MV400</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666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FB, driver</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Instructions: Read, Write, Read_EPC-Mem, Write_EPC-Mem, Set_Ant_RF300, Set_Ant_RF600, Reset_Reader; based on FB101</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68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Number of readers</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cs typeface="Arial" charset="0"/>
                        </a:rPr>
                        <a:t>1 per RF120C; 3 per S7-1200</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68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Degree of protection</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IP 20</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68000">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Dimensions (W x H x D)</a:t>
                      </a:r>
                    </a:p>
                  </a:txBody>
                  <a:tcPr marL="120063" marR="0" marT="43200" marB="43200" anchor="ctr" horzOverflow="overflow">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lnTlToBr>
                      <a:noFill/>
                    </a:lnTlToBr>
                    <a:lnBlToTr>
                      <a:noFill/>
                    </a:lnBlToTr>
                    <a:solidFill>
                      <a:srgbClr val="AFB9C3"/>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Arial" charset="0"/>
                        </a:rPr>
                        <a:t>30 x 100 x 75</a:t>
                      </a:r>
                    </a:p>
                  </a:txBody>
                  <a:tcPr marL="120063" marR="0" marT="43200" marB="43200" anchor="ctr" horzOverflow="overflow">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a:noFill/>
                    </a:lnB>
                    <a:lnTlToBr>
                      <a:noFill/>
                    </a:lnTlToBr>
                    <a:lnBlToTr>
                      <a:noFill/>
                    </a:lnBlToTr>
                    <a:solidFill>
                      <a:srgbClr val="DCE1E6"/>
                    </a:solidFill>
                  </a:tcPr>
                </a:tc>
              </a:tr>
            </a:tbl>
          </a:graphicData>
        </a:graphic>
      </p:graphicFrame>
      <p:pic>
        <p:nvPicPr>
          <p:cNvPr id="6" name="Picture 9" descr="P_FS10_XX_00971J"/>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69075" y="1897626"/>
            <a:ext cx="1846674" cy="32973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86574703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p:txBody>
          <a:bodyPr/>
          <a:lstStyle/>
          <a:p>
            <a:pPr algn="l" rtl="0"/>
            <a:r>
              <a:rPr lang="en-US" b="1" i="0" u="none" baseline="0"/>
              <a:t>SIMATIC S7-1200 compact controllers</a:t>
            </a:r>
            <a:r>
              <a:rPr lang="en-US"/>
              <a:t/>
            </a:r>
            <a:br>
              <a:rPr lang="en-US"/>
            </a:br>
            <a:r>
              <a:rPr lang="en-US" b="1" i="0" u="none" baseline="0"/>
              <a:t>Modular and powerful.</a:t>
            </a:r>
            <a:r>
              <a:rPr lang="en-US" b="0" i="0" u="none" baseline="0"/>
              <a:t> </a:t>
            </a:r>
            <a:endParaRPr lang="en-US" altLang="en-US" dirty="0"/>
          </a:p>
        </p:txBody>
      </p:sp>
      <p:sp>
        <p:nvSpPr>
          <p:cNvPr id="2" name="Content Placeholder 1"/>
          <p:cNvSpPr>
            <a:spLocks noGrp="1"/>
          </p:cNvSpPr>
          <p:nvPr>
            <p:ph idx="1"/>
          </p:nvPr>
        </p:nvSpPr>
        <p:spPr>
          <a:xfrm>
            <a:off x="627063" y="1412875"/>
            <a:ext cx="5472112" cy="4752975"/>
          </a:xfrm>
        </p:spPr>
        <p:txBody>
          <a:bodyPr/>
          <a:lstStyle/>
          <a:p>
            <a:pPr lvl="1" algn="l" rtl="0"/>
            <a:r>
              <a:rPr lang="en-US" b="1" i="0" u="none" baseline="0"/>
              <a:t>Integrated PROFINET/Ethernet Port – </a:t>
            </a:r>
            <a:r>
              <a:rPr lang="en-US"/>
              <a:t/>
            </a:r>
            <a:br>
              <a:rPr lang="en-US"/>
            </a:br>
            <a:r>
              <a:rPr lang="en-US" sz="1600" b="0" i="0" u="none" baseline="0"/>
              <a:t>No additional proprietary programming cable and no Ethernet extension module required </a:t>
            </a:r>
            <a:r>
              <a:rPr lang="en-US" sz="1600" b="0" i="0" u="none" baseline="0">
                <a:sym typeface="Wingdings" panose="05000000000000000000" pitchFamily="2" charset="2"/>
              </a:rPr>
              <a:t></a:t>
            </a:r>
            <a:r>
              <a:rPr lang="en-US" sz="1600" b="0" i="0" u="none" baseline="0"/>
              <a:t> reducing space requirements and costs. </a:t>
            </a:r>
            <a:endParaRPr lang="en-US" altLang="en-US" dirty="0" smtClean="0"/>
          </a:p>
          <a:p>
            <a:pPr lvl="1" algn="l" rtl="0">
              <a:spcBef>
                <a:spcPts val="600"/>
              </a:spcBef>
            </a:pPr>
            <a:r>
              <a:rPr lang="en-US" b="1" i="0" u="none" baseline="0"/>
              <a:t>Scalable extension concept using modular boards – </a:t>
            </a:r>
            <a:r>
              <a:rPr lang="en-US"/>
              <a:t/>
            </a:r>
            <a:br>
              <a:rPr lang="en-US"/>
            </a:br>
            <a:r>
              <a:rPr lang="en-US" sz="1600" b="0" i="0" u="none" baseline="0"/>
              <a:t>Signal boards for additional I/O ports,</a:t>
            </a:r>
            <a:r>
              <a:rPr lang="en-US" sz="1600"/>
              <a:t/>
            </a:r>
            <a:br>
              <a:rPr lang="en-US" sz="1600"/>
            </a:br>
            <a:r>
              <a:rPr lang="en-US" sz="1600" b="0" i="0" u="none" baseline="0"/>
              <a:t>with no extra space required for the CPU. If you just need one RTD input: no problem!</a:t>
            </a:r>
            <a:endParaRPr lang="en-US" altLang="en-US" dirty="0" smtClean="0"/>
          </a:p>
          <a:p>
            <a:pPr lvl="1" algn="l" rtl="0">
              <a:spcBef>
                <a:spcPts val="600"/>
              </a:spcBef>
            </a:pPr>
            <a:r>
              <a:rPr lang="en-US" b="1" i="0" u="none" baseline="0"/>
              <a:t>Integrated digital I/O, analog I/O </a:t>
            </a:r>
            <a:r>
              <a:rPr lang="en-US" b="1"/>
              <a:t/>
            </a:r>
            <a:br>
              <a:rPr lang="en-US" b="1"/>
            </a:br>
            <a:r>
              <a:rPr lang="en-US" b="1" i="0" u="none" baseline="0"/>
              <a:t>and Motion Control I/O –</a:t>
            </a:r>
            <a:r>
              <a:rPr lang="en-US"/>
              <a:t/>
            </a:r>
            <a:br>
              <a:rPr lang="en-US"/>
            </a:br>
            <a:r>
              <a:rPr lang="en-US" sz="1600" b="0" i="0" u="none" baseline="0"/>
              <a:t>makes additional hardware superfluous; </a:t>
            </a:r>
            <a:r>
              <a:rPr lang="en-US" sz="1600"/>
              <a:t/>
            </a:r>
            <a:br>
              <a:rPr lang="en-US" sz="1600"/>
            </a:br>
            <a:r>
              <a:rPr lang="en-US" sz="1600" b="0" i="0" u="none" baseline="0"/>
              <a:t>thereby reducing space requirements and costs.</a:t>
            </a:r>
          </a:p>
          <a:p>
            <a:endParaRPr lang="en-US" sz="1600" dirty="0"/>
          </a:p>
        </p:txBody>
      </p:sp>
      <p:sp>
        <p:nvSpPr>
          <p:cNvPr id="6" name="Rectangle 101"/>
          <p:cNvSpPr>
            <a:spLocks noChangeArrowheads="1"/>
          </p:cNvSpPr>
          <p:nvPr>
            <p:custDataLst>
              <p:tags r:id="rId2"/>
            </p:custDataLst>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Integrated PROFINET, modular boards and integrated I/O mix reduce costs.</a:t>
            </a:r>
          </a:p>
        </p:txBody>
      </p:sp>
      <p:pic>
        <p:nvPicPr>
          <p:cNvPr id="7" name="Picture 4" descr="Ethernet 09_DT_sRGB"/>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243639" y="1418087"/>
            <a:ext cx="5472112" cy="3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246663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4038166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49"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2" name="Inhaltsplatzhalter 1"/>
          <p:cNvSpPr txBox="1">
            <a:spLocks/>
          </p:cNvSpPr>
          <p:nvPr/>
        </p:nvSpPr>
        <p:spPr>
          <a:xfrm>
            <a:off x="6243639"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smtClean="0"/>
              <a:t>Level </a:t>
            </a:r>
            <a:r>
              <a:rPr lang="de-DE" sz="1400" dirty="0" err="1" smtClean="0"/>
              <a:t>measurement</a:t>
            </a:r>
            <a:r>
              <a:rPr lang="de-DE" sz="1400" dirty="0" smtClean="0"/>
              <a:t> in </a:t>
            </a:r>
            <a:r>
              <a:rPr lang="de-DE" sz="1400" dirty="0" err="1" smtClean="0"/>
              <a:t>silos</a:t>
            </a:r>
            <a:r>
              <a:rPr lang="de-DE" sz="1400" dirty="0" smtClean="0"/>
              <a:t> </a:t>
            </a:r>
            <a:r>
              <a:rPr lang="de-DE" sz="1400" dirty="0" err="1" smtClean="0"/>
              <a:t>and</a:t>
            </a:r>
            <a:r>
              <a:rPr lang="de-DE" sz="1400" dirty="0" smtClean="0"/>
              <a:t> </a:t>
            </a:r>
            <a:r>
              <a:rPr lang="de-DE" sz="1400" dirty="0" err="1" smtClean="0"/>
              <a:t>bunkers</a:t>
            </a:r>
            <a:endParaRPr lang="de-DE" sz="1400" dirty="0"/>
          </a:p>
          <a:p>
            <a:pPr lvl="1">
              <a:spcBef>
                <a:spcPts val="300"/>
              </a:spcBef>
            </a:pPr>
            <a:r>
              <a:rPr lang="de-DE" sz="1400" dirty="0" smtClean="0"/>
              <a:t>Plattform </a:t>
            </a:r>
            <a:r>
              <a:rPr lang="de-DE" sz="1400" dirty="0" err="1" smtClean="0"/>
              <a:t>scales</a:t>
            </a:r>
            <a:endParaRPr lang="de-DE" sz="1400" dirty="0"/>
          </a:p>
          <a:p>
            <a:pPr lvl="1">
              <a:spcBef>
                <a:spcPts val="300"/>
              </a:spcBef>
            </a:pPr>
            <a:r>
              <a:rPr lang="de-DE" sz="1400" dirty="0" smtClean="0"/>
              <a:t>Force </a:t>
            </a:r>
            <a:r>
              <a:rPr lang="de-DE" sz="1400" dirty="0" err="1" smtClean="0"/>
              <a:t>and</a:t>
            </a:r>
            <a:r>
              <a:rPr lang="de-DE" sz="1400" dirty="0" smtClean="0"/>
              <a:t> </a:t>
            </a:r>
            <a:r>
              <a:rPr lang="de-DE" sz="1400" dirty="0" err="1" smtClean="0"/>
              <a:t>tension</a:t>
            </a:r>
            <a:r>
              <a:rPr lang="de-DE" sz="1400" dirty="0" smtClean="0"/>
              <a:t> </a:t>
            </a:r>
            <a:r>
              <a:rPr lang="de-DE" sz="1400" dirty="0" err="1" smtClean="0"/>
              <a:t>measurements</a:t>
            </a:r>
            <a:endParaRPr lang="de-DE" sz="1400" dirty="0"/>
          </a:p>
          <a:p>
            <a:pPr lvl="1">
              <a:spcBef>
                <a:spcPts val="300"/>
              </a:spcBef>
            </a:pPr>
            <a:r>
              <a:rPr lang="de-DE" sz="1400" dirty="0" err="1" smtClean="0"/>
              <a:t>Typical</a:t>
            </a:r>
            <a:r>
              <a:rPr lang="de-DE" sz="1400" dirty="0" smtClean="0"/>
              <a:t> </a:t>
            </a:r>
            <a:r>
              <a:rPr lang="de-DE" sz="1400" dirty="0" err="1"/>
              <a:t>i</a:t>
            </a:r>
            <a:r>
              <a:rPr lang="de-DE" sz="1400" dirty="0" err="1" smtClean="0"/>
              <a:t>ndustries</a:t>
            </a:r>
            <a:r>
              <a:rPr lang="de-DE" sz="1400" dirty="0" smtClean="0"/>
              <a:t>: Food &amp; </a:t>
            </a:r>
            <a:r>
              <a:rPr lang="de-DE" sz="1400" dirty="0" err="1" smtClean="0"/>
              <a:t>Beverage</a:t>
            </a:r>
            <a:r>
              <a:rPr lang="de-DE" sz="1400" dirty="0" smtClean="0"/>
              <a:t>,</a:t>
            </a:r>
            <a:br>
              <a:rPr lang="de-DE" sz="1400" dirty="0" smtClean="0"/>
            </a:br>
            <a:r>
              <a:rPr lang="de-DE" sz="1400" dirty="0" smtClean="0"/>
              <a:t>Chemicals, </a:t>
            </a:r>
            <a:r>
              <a:rPr lang="de-DE" sz="1400" dirty="0" err="1" smtClean="0"/>
              <a:t>Cement</a:t>
            </a:r>
            <a:r>
              <a:rPr lang="de-DE" sz="1400" dirty="0"/>
              <a:t>, </a:t>
            </a:r>
            <a:r>
              <a:rPr lang="de-DE" sz="1400" dirty="0" smtClean="0"/>
              <a:t>Aggregate</a:t>
            </a:r>
          </a:p>
          <a:p>
            <a:pPr lvl="1">
              <a:spcBef>
                <a:spcPts val="300"/>
              </a:spcBef>
            </a:pPr>
            <a:r>
              <a:rPr lang="de-DE" sz="1400" dirty="0" smtClean="0"/>
              <a:t>Legal </a:t>
            </a:r>
            <a:r>
              <a:rPr lang="de-DE" sz="1400" dirty="0" err="1" smtClean="0"/>
              <a:t>for</a:t>
            </a:r>
            <a:r>
              <a:rPr lang="de-DE" sz="1400" dirty="0" smtClean="0"/>
              <a:t> </a:t>
            </a:r>
            <a:r>
              <a:rPr lang="de-DE" sz="1400" dirty="0" err="1" smtClean="0"/>
              <a:t>trade</a:t>
            </a:r>
            <a:r>
              <a:rPr lang="de-DE" sz="1400" dirty="0" smtClean="0"/>
              <a:t> </a:t>
            </a:r>
            <a:r>
              <a:rPr lang="de-DE" sz="1400" dirty="0" err="1" smtClean="0"/>
              <a:t>certificate</a:t>
            </a:r>
            <a:r>
              <a:rPr lang="de-DE" sz="1400" dirty="0" smtClean="0"/>
              <a:t> </a:t>
            </a:r>
            <a:r>
              <a:rPr lang="de-DE" sz="1400" dirty="0" err="1" smtClean="0"/>
              <a:t>according</a:t>
            </a:r>
            <a:r>
              <a:rPr lang="de-DE" sz="1400" dirty="0" smtClean="0"/>
              <a:t> OIML-R76</a:t>
            </a:r>
            <a:endParaRPr lang="de-DE" sz="1400" dirty="0"/>
          </a:p>
        </p:txBody>
      </p:sp>
      <p:sp>
        <p:nvSpPr>
          <p:cNvPr id="13" name="Rectangle 7"/>
          <p:cNvSpPr>
            <a:spLocks noChangeArrowheads="1"/>
          </p:cNvSpPr>
          <p:nvPr/>
        </p:nvSpPr>
        <p:spPr bwMode="auto">
          <a:xfrm>
            <a:off x="6243638"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smtClean="0">
                <a:solidFill>
                  <a:schemeClr val="bg1"/>
                </a:solidFill>
              </a:rPr>
              <a:t>Applications</a:t>
            </a:r>
            <a:r>
              <a:rPr lang="de-DE" b="1" kern="0" dirty="0" smtClean="0">
                <a:solidFill>
                  <a:schemeClr val="bg1"/>
                </a:solidFill>
              </a:rPr>
              <a:t>:</a:t>
            </a:r>
            <a:endParaRPr lang="de-DE" b="1" kern="0" dirty="0">
              <a:solidFill>
                <a:schemeClr val="bg1"/>
              </a:solidFill>
            </a:endParaRPr>
          </a:p>
        </p:txBody>
      </p:sp>
      <p:sp>
        <p:nvSpPr>
          <p:cNvPr id="7" name="Inhaltsplatzhalter 1"/>
          <p:cNvSpPr txBox="1">
            <a:spLocks/>
          </p:cNvSpPr>
          <p:nvPr/>
        </p:nvSpPr>
        <p:spPr>
          <a:xfrm>
            <a:off x="627062"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smtClean="0"/>
              <a:t>CPU 1212C </a:t>
            </a:r>
            <a:r>
              <a:rPr lang="de-DE" sz="1400" dirty="0" smtClean="0">
                <a:sym typeface="Wingdings" pitchFamily="2" charset="2"/>
              </a:rPr>
              <a:t></a:t>
            </a:r>
            <a:r>
              <a:rPr lang="de-DE" sz="1400" dirty="0" smtClean="0"/>
              <a:t> </a:t>
            </a:r>
            <a:r>
              <a:rPr lang="de-DE" sz="1400" dirty="0" err="1" smtClean="0"/>
              <a:t>up</a:t>
            </a:r>
            <a:r>
              <a:rPr lang="de-DE" sz="1400" dirty="0" smtClean="0"/>
              <a:t> </a:t>
            </a:r>
            <a:r>
              <a:rPr lang="de-DE" sz="1400" dirty="0" err="1" smtClean="0"/>
              <a:t>to</a:t>
            </a:r>
            <a:r>
              <a:rPr lang="de-DE" sz="1400" dirty="0" smtClean="0"/>
              <a:t> </a:t>
            </a:r>
            <a:r>
              <a:rPr lang="de-DE" sz="1400" dirty="0" err="1" smtClean="0"/>
              <a:t>two</a:t>
            </a:r>
            <a:r>
              <a:rPr lang="de-DE" sz="1400" dirty="0" smtClean="0"/>
              <a:t> </a:t>
            </a:r>
            <a:r>
              <a:rPr lang="de-DE" sz="1400" dirty="0"/>
              <a:t>SIWAREX </a:t>
            </a:r>
            <a:r>
              <a:rPr lang="de-DE" sz="1400" dirty="0" err="1" smtClean="0"/>
              <a:t>modules</a:t>
            </a:r>
            <a:endParaRPr lang="de-DE" sz="1400" dirty="0"/>
          </a:p>
          <a:p>
            <a:pPr lvl="1">
              <a:spcBef>
                <a:spcPts val="300"/>
              </a:spcBef>
              <a:tabLst>
                <a:tab pos="452438" algn="l"/>
              </a:tabLst>
            </a:pPr>
            <a:r>
              <a:rPr lang="de-DE" sz="1400" dirty="0" smtClean="0"/>
              <a:t>CPU 1214C </a:t>
            </a:r>
            <a:r>
              <a:rPr lang="de-DE" sz="1400" dirty="0" err="1" smtClean="0"/>
              <a:t>or</a:t>
            </a:r>
            <a:r>
              <a:rPr lang="de-DE" sz="1400" dirty="0" smtClean="0"/>
              <a:t> </a:t>
            </a:r>
            <a:r>
              <a:rPr lang="de-DE" sz="1400" dirty="0" err="1" smtClean="0"/>
              <a:t>higher</a:t>
            </a:r>
            <a:r>
              <a:rPr lang="de-DE" sz="1400" dirty="0" smtClean="0"/>
              <a:t> </a:t>
            </a:r>
            <a:br>
              <a:rPr lang="de-DE" sz="1400" dirty="0" smtClean="0"/>
            </a:br>
            <a:r>
              <a:rPr lang="de-DE" sz="1400" dirty="0" smtClean="0">
                <a:sym typeface="Wingdings" pitchFamily="2" charset="2"/>
              </a:rPr>
              <a:t></a:t>
            </a:r>
            <a:r>
              <a:rPr lang="de-DE" sz="1400" dirty="0" smtClean="0"/>
              <a:t> 	</a:t>
            </a:r>
            <a:r>
              <a:rPr lang="de-DE" sz="1400" dirty="0" err="1" smtClean="0"/>
              <a:t>up</a:t>
            </a:r>
            <a:r>
              <a:rPr lang="de-DE" sz="1400" dirty="0" smtClean="0"/>
              <a:t> </a:t>
            </a:r>
            <a:r>
              <a:rPr lang="de-DE" sz="1400" dirty="0" err="1" smtClean="0"/>
              <a:t>to</a:t>
            </a:r>
            <a:r>
              <a:rPr lang="de-DE" sz="1400" dirty="0" smtClean="0"/>
              <a:t> </a:t>
            </a:r>
            <a:r>
              <a:rPr lang="de-DE" sz="1400" dirty="0" err="1" smtClean="0"/>
              <a:t>eight</a:t>
            </a:r>
            <a:r>
              <a:rPr lang="de-DE" sz="1400" dirty="0" smtClean="0"/>
              <a:t> </a:t>
            </a:r>
            <a:r>
              <a:rPr lang="de-DE" sz="1400" dirty="0"/>
              <a:t>SIWAREX </a:t>
            </a:r>
            <a:r>
              <a:rPr lang="de-DE" sz="1400" dirty="0" err="1" smtClean="0"/>
              <a:t>modules</a:t>
            </a:r>
            <a:endParaRPr lang="de-DE" sz="1400" dirty="0"/>
          </a:p>
          <a:p>
            <a:pPr lvl="1">
              <a:spcBef>
                <a:spcPts val="300"/>
              </a:spcBef>
              <a:tabLst>
                <a:tab pos="452438" algn="l"/>
              </a:tabLst>
            </a:pPr>
            <a:r>
              <a:rPr lang="de-DE" sz="1400" dirty="0" err="1" smtClean="0"/>
              <a:t>Full</a:t>
            </a:r>
            <a:r>
              <a:rPr lang="de-DE" sz="1400" dirty="0" smtClean="0"/>
              <a:t> </a:t>
            </a:r>
            <a:r>
              <a:rPr lang="de-DE" sz="1400" dirty="0" err="1" smtClean="0"/>
              <a:t>parameter</a:t>
            </a:r>
            <a:r>
              <a:rPr lang="de-DE" sz="1400" dirty="0" smtClean="0"/>
              <a:t> </a:t>
            </a:r>
            <a:r>
              <a:rPr lang="de-DE" sz="1400" dirty="0" err="1" smtClean="0"/>
              <a:t>access</a:t>
            </a:r>
            <a:r>
              <a:rPr lang="de-DE" sz="1400" dirty="0" smtClean="0"/>
              <a:t> </a:t>
            </a:r>
            <a:r>
              <a:rPr lang="de-DE" sz="1400" dirty="0" err="1" smtClean="0"/>
              <a:t>from</a:t>
            </a:r>
            <a:r>
              <a:rPr lang="de-DE" sz="1400" dirty="0" smtClean="0"/>
              <a:t> </a:t>
            </a:r>
            <a:r>
              <a:rPr lang="de-DE" sz="1400" dirty="0" err="1" smtClean="0"/>
              <a:t>the</a:t>
            </a:r>
            <a:r>
              <a:rPr lang="de-DE" sz="1400" dirty="0" smtClean="0"/>
              <a:t> CPU via</a:t>
            </a:r>
            <a:br>
              <a:rPr lang="de-DE" sz="1400" dirty="0" smtClean="0"/>
            </a:br>
            <a:r>
              <a:rPr lang="de-DE" sz="1400" dirty="0" err="1" smtClean="0"/>
              <a:t>free</a:t>
            </a:r>
            <a:r>
              <a:rPr lang="de-DE" sz="1400" dirty="0" smtClean="0"/>
              <a:t> </a:t>
            </a:r>
            <a:r>
              <a:rPr lang="de-DE" sz="1400" dirty="0" err="1" smtClean="0"/>
              <a:t>downloadable</a:t>
            </a:r>
            <a:r>
              <a:rPr lang="de-DE" sz="1400" dirty="0" smtClean="0"/>
              <a:t> </a:t>
            </a:r>
            <a:r>
              <a:rPr lang="de-DE" sz="1400" dirty="0" err="1" smtClean="0"/>
              <a:t>function</a:t>
            </a:r>
            <a:r>
              <a:rPr lang="de-DE" sz="1400" dirty="0" smtClean="0"/>
              <a:t> block</a:t>
            </a:r>
            <a:r>
              <a:rPr lang="de-DE" sz="1400" dirty="0"/>
              <a:t/>
            </a:r>
            <a:br>
              <a:rPr lang="de-DE" sz="1400" dirty="0"/>
            </a:br>
            <a:r>
              <a:rPr lang="de-DE" sz="1400" dirty="0" smtClean="0">
                <a:sym typeface="Wingdings" pitchFamily="2" charset="2"/>
              </a:rPr>
              <a:t>	</a:t>
            </a:r>
            <a:r>
              <a:rPr lang="de-DE" sz="1400" dirty="0" err="1" smtClean="0"/>
              <a:t>Complete</a:t>
            </a:r>
            <a:r>
              <a:rPr lang="de-DE" sz="1400" dirty="0" smtClean="0"/>
              <a:t> </a:t>
            </a:r>
            <a:r>
              <a:rPr lang="de-DE" sz="1400" dirty="0" err="1" smtClean="0"/>
              <a:t>commissioning</a:t>
            </a:r>
            <a:r>
              <a:rPr lang="de-DE" sz="1400" dirty="0" smtClean="0"/>
              <a:t> </a:t>
            </a:r>
            <a:r>
              <a:rPr lang="de-DE" sz="1400" dirty="0" err="1" smtClean="0"/>
              <a:t>and</a:t>
            </a:r>
            <a:r>
              <a:rPr lang="de-DE" sz="1400" dirty="0" smtClean="0"/>
              <a:t> </a:t>
            </a:r>
            <a:br>
              <a:rPr lang="de-DE" sz="1400" dirty="0" smtClean="0"/>
            </a:br>
            <a:r>
              <a:rPr lang="de-DE" sz="1400" dirty="0" smtClean="0"/>
              <a:t>	</a:t>
            </a:r>
            <a:r>
              <a:rPr lang="de-DE" sz="1400" dirty="0" err="1" smtClean="0"/>
              <a:t>calibration</a:t>
            </a:r>
            <a:r>
              <a:rPr lang="de-DE" sz="1400" dirty="0" smtClean="0"/>
              <a:t> via </a:t>
            </a:r>
            <a:r>
              <a:rPr lang="de-DE" sz="1400" dirty="0"/>
              <a:t>CPU/HMI</a:t>
            </a:r>
          </a:p>
        </p:txBody>
      </p:sp>
      <p:sp>
        <p:nvSpPr>
          <p:cNvPr id="9"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smtClean="0">
                <a:solidFill>
                  <a:schemeClr val="bg1"/>
                </a:solidFill>
              </a:rPr>
              <a:t>Supported</a:t>
            </a:r>
            <a:r>
              <a:rPr lang="de-DE" b="1" kern="0" dirty="0" smtClean="0">
                <a:solidFill>
                  <a:schemeClr val="bg1"/>
                </a:solidFill>
              </a:rPr>
              <a:t> S7-1200 CPU:</a:t>
            </a:r>
            <a:endParaRPr lang="de-DE" b="1" kern="0" dirty="0">
              <a:solidFill>
                <a:schemeClr val="bg1"/>
              </a:solidFill>
            </a:endParaRPr>
          </a:p>
        </p:txBody>
      </p:sp>
      <p:pic>
        <p:nvPicPr>
          <p:cNvPr id="4" name="Picture 3"/>
          <p:cNvPicPr>
            <a:picLocks noChangeAspect="1"/>
          </p:cNvPicPr>
          <p:nvPr/>
        </p:nvPicPr>
        <p:blipFill rotWithShape="1">
          <a:blip r:embed="rId8" cstate="screen">
            <a:extLst>
              <a:ext uri="{BEBA8EAE-BF5A-486C-A8C5-ECC9F3942E4B}">
                <a14:imgProps xmlns:a14="http://schemas.microsoft.com/office/drawing/2010/main">
                  <a14:imgLayer r:embed="rId9">
                    <a14:imgEffect>
                      <a14:backgroundRemoval t="1312" b="100000" l="0" r="100000"/>
                    </a14:imgEffect>
                  </a14:imgLayer>
                </a14:imgProps>
              </a:ext>
              <a:ext uri="{28A0092B-C50C-407E-A947-70E740481C1C}">
                <a14:useLocalDpi xmlns:a14="http://schemas.microsoft.com/office/drawing/2010/main"/>
              </a:ext>
            </a:extLst>
          </a:blip>
          <a:srcRect/>
          <a:stretch/>
        </p:blipFill>
        <p:spPr>
          <a:xfrm>
            <a:off x="4432320" y="1809134"/>
            <a:ext cx="1691804" cy="1926813"/>
          </a:xfrm>
          <a:prstGeom prst="rect">
            <a:avLst/>
          </a:prstGeom>
        </p:spPr>
      </p:pic>
      <p:sp>
        <p:nvSpPr>
          <p:cNvPr id="2" name="Title 1"/>
          <p:cNvSpPr>
            <a:spLocks noGrp="1"/>
          </p:cNvSpPr>
          <p:nvPr>
            <p:ph type="title"/>
          </p:nvPr>
        </p:nvSpPr>
        <p:spPr/>
        <p:txBody>
          <a:bodyPr>
            <a:noAutofit/>
          </a:bodyPr>
          <a:lstStyle/>
          <a:p>
            <a:r>
              <a:rPr lang="en-US" dirty="0">
                <a:latin typeface="Arial"/>
                <a:cs typeface="Arial"/>
              </a:rPr>
              <a:t>SIMATIC </a:t>
            </a:r>
            <a:r>
              <a:rPr lang="en-US" dirty="0" smtClean="0">
                <a:latin typeface="Arial"/>
                <a:cs typeface="Arial"/>
              </a:rPr>
              <a:t>S7-1200</a:t>
            </a:r>
            <a:br>
              <a:rPr lang="en-US" dirty="0" smtClean="0">
                <a:latin typeface="Arial"/>
                <a:cs typeface="Arial"/>
              </a:rPr>
            </a:br>
            <a:r>
              <a:rPr lang="de-DE" dirty="0" smtClean="0"/>
              <a:t>SIWAREX WP231 – Basic </a:t>
            </a:r>
            <a:r>
              <a:rPr lang="de-DE" dirty="0" err="1" smtClean="0"/>
              <a:t>applications</a:t>
            </a:r>
            <a:endParaRPr lang="de-DE" dirty="0"/>
          </a:p>
        </p:txBody>
      </p:sp>
      <p:pic>
        <p:nvPicPr>
          <p:cNvPr id="2050" name="Picture 2" descr="\\ww004.siemens.net\BU03$\ADPI\ADPI\PI14\Allgemein\Marketing\Bilder\Applikationen\Behälterwaagen_Silos\BASF_freigegeben\P1010075.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410550" y="3862625"/>
            <a:ext cx="2305200" cy="2304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ww004.siemens.net\BU03$\ADPI\ADPI\PI14\Allgemein\Marketing\Bilder\Applikationen\Behälterwaagen_Silos\SXXN3469.jp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43638" y="3862625"/>
            <a:ext cx="3024436" cy="2304000"/>
          </a:xfrm>
          <a:prstGeom prst="rect">
            <a:avLst/>
          </a:prstGeom>
          <a:noFill/>
          <a:extLst>
            <a:ext uri="{909E8E84-426E-40DD-AFC4-6F175D3DCCD1}">
              <a14:hiddenFill xmlns:a14="http://schemas.microsoft.com/office/drawing/2010/main">
                <a:solidFill>
                  <a:srgbClr val="FFFFFF"/>
                </a:solidFill>
              </a14:hiddenFill>
            </a:ext>
          </a:extLst>
        </p:spPr>
      </p:pic>
      <p:sp>
        <p:nvSpPr>
          <p:cNvPr id="10" name="Inhaltsplatzhalter 1"/>
          <p:cNvSpPr txBox="1">
            <a:spLocks/>
          </p:cNvSpPr>
          <p:nvPr/>
        </p:nvSpPr>
        <p:spPr>
          <a:xfrm>
            <a:off x="627062" y="4294625"/>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200"/>
              </a:spcBef>
            </a:pPr>
            <a:r>
              <a:rPr lang="de-DE" sz="1400" dirty="0" err="1" smtClean="0"/>
              <a:t>Up</a:t>
            </a:r>
            <a:r>
              <a:rPr lang="de-DE" sz="1400" dirty="0" smtClean="0"/>
              <a:t> </a:t>
            </a:r>
            <a:r>
              <a:rPr lang="de-DE" sz="1400" dirty="0" err="1" smtClean="0"/>
              <a:t>to</a:t>
            </a:r>
            <a:r>
              <a:rPr lang="de-DE" sz="1400" dirty="0" smtClean="0"/>
              <a:t> </a:t>
            </a:r>
            <a:r>
              <a:rPr lang="de-DE" sz="1400" dirty="0" err="1" smtClean="0"/>
              <a:t>eight</a:t>
            </a:r>
            <a:r>
              <a:rPr lang="de-DE" sz="1400" dirty="0" smtClean="0"/>
              <a:t> </a:t>
            </a:r>
            <a:r>
              <a:rPr lang="de-DE" sz="1400" dirty="0"/>
              <a:t>parallel </a:t>
            </a:r>
            <a:r>
              <a:rPr lang="de-DE" sz="1400" dirty="0" err="1"/>
              <a:t>connected</a:t>
            </a:r>
            <a:r>
              <a:rPr lang="de-DE" sz="1400" dirty="0"/>
              <a:t> analog 350 Ohm </a:t>
            </a:r>
            <a:r>
              <a:rPr lang="de-DE" sz="1400" dirty="0" err="1" smtClean="0"/>
              <a:t>load</a:t>
            </a:r>
            <a:r>
              <a:rPr lang="de-DE" sz="1400" dirty="0" smtClean="0"/>
              <a:t> </a:t>
            </a:r>
            <a:r>
              <a:rPr lang="de-DE" sz="1400" dirty="0" err="1" smtClean="0"/>
              <a:t>cells</a:t>
            </a:r>
            <a:r>
              <a:rPr lang="de-DE" sz="1400" dirty="0" smtClean="0"/>
              <a:t> per SIWAREX (1mV/V</a:t>
            </a:r>
            <a:r>
              <a:rPr lang="de-DE" sz="1400" dirty="0"/>
              <a:t>, 2mV/V, 3mV/V </a:t>
            </a:r>
            <a:r>
              <a:rPr lang="de-DE" sz="1400" dirty="0" err="1" smtClean="0"/>
              <a:t>or</a:t>
            </a:r>
            <a:r>
              <a:rPr lang="de-DE" sz="1400" dirty="0" smtClean="0"/>
              <a:t> </a:t>
            </a:r>
            <a:r>
              <a:rPr lang="de-DE" sz="1400" dirty="0"/>
              <a:t>4mV/V)</a:t>
            </a:r>
          </a:p>
          <a:p>
            <a:pPr lvl="1">
              <a:spcBef>
                <a:spcPts val="200"/>
              </a:spcBef>
            </a:pPr>
            <a:r>
              <a:rPr lang="de-DE" sz="1400" dirty="0"/>
              <a:t>1 SIWAREX = 1 </a:t>
            </a:r>
            <a:r>
              <a:rPr lang="de-DE" sz="1400" dirty="0" err="1" smtClean="0"/>
              <a:t>scale</a:t>
            </a:r>
            <a:endParaRPr lang="de-DE" sz="1400" dirty="0"/>
          </a:p>
          <a:p>
            <a:pPr lvl="1">
              <a:spcBef>
                <a:spcPts val="200"/>
              </a:spcBef>
            </a:pPr>
            <a:r>
              <a:rPr lang="de-DE" sz="1400" dirty="0"/>
              <a:t>4 </a:t>
            </a:r>
            <a:r>
              <a:rPr lang="de-DE" sz="1400" dirty="0" smtClean="0"/>
              <a:t>digital </a:t>
            </a:r>
            <a:r>
              <a:rPr lang="de-DE" sz="1400" dirty="0" err="1" smtClean="0"/>
              <a:t>inputs</a:t>
            </a:r>
            <a:r>
              <a:rPr lang="de-DE" sz="1400" dirty="0" smtClean="0"/>
              <a:t> / </a:t>
            </a:r>
            <a:r>
              <a:rPr lang="de-DE" sz="1400" dirty="0"/>
              <a:t>4 </a:t>
            </a:r>
            <a:r>
              <a:rPr lang="de-DE" sz="1400" dirty="0" smtClean="0"/>
              <a:t>digital </a:t>
            </a:r>
            <a:r>
              <a:rPr lang="de-DE" sz="1400" dirty="0" err="1" smtClean="0"/>
              <a:t>outputs</a:t>
            </a:r>
            <a:endParaRPr lang="de-DE" sz="1400" dirty="0"/>
          </a:p>
          <a:p>
            <a:pPr lvl="1">
              <a:spcBef>
                <a:spcPts val="200"/>
              </a:spcBef>
            </a:pPr>
            <a:r>
              <a:rPr lang="de-DE" sz="1400" dirty="0"/>
              <a:t>1 </a:t>
            </a:r>
            <a:r>
              <a:rPr lang="de-DE" sz="1400" dirty="0" smtClean="0"/>
              <a:t>analog </a:t>
            </a:r>
            <a:r>
              <a:rPr lang="de-DE" sz="1400" dirty="0" err="1" smtClean="0"/>
              <a:t>output</a:t>
            </a:r>
            <a:endParaRPr lang="de-DE" sz="1400" dirty="0"/>
          </a:p>
          <a:p>
            <a:pPr lvl="1">
              <a:spcBef>
                <a:spcPts val="200"/>
              </a:spcBef>
            </a:pPr>
            <a:r>
              <a:rPr lang="de-DE" sz="1400" dirty="0"/>
              <a:t>Ethernet (</a:t>
            </a:r>
            <a:r>
              <a:rPr lang="de-DE" sz="1400" dirty="0" err="1"/>
              <a:t>Modbus</a:t>
            </a:r>
            <a:r>
              <a:rPr lang="de-DE" sz="1400" dirty="0"/>
              <a:t> TCP &amp; SIWATOOL)</a:t>
            </a:r>
          </a:p>
          <a:p>
            <a:pPr lvl="1">
              <a:spcBef>
                <a:spcPts val="200"/>
              </a:spcBef>
            </a:pPr>
            <a:r>
              <a:rPr lang="de-DE" sz="1400" dirty="0"/>
              <a:t>RS485 (</a:t>
            </a:r>
            <a:r>
              <a:rPr lang="de-DE" sz="1400" dirty="0" err="1"/>
              <a:t>Modbus</a:t>
            </a:r>
            <a:r>
              <a:rPr lang="de-DE" sz="1400" dirty="0"/>
              <a:t> RTU)</a:t>
            </a:r>
          </a:p>
        </p:txBody>
      </p:sp>
      <p:sp>
        <p:nvSpPr>
          <p:cNvPr id="11" name="Rectangle 7"/>
          <p:cNvSpPr>
            <a:spLocks noChangeArrowheads="1"/>
          </p:cNvSpPr>
          <p:nvPr/>
        </p:nvSpPr>
        <p:spPr bwMode="auto">
          <a:xfrm>
            <a:off x="627061" y="3862625"/>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smtClean="0">
                <a:solidFill>
                  <a:schemeClr val="bg1"/>
                </a:solidFill>
              </a:rPr>
              <a:t>Connection </a:t>
            </a:r>
            <a:r>
              <a:rPr lang="de-DE" b="1" kern="0" dirty="0" err="1" smtClean="0">
                <a:solidFill>
                  <a:schemeClr val="bg1"/>
                </a:solidFill>
              </a:rPr>
              <a:t>options</a:t>
            </a:r>
            <a:r>
              <a:rPr lang="de-DE" b="1" kern="0" dirty="0" smtClean="0">
                <a:solidFill>
                  <a:schemeClr val="bg1"/>
                </a:solidFill>
              </a:rPr>
              <a:t>:</a:t>
            </a:r>
            <a:endParaRPr lang="de-DE" b="1" kern="0" dirty="0">
              <a:solidFill>
                <a:schemeClr val="bg1"/>
              </a:solidFill>
            </a:endParaRPr>
          </a:p>
        </p:txBody>
      </p:sp>
    </p:spTree>
    <p:custDataLst>
      <p:tags r:id="rId2"/>
    </p:custDataLst>
    <p:extLst>
      <p:ext uri="{BB962C8B-B14F-4D97-AF65-F5344CB8AC3E}">
        <p14:creationId xmlns:p14="http://schemas.microsoft.com/office/powerpoint/2010/main" val="4076206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44175476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673"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029" name="Picture 5"/>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43633" y="3860800"/>
            <a:ext cx="3076268" cy="23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Autofit/>
          </a:bodyPr>
          <a:lstStyle/>
          <a:p>
            <a:r>
              <a:rPr lang="en-US" dirty="0">
                <a:latin typeface="Arial"/>
                <a:cs typeface="Arial"/>
              </a:rPr>
              <a:t>SIMATIC </a:t>
            </a:r>
            <a:r>
              <a:rPr lang="en-US" dirty="0" smtClean="0">
                <a:latin typeface="Arial"/>
                <a:cs typeface="Arial"/>
              </a:rPr>
              <a:t>S7-1200</a:t>
            </a:r>
            <a:br>
              <a:rPr lang="en-US" dirty="0" smtClean="0">
                <a:latin typeface="Arial"/>
                <a:cs typeface="Arial"/>
              </a:rPr>
            </a:br>
            <a:r>
              <a:rPr lang="de-DE" dirty="0" smtClean="0"/>
              <a:t>SIWAREX WP241 – Belt </a:t>
            </a:r>
            <a:r>
              <a:rPr lang="de-DE" dirty="0" err="1" smtClean="0"/>
              <a:t>weigher</a:t>
            </a:r>
            <a:r>
              <a:rPr lang="de-DE" dirty="0" smtClean="0"/>
              <a:t> </a:t>
            </a:r>
            <a:r>
              <a:rPr lang="de-DE" dirty="0" err="1" smtClean="0"/>
              <a:t>applications</a:t>
            </a:r>
            <a:endParaRPr lang="de-DE" dirty="0"/>
          </a:p>
        </p:txBody>
      </p:sp>
      <p:pic>
        <p:nvPicPr>
          <p:cNvPr id="1026" name="Picture 2" descr="\\ww004.siemens.net\BU03$\ADPI\ADPI\PI14\Allgemein\Marketing\Bilder\Applikationen\Bandwaage\Freigegeben\SXXN2197.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12560" b="9597"/>
          <a:stretch/>
        </p:blipFill>
        <p:spPr bwMode="auto">
          <a:xfrm>
            <a:off x="9497961" y="3862626"/>
            <a:ext cx="2217791" cy="230346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ww004.siemens.net\BU03$\ADPI\ADPI\PI14\Allgemein\Marketing\Bilder\Applikationen\Bandwaage\Bandwaage_8.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8855858" y="4041998"/>
            <a:ext cx="1098803" cy="1131131"/>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9" name="Inhaltsplatzhalter 1"/>
          <p:cNvSpPr txBox="1">
            <a:spLocks/>
          </p:cNvSpPr>
          <p:nvPr/>
        </p:nvSpPr>
        <p:spPr>
          <a:xfrm>
            <a:off x="6243639"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smtClean="0"/>
              <a:t>Belt </a:t>
            </a:r>
            <a:r>
              <a:rPr lang="de-DE" sz="1400" dirty="0" err="1" smtClean="0"/>
              <a:t>scales</a:t>
            </a:r>
            <a:r>
              <a:rPr lang="de-DE" sz="1400" dirty="0" smtClean="0"/>
              <a:t> (</a:t>
            </a:r>
            <a:r>
              <a:rPr lang="de-DE" sz="1400" dirty="0" err="1" smtClean="0"/>
              <a:t>Cement</a:t>
            </a:r>
            <a:r>
              <a:rPr lang="de-DE" sz="1400" dirty="0" smtClean="0"/>
              <a:t>-</a:t>
            </a:r>
            <a:r>
              <a:rPr lang="de-DE" sz="1400" dirty="0"/>
              <a:t>, </a:t>
            </a:r>
            <a:r>
              <a:rPr lang="de-DE" sz="1400" dirty="0" err="1" smtClean="0"/>
              <a:t>Aggragate</a:t>
            </a:r>
            <a:r>
              <a:rPr lang="de-DE" sz="1400" dirty="0" smtClean="0"/>
              <a:t> </a:t>
            </a:r>
            <a:r>
              <a:rPr lang="de-DE" sz="1400" dirty="0" err="1" smtClean="0"/>
              <a:t>plants</a:t>
            </a:r>
            <a:r>
              <a:rPr lang="de-DE" sz="1400" dirty="0" smtClean="0"/>
              <a:t>, </a:t>
            </a:r>
            <a:br>
              <a:rPr lang="de-DE" sz="1400" dirty="0" smtClean="0"/>
            </a:br>
            <a:r>
              <a:rPr lang="de-DE" sz="1400" dirty="0" err="1" smtClean="0"/>
              <a:t>Mines</a:t>
            </a:r>
            <a:r>
              <a:rPr lang="de-DE" sz="1400" dirty="0" smtClean="0"/>
              <a:t>, Food &amp; </a:t>
            </a:r>
            <a:r>
              <a:rPr lang="de-DE" sz="1400" dirty="0" err="1" smtClean="0"/>
              <a:t>Beverage</a:t>
            </a:r>
            <a:r>
              <a:rPr lang="de-DE" sz="1400" dirty="0" smtClean="0"/>
              <a:t> </a:t>
            </a:r>
            <a:r>
              <a:rPr lang="de-DE" sz="1400" dirty="0" err="1" smtClean="0"/>
              <a:t>plants</a:t>
            </a:r>
            <a:r>
              <a:rPr lang="de-DE" sz="1400" dirty="0" smtClean="0"/>
              <a:t>)</a:t>
            </a:r>
            <a:endParaRPr lang="de-DE" sz="1400" dirty="0"/>
          </a:p>
          <a:p>
            <a:pPr lvl="1">
              <a:spcBef>
                <a:spcPts val="300"/>
              </a:spcBef>
            </a:pPr>
            <a:r>
              <a:rPr lang="de-DE" sz="1400" dirty="0" err="1" smtClean="0"/>
              <a:t>Weigh</a:t>
            </a:r>
            <a:r>
              <a:rPr lang="de-DE" sz="1400" dirty="0" smtClean="0"/>
              <a:t> </a:t>
            </a:r>
            <a:r>
              <a:rPr lang="de-DE" sz="1400" dirty="0" err="1" smtClean="0"/>
              <a:t>feeder</a:t>
            </a:r>
            <a:r>
              <a:rPr lang="de-DE" sz="1400" dirty="0" smtClean="0"/>
              <a:t> </a:t>
            </a:r>
            <a:r>
              <a:rPr lang="de-DE" sz="1400" dirty="0" err="1" smtClean="0"/>
              <a:t>applications</a:t>
            </a:r>
            <a:r>
              <a:rPr lang="de-DE" sz="1400" dirty="0" smtClean="0"/>
              <a:t> (Food &amp; </a:t>
            </a:r>
            <a:r>
              <a:rPr lang="de-DE" sz="1400" dirty="0" err="1" smtClean="0"/>
              <a:t>Beverage</a:t>
            </a:r>
            <a:r>
              <a:rPr lang="de-DE" sz="1400" dirty="0" smtClean="0"/>
              <a:t>, </a:t>
            </a:r>
            <a:br>
              <a:rPr lang="de-DE" sz="1400" dirty="0" smtClean="0"/>
            </a:br>
            <a:r>
              <a:rPr lang="de-DE" sz="1400" dirty="0" smtClean="0"/>
              <a:t>Chemical, Steel</a:t>
            </a:r>
            <a:r>
              <a:rPr lang="de-DE" sz="1400" dirty="0"/>
              <a:t>)</a:t>
            </a:r>
          </a:p>
        </p:txBody>
      </p:sp>
      <p:sp>
        <p:nvSpPr>
          <p:cNvPr id="10" name="Rectangle 7"/>
          <p:cNvSpPr>
            <a:spLocks noChangeArrowheads="1"/>
          </p:cNvSpPr>
          <p:nvPr/>
        </p:nvSpPr>
        <p:spPr bwMode="auto">
          <a:xfrm>
            <a:off x="6243638"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smtClean="0">
                <a:solidFill>
                  <a:schemeClr val="bg1"/>
                </a:solidFill>
              </a:rPr>
              <a:t>Applications</a:t>
            </a:r>
            <a:r>
              <a:rPr lang="de-DE" b="1" kern="0" dirty="0" smtClean="0">
                <a:solidFill>
                  <a:schemeClr val="bg1"/>
                </a:solidFill>
              </a:rPr>
              <a:t>:</a:t>
            </a:r>
            <a:endParaRPr lang="de-DE" b="1" kern="0" dirty="0">
              <a:solidFill>
                <a:schemeClr val="bg1"/>
              </a:solidFill>
            </a:endParaRPr>
          </a:p>
        </p:txBody>
      </p:sp>
      <p:sp>
        <p:nvSpPr>
          <p:cNvPr id="11" name="Inhaltsplatzhalter 1"/>
          <p:cNvSpPr txBox="1">
            <a:spLocks/>
          </p:cNvSpPr>
          <p:nvPr/>
        </p:nvSpPr>
        <p:spPr>
          <a:xfrm>
            <a:off x="627062"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smtClean="0"/>
              <a:t>CPU </a:t>
            </a:r>
            <a:r>
              <a:rPr lang="de-DE" sz="1400" dirty="0"/>
              <a:t>1212C </a:t>
            </a:r>
            <a:r>
              <a:rPr lang="de-DE" sz="1400" dirty="0">
                <a:sym typeface="Wingdings" pitchFamily="2" charset="2"/>
              </a:rPr>
              <a:t></a:t>
            </a:r>
            <a:r>
              <a:rPr lang="de-DE" sz="1400" dirty="0"/>
              <a:t> </a:t>
            </a:r>
            <a:r>
              <a:rPr lang="de-DE" sz="1400" dirty="0" err="1" smtClean="0"/>
              <a:t>up</a:t>
            </a:r>
            <a:r>
              <a:rPr lang="de-DE" sz="1400" dirty="0" smtClean="0"/>
              <a:t> </a:t>
            </a:r>
            <a:r>
              <a:rPr lang="de-DE" sz="1400" dirty="0" err="1" smtClean="0"/>
              <a:t>to</a:t>
            </a:r>
            <a:r>
              <a:rPr lang="de-DE" sz="1400" dirty="0" smtClean="0"/>
              <a:t> </a:t>
            </a:r>
            <a:r>
              <a:rPr lang="de-DE" sz="1400" dirty="0" err="1" smtClean="0"/>
              <a:t>two</a:t>
            </a:r>
            <a:r>
              <a:rPr lang="de-DE" sz="1400" dirty="0" smtClean="0"/>
              <a:t> </a:t>
            </a:r>
            <a:r>
              <a:rPr lang="de-DE" sz="1400" dirty="0"/>
              <a:t>SIWAREX </a:t>
            </a:r>
            <a:r>
              <a:rPr lang="de-DE" sz="1400" dirty="0" err="1" smtClean="0"/>
              <a:t>modules</a:t>
            </a:r>
            <a:endParaRPr lang="de-DE" sz="1400" dirty="0"/>
          </a:p>
          <a:p>
            <a:pPr lvl="1">
              <a:spcBef>
                <a:spcPts val="300"/>
              </a:spcBef>
              <a:tabLst>
                <a:tab pos="452438" algn="l"/>
              </a:tabLst>
            </a:pPr>
            <a:r>
              <a:rPr lang="de-DE" sz="1400" dirty="0"/>
              <a:t>CPU 1214C </a:t>
            </a:r>
            <a:r>
              <a:rPr lang="de-DE" sz="1400" dirty="0" err="1"/>
              <a:t>or</a:t>
            </a:r>
            <a:r>
              <a:rPr lang="de-DE" sz="1400" dirty="0"/>
              <a:t> </a:t>
            </a:r>
            <a:r>
              <a:rPr lang="de-DE" sz="1400" dirty="0" err="1"/>
              <a:t>higher</a:t>
            </a:r>
            <a:r>
              <a:rPr lang="de-DE" sz="1400" dirty="0"/>
              <a:t> </a:t>
            </a:r>
            <a:br>
              <a:rPr lang="de-DE" sz="1400" dirty="0"/>
            </a:br>
            <a:r>
              <a:rPr lang="de-DE" sz="1400" dirty="0">
                <a:sym typeface="Wingdings" pitchFamily="2" charset="2"/>
              </a:rPr>
              <a:t></a:t>
            </a:r>
            <a:r>
              <a:rPr lang="de-DE" sz="1400" dirty="0"/>
              <a:t> 	</a:t>
            </a:r>
            <a:r>
              <a:rPr lang="de-DE" sz="1400" dirty="0" err="1"/>
              <a:t>up</a:t>
            </a:r>
            <a:r>
              <a:rPr lang="de-DE" sz="1400" dirty="0"/>
              <a:t> </a:t>
            </a:r>
            <a:r>
              <a:rPr lang="de-DE" sz="1400" dirty="0" err="1"/>
              <a:t>to</a:t>
            </a:r>
            <a:r>
              <a:rPr lang="de-DE" sz="1400" dirty="0"/>
              <a:t> </a:t>
            </a:r>
            <a:r>
              <a:rPr lang="de-DE" sz="1400" dirty="0" err="1"/>
              <a:t>eight</a:t>
            </a:r>
            <a:r>
              <a:rPr lang="de-DE" sz="1400" dirty="0"/>
              <a:t> SIWAREX </a:t>
            </a:r>
            <a:r>
              <a:rPr lang="de-DE" sz="1400" dirty="0" err="1"/>
              <a:t>modules</a:t>
            </a:r>
            <a:endParaRPr lang="de-DE" sz="1400" dirty="0"/>
          </a:p>
          <a:p>
            <a:pPr lvl="1">
              <a:spcBef>
                <a:spcPts val="300"/>
              </a:spcBef>
              <a:tabLst>
                <a:tab pos="452438" algn="l"/>
              </a:tabLst>
            </a:pPr>
            <a:r>
              <a:rPr lang="de-DE" sz="1400" dirty="0" err="1"/>
              <a:t>Full</a:t>
            </a:r>
            <a:r>
              <a:rPr lang="de-DE" sz="1400" dirty="0"/>
              <a:t> </a:t>
            </a:r>
            <a:r>
              <a:rPr lang="de-DE" sz="1400" dirty="0" err="1"/>
              <a:t>parameter</a:t>
            </a:r>
            <a:r>
              <a:rPr lang="de-DE" sz="1400" dirty="0"/>
              <a:t> </a:t>
            </a:r>
            <a:r>
              <a:rPr lang="de-DE" sz="1400" dirty="0" err="1"/>
              <a:t>access</a:t>
            </a:r>
            <a:r>
              <a:rPr lang="de-DE" sz="1400" dirty="0"/>
              <a:t> </a:t>
            </a:r>
            <a:r>
              <a:rPr lang="de-DE" sz="1400" dirty="0" err="1"/>
              <a:t>from</a:t>
            </a:r>
            <a:r>
              <a:rPr lang="de-DE" sz="1400" dirty="0"/>
              <a:t> </a:t>
            </a:r>
            <a:r>
              <a:rPr lang="de-DE" sz="1400" dirty="0" err="1"/>
              <a:t>the</a:t>
            </a:r>
            <a:r>
              <a:rPr lang="de-DE" sz="1400" dirty="0"/>
              <a:t> CPU via</a:t>
            </a:r>
            <a:br>
              <a:rPr lang="de-DE" sz="1400" dirty="0"/>
            </a:br>
            <a:r>
              <a:rPr lang="de-DE" sz="1400" dirty="0" err="1"/>
              <a:t>free</a:t>
            </a:r>
            <a:r>
              <a:rPr lang="de-DE" sz="1400" dirty="0"/>
              <a:t> </a:t>
            </a:r>
            <a:r>
              <a:rPr lang="de-DE" sz="1400" dirty="0" err="1"/>
              <a:t>downloadable</a:t>
            </a:r>
            <a:r>
              <a:rPr lang="de-DE" sz="1400" dirty="0"/>
              <a:t> </a:t>
            </a:r>
            <a:r>
              <a:rPr lang="de-DE" sz="1400" dirty="0" err="1"/>
              <a:t>function</a:t>
            </a:r>
            <a:r>
              <a:rPr lang="de-DE" sz="1400" dirty="0"/>
              <a:t> block</a:t>
            </a:r>
            <a:br>
              <a:rPr lang="de-DE" sz="1400" dirty="0"/>
            </a:br>
            <a:r>
              <a:rPr lang="de-DE" sz="1400" dirty="0">
                <a:sym typeface="Wingdings" pitchFamily="2" charset="2"/>
              </a:rPr>
              <a:t>	</a:t>
            </a:r>
            <a:r>
              <a:rPr lang="de-DE" sz="1400" dirty="0" err="1"/>
              <a:t>Complete</a:t>
            </a:r>
            <a:r>
              <a:rPr lang="de-DE" sz="1400" dirty="0"/>
              <a:t> </a:t>
            </a:r>
            <a:r>
              <a:rPr lang="de-DE" sz="1400" dirty="0" err="1"/>
              <a:t>commissioning</a:t>
            </a:r>
            <a:r>
              <a:rPr lang="de-DE" sz="1400" dirty="0"/>
              <a:t> </a:t>
            </a:r>
            <a:r>
              <a:rPr lang="de-DE" sz="1400" dirty="0" err="1"/>
              <a:t>and</a:t>
            </a:r>
            <a:r>
              <a:rPr lang="de-DE" sz="1400" dirty="0"/>
              <a:t> </a:t>
            </a:r>
            <a:br>
              <a:rPr lang="de-DE" sz="1400" dirty="0"/>
            </a:br>
            <a:r>
              <a:rPr lang="de-DE" sz="1400" dirty="0"/>
              <a:t>	</a:t>
            </a:r>
            <a:r>
              <a:rPr lang="de-DE" sz="1400" dirty="0" err="1"/>
              <a:t>calibration</a:t>
            </a:r>
            <a:r>
              <a:rPr lang="de-DE" sz="1400" dirty="0"/>
              <a:t> via CPU/HMI</a:t>
            </a:r>
          </a:p>
        </p:txBody>
      </p:sp>
      <p:sp>
        <p:nvSpPr>
          <p:cNvPr id="12"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a:solidFill>
                  <a:schemeClr val="bg1"/>
                </a:solidFill>
              </a:rPr>
              <a:t>Supported</a:t>
            </a:r>
            <a:r>
              <a:rPr lang="de-DE" b="1" kern="0" dirty="0">
                <a:solidFill>
                  <a:schemeClr val="bg1"/>
                </a:solidFill>
              </a:rPr>
              <a:t> S7-1200 CPU:</a:t>
            </a:r>
          </a:p>
        </p:txBody>
      </p:sp>
      <p:sp>
        <p:nvSpPr>
          <p:cNvPr id="13" name="Rectangle 7"/>
          <p:cNvSpPr>
            <a:spLocks noChangeArrowheads="1"/>
          </p:cNvSpPr>
          <p:nvPr/>
        </p:nvSpPr>
        <p:spPr bwMode="auto">
          <a:xfrm>
            <a:off x="627061" y="3862625"/>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a:solidFill>
                  <a:schemeClr val="bg1"/>
                </a:solidFill>
              </a:rPr>
              <a:t>Connection </a:t>
            </a:r>
            <a:r>
              <a:rPr lang="de-DE" b="1" kern="0" dirty="0" err="1">
                <a:solidFill>
                  <a:schemeClr val="bg1"/>
                </a:solidFill>
              </a:rPr>
              <a:t>options</a:t>
            </a:r>
            <a:r>
              <a:rPr lang="de-DE" b="1" kern="0" dirty="0">
                <a:solidFill>
                  <a:schemeClr val="bg1"/>
                </a:solidFill>
              </a:rPr>
              <a:t>:</a:t>
            </a:r>
          </a:p>
        </p:txBody>
      </p:sp>
      <p:sp>
        <p:nvSpPr>
          <p:cNvPr id="14" name="Inhaltsplatzhalter 1"/>
          <p:cNvSpPr txBox="1">
            <a:spLocks/>
          </p:cNvSpPr>
          <p:nvPr/>
        </p:nvSpPr>
        <p:spPr>
          <a:xfrm>
            <a:off x="627062" y="4294625"/>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200"/>
              </a:spcBef>
            </a:pPr>
            <a:r>
              <a:rPr lang="de-DE" sz="1400" dirty="0" err="1"/>
              <a:t>Up</a:t>
            </a:r>
            <a:r>
              <a:rPr lang="de-DE" sz="1400" dirty="0"/>
              <a:t> </a:t>
            </a:r>
            <a:r>
              <a:rPr lang="de-DE" sz="1400" dirty="0" err="1"/>
              <a:t>to</a:t>
            </a:r>
            <a:r>
              <a:rPr lang="de-DE" sz="1400" dirty="0"/>
              <a:t> </a:t>
            </a:r>
            <a:r>
              <a:rPr lang="de-DE" sz="1400" dirty="0" err="1"/>
              <a:t>eight</a:t>
            </a:r>
            <a:r>
              <a:rPr lang="de-DE" sz="1400" dirty="0"/>
              <a:t> parallel </a:t>
            </a:r>
            <a:r>
              <a:rPr lang="de-DE" sz="1400" dirty="0" err="1"/>
              <a:t>connected</a:t>
            </a:r>
            <a:r>
              <a:rPr lang="de-DE" sz="1400" dirty="0"/>
              <a:t> </a:t>
            </a:r>
            <a:r>
              <a:rPr lang="de-DE" sz="1400" dirty="0" smtClean="0"/>
              <a:t>analog </a:t>
            </a:r>
            <a:r>
              <a:rPr lang="de-DE" sz="1400" dirty="0"/>
              <a:t>350 Ohm </a:t>
            </a:r>
            <a:r>
              <a:rPr lang="de-DE" sz="1400" dirty="0" err="1"/>
              <a:t>load</a:t>
            </a:r>
            <a:r>
              <a:rPr lang="de-DE" sz="1400" dirty="0"/>
              <a:t> </a:t>
            </a:r>
            <a:r>
              <a:rPr lang="de-DE" sz="1400" dirty="0" err="1"/>
              <a:t>cells</a:t>
            </a:r>
            <a:r>
              <a:rPr lang="de-DE" sz="1400" dirty="0"/>
              <a:t> per SIWAREX (1mV/V, 2mV/V, 3mV/V </a:t>
            </a:r>
            <a:r>
              <a:rPr lang="de-DE" sz="1400" dirty="0" err="1"/>
              <a:t>or</a:t>
            </a:r>
            <a:r>
              <a:rPr lang="de-DE" sz="1400" dirty="0"/>
              <a:t> 4mV/V)</a:t>
            </a:r>
          </a:p>
          <a:p>
            <a:pPr lvl="1">
              <a:spcBef>
                <a:spcPts val="200"/>
              </a:spcBef>
            </a:pPr>
            <a:r>
              <a:rPr lang="de-DE" sz="1400" dirty="0"/>
              <a:t>1 SIWAREX = 1 </a:t>
            </a:r>
            <a:r>
              <a:rPr lang="de-DE" sz="1400" dirty="0" err="1"/>
              <a:t>scale</a:t>
            </a:r>
            <a:endParaRPr lang="de-DE" sz="1400" dirty="0"/>
          </a:p>
          <a:p>
            <a:pPr lvl="1">
              <a:spcBef>
                <a:spcPts val="200"/>
              </a:spcBef>
            </a:pPr>
            <a:r>
              <a:rPr lang="de-DE" sz="1400" dirty="0" smtClean="0"/>
              <a:t>3 </a:t>
            </a:r>
            <a:r>
              <a:rPr lang="de-DE" sz="1400" dirty="0"/>
              <a:t>digital </a:t>
            </a:r>
            <a:r>
              <a:rPr lang="de-DE" sz="1400" dirty="0" err="1"/>
              <a:t>inputs</a:t>
            </a:r>
            <a:r>
              <a:rPr lang="de-DE" sz="1400" dirty="0"/>
              <a:t> / 4 digital </a:t>
            </a:r>
            <a:r>
              <a:rPr lang="de-DE" sz="1400" dirty="0" err="1" smtClean="0"/>
              <a:t>outputs</a:t>
            </a:r>
            <a:r>
              <a:rPr lang="de-DE" sz="1400" dirty="0" smtClean="0"/>
              <a:t> / 1 </a:t>
            </a:r>
            <a:r>
              <a:rPr lang="de-DE" sz="1400" dirty="0" err="1" smtClean="0"/>
              <a:t>speed</a:t>
            </a:r>
            <a:r>
              <a:rPr lang="de-DE" sz="1400" dirty="0" smtClean="0"/>
              <a:t> </a:t>
            </a:r>
            <a:r>
              <a:rPr lang="de-DE" sz="1400" dirty="0" err="1" smtClean="0"/>
              <a:t>sensor</a:t>
            </a:r>
            <a:r>
              <a:rPr lang="de-DE" sz="1400" dirty="0" smtClean="0"/>
              <a:t> </a:t>
            </a:r>
            <a:r>
              <a:rPr lang="de-DE" sz="1400" dirty="0" err="1" smtClean="0"/>
              <a:t>input</a:t>
            </a:r>
            <a:endParaRPr lang="de-DE" sz="1400" dirty="0"/>
          </a:p>
          <a:p>
            <a:pPr lvl="1">
              <a:spcBef>
                <a:spcPts val="200"/>
              </a:spcBef>
            </a:pPr>
            <a:r>
              <a:rPr lang="de-DE" sz="1400" dirty="0"/>
              <a:t>1 analog </a:t>
            </a:r>
            <a:r>
              <a:rPr lang="de-DE" sz="1400" dirty="0" err="1"/>
              <a:t>output</a:t>
            </a:r>
            <a:endParaRPr lang="de-DE" sz="1400" dirty="0"/>
          </a:p>
          <a:p>
            <a:pPr lvl="1">
              <a:spcBef>
                <a:spcPts val="200"/>
              </a:spcBef>
            </a:pPr>
            <a:r>
              <a:rPr lang="de-DE" sz="1400" dirty="0"/>
              <a:t>Ethernet (</a:t>
            </a:r>
            <a:r>
              <a:rPr lang="de-DE" sz="1400" dirty="0" err="1"/>
              <a:t>Modbus</a:t>
            </a:r>
            <a:r>
              <a:rPr lang="de-DE" sz="1400" dirty="0"/>
              <a:t> TCP &amp; SIWATOOL)</a:t>
            </a:r>
          </a:p>
          <a:p>
            <a:pPr lvl="1">
              <a:spcBef>
                <a:spcPts val="200"/>
              </a:spcBef>
            </a:pPr>
            <a:r>
              <a:rPr lang="de-DE" sz="1400" dirty="0"/>
              <a:t>RS485 (</a:t>
            </a:r>
            <a:r>
              <a:rPr lang="de-DE" sz="1400" dirty="0" err="1"/>
              <a:t>Modbus</a:t>
            </a:r>
            <a:r>
              <a:rPr lang="de-DE" sz="1400" dirty="0"/>
              <a:t> RTU</a:t>
            </a:r>
            <a:r>
              <a:rPr lang="de-DE" sz="1400" dirty="0" smtClean="0"/>
              <a:t>)</a:t>
            </a:r>
            <a:endParaRPr lang="de-DE" sz="1400" dirty="0"/>
          </a:p>
        </p:txBody>
      </p:sp>
      <p:pic>
        <p:nvPicPr>
          <p:cNvPr id="3" name="Picture 2"/>
          <p:cNvPicPr>
            <a:picLocks noChangeAspect="1"/>
          </p:cNvPicPr>
          <p:nvPr/>
        </p:nvPicPr>
        <p:blipFill>
          <a:blip r:embed="rId11" cstate="screen">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227639" y="1649838"/>
            <a:ext cx="2016000" cy="2341920"/>
          </a:xfrm>
          <a:prstGeom prst="rect">
            <a:avLst/>
          </a:prstGeom>
        </p:spPr>
      </p:pic>
    </p:spTree>
    <p:custDataLst>
      <p:tags r:id="rId2"/>
    </p:custDataLst>
    <p:extLst>
      <p:ext uri="{BB962C8B-B14F-4D97-AF65-F5344CB8AC3E}">
        <p14:creationId xmlns:p14="http://schemas.microsoft.com/office/powerpoint/2010/main" val="2409613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7023024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697"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p>
            <a:r>
              <a:rPr lang="en-US" dirty="0">
                <a:latin typeface="Arial"/>
                <a:cs typeface="Arial"/>
              </a:rPr>
              <a:t>SIMATIC </a:t>
            </a:r>
            <a:r>
              <a:rPr lang="en-US" dirty="0" smtClean="0">
                <a:latin typeface="Arial"/>
                <a:cs typeface="Arial"/>
              </a:rPr>
              <a:t>S7-1200</a:t>
            </a:r>
            <a:br>
              <a:rPr lang="en-US" dirty="0" smtClean="0">
                <a:latin typeface="Arial"/>
                <a:cs typeface="Arial"/>
              </a:rPr>
            </a:br>
            <a:r>
              <a:rPr lang="de-DE" dirty="0" smtClean="0"/>
              <a:t>SIWAREX WP251 – </a:t>
            </a:r>
            <a:r>
              <a:rPr lang="de-DE" dirty="0" err="1" smtClean="0"/>
              <a:t>Dosing</a:t>
            </a:r>
            <a:r>
              <a:rPr lang="de-DE" dirty="0" smtClean="0"/>
              <a:t> , </a:t>
            </a:r>
            <a:r>
              <a:rPr lang="de-DE" dirty="0" err="1" smtClean="0"/>
              <a:t>Batching</a:t>
            </a:r>
            <a:r>
              <a:rPr lang="de-DE" dirty="0" smtClean="0"/>
              <a:t> </a:t>
            </a:r>
            <a:r>
              <a:rPr lang="de-DE" dirty="0" err="1" smtClean="0"/>
              <a:t>and</a:t>
            </a:r>
            <a:r>
              <a:rPr lang="de-DE" dirty="0" smtClean="0"/>
              <a:t> </a:t>
            </a:r>
            <a:r>
              <a:rPr lang="de-DE" dirty="0" err="1"/>
              <a:t>B</a:t>
            </a:r>
            <a:r>
              <a:rPr lang="de-DE" dirty="0" err="1" smtClean="0"/>
              <a:t>agging</a:t>
            </a:r>
            <a:r>
              <a:rPr lang="de-DE" dirty="0" smtClean="0"/>
              <a:t> </a:t>
            </a:r>
            <a:r>
              <a:rPr lang="de-DE" dirty="0" err="1" smtClean="0"/>
              <a:t>applications</a:t>
            </a:r>
            <a:endParaRPr lang="de-DE" dirty="0"/>
          </a:p>
        </p:txBody>
      </p:sp>
      <p:sp>
        <p:nvSpPr>
          <p:cNvPr id="9" name="Inhaltsplatzhalter 1"/>
          <p:cNvSpPr txBox="1">
            <a:spLocks/>
          </p:cNvSpPr>
          <p:nvPr/>
        </p:nvSpPr>
        <p:spPr>
          <a:xfrm>
            <a:off x="6243639"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err="1" smtClean="0"/>
              <a:t>Dosing</a:t>
            </a:r>
            <a:r>
              <a:rPr lang="de-DE" sz="1400" dirty="0" smtClean="0"/>
              <a:t> </a:t>
            </a:r>
            <a:r>
              <a:rPr lang="de-DE" sz="1400" dirty="0" err="1" smtClean="0"/>
              <a:t>and</a:t>
            </a:r>
            <a:r>
              <a:rPr lang="de-DE" sz="1400" dirty="0" smtClean="0"/>
              <a:t> </a:t>
            </a:r>
            <a:r>
              <a:rPr lang="de-DE" sz="1400" dirty="0" err="1" smtClean="0"/>
              <a:t>batching</a:t>
            </a:r>
            <a:r>
              <a:rPr lang="de-DE" sz="1400" dirty="0" smtClean="0"/>
              <a:t> </a:t>
            </a:r>
            <a:r>
              <a:rPr lang="de-DE" sz="1400" dirty="0" err="1" smtClean="0"/>
              <a:t>scales</a:t>
            </a:r>
            <a:r>
              <a:rPr lang="de-DE" sz="1400" dirty="0" smtClean="0"/>
              <a:t> (Chemical-, Food-, </a:t>
            </a:r>
            <a:r>
              <a:rPr lang="de-DE" sz="1400" dirty="0" err="1" smtClean="0"/>
              <a:t>Pharma</a:t>
            </a:r>
            <a:r>
              <a:rPr lang="de-DE" sz="1400" dirty="0" smtClean="0"/>
              <a:t>, </a:t>
            </a:r>
            <a:r>
              <a:rPr lang="de-DE" sz="1400" dirty="0" err="1" smtClean="0"/>
              <a:t>Packaging</a:t>
            </a:r>
            <a:r>
              <a:rPr lang="de-DE" sz="1400" dirty="0" smtClean="0"/>
              <a:t> </a:t>
            </a:r>
            <a:r>
              <a:rPr lang="de-DE" sz="1400" dirty="0" err="1" smtClean="0"/>
              <a:t>industries</a:t>
            </a:r>
            <a:r>
              <a:rPr lang="de-DE" sz="1400" dirty="0" smtClean="0"/>
              <a:t>)</a:t>
            </a:r>
          </a:p>
          <a:p>
            <a:pPr lvl="1">
              <a:spcBef>
                <a:spcPts val="300"/>
              </a:spcBef>
            </a:pPr>
            <a:r>
              <a:rPr lang="de-DE" sz="1400" dirty="0" err="1" smtClean="0"/>
              <a:t>Bagging</a:t>
            </a:r>
            <a:r>
              <a:rPr lang="de-DE" sz="1400" dirty="0" smtClean="0"/>
              <a:t> </a:t>
            </a:r>
            <a:r>
              <a:rPr lang="de-DE" sz="1400" dirty="0" err="1" smtClean="0"/>
              <a:t>machines</a:t>
            </a:r>
            <a:r>
              <a:rPr lang="de-DE" sz="1400" dirty="0" smtClean="0"/>
              <a:t> (</a:t>
            </a:r>
            <a:r>
              <a:rPr lang="de-DE" sz="1400" dirty="0" err="1" smtClean="0"/>
              <a:t>Bulk</a:t>
            </a:r>
            <a:r>
              <a:rPr lang="de-DE" sz="1400" dirty="0" smtClean="0"/>
              <a:t> </a:t>
            </a:r>
            <a:r>
              <a:rPr lang="de-DE" sz="1400" dirty="0" err="1" smtClean="0"/>
              <a:t>solids</a:t>
            </a:r>
            <a:r>
              <a:rPr lang="de-DE" sz="1400" dirty="0" smtClean="0"/>
              <a:t> </a:t>
            </a:r>
            <a:r>
              <a:rPr lang="de-DE" sz="1400" dirty="0" err="1" smtClean="0"/>
              <a:t>industries</a:t>
            </a:r>
            <a:r>
              <a:rPr lang="de-DE" sz="1400" dirty="0" smtClean="0"/>
              <a:t>)</a:t>
            </a:r>
            <a:br>
              <a:rPr lang="de-DE" sz="1400" dirty="0" smtClean="0"/>
            </a:br>
            <a:endParaRPr lang="de-DE" sz="1400" dirty="0" smtClean="0"/>
          </a:p>
          <a:p>
            <a:pPr lvl="1">
              <a:spcBef>
                <a:spcPts val="300"/>
              </a:spcBef>
            </a:pPr>
            <a:r>
              <a:rPr lang="de-DE" sz="1400" dirty="0" smtClean="0"/>
              <a:t>Eichfähig gemäß OIML-R51, R61 und R76</a:t>
            </a:r>
            <a:br>
              <a:rPr lang="de-DE" sz="1400" dirty="0" smtClean="0"/>
            </a:br>
            <a:endParaRPr lang="de-DE" sz="1400" dirty="0"/>
          </a:p>
        </p:txBody>
      </p:sp>
      <p:sp>
        <p:nvSpPr>
          <p:cNvPr id="10" name="Rectangle 7"/>
          <p:cNvSpPr>
            <a:spLocks noChangeArrowheads="1"/>
          </p:cNvSpPr>
          <p:nvPr/>
        </p:nvSpPr>
        <p:spPr bwMode="auto">
          <a:xfrm>
            <a:off x="6243638"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smtClean="0">
                <a:solidFill>
                  <a:schemeClr val="bg1"/>
                </a:solidFill>
              </a:rPr>
              <a:t>Applications</a:t>
            </a:r>
            <a:r>
              <a:rPr lang="de-DE" b="1" kern="0" dirty="0" smtClean="0">
                <a:solidFill>
                  <a:schemeClr val="bg1"/>
                </a:solidFill>
              </a:rPr>
              <a:t>:</a:t>
            </a:r>
            <a:endParaRPr lang="de-DE" b="1" kern="0" dirty="0">
              <a:solidFill>
                <a:schemeClr val="bg1"/>
              </a:solidFill>
            </a:endParaRPr>
          </a:p>
        </p:txBody>
      </p:sp>
      <p:sp>
        <p:nvSpPr>
          <p:cNvPr id="11" name="Inhaltsplatzhalter 1"/>
          <p:cNvSpPr txBox="1">
            <a:spLocks/>
          </p:cNvSpPr>
          <p:nvPr/>
        </p:nvSpPr>
        <p:spPr>
          <a:xfrm>
            <a:off x="627062" y="1844874"/>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300"/>
              </a:spcBef>
            </a:pPr>
            <a:r>
              <a:rPr lang="de-DE" sz="1400" dirty="0"/>
              <a:t>CPU 1212C </a:t>
            </a:r>
            <a:r>
              <a:rPr lang="de-DE" sz="1400" dirty="0">
                <a:sym typeface="Wingdings" pitchFamily="2" charset="2"/>
              </a:rPr>
              <a:t></a:t>
            </a:r>
            <a:r>
              <a:rPr lang="de-DE" sz="1400" dirty="0"/>
              <a:t> </a:t>
            </a:r>
            <a:r>
              <a:rPr lang="de-DE" sz="1400" dirty="0" err="1"/>
              <a:t>up</a:t>
            </a:r>
            <a:r>
              <a:rPr lang="de-DE" sz="1400" dirty="0"/>
              <a:t> </a:t>
            </a:r>
            <a:r>
              <a:rPr lang="de-DE" sz="1400" dirty="0" err="1"/>
              <a:t>to</a:t>
            </a:r>
            <a:r>
              <a:rPr lang="de-DE" sz="1400" dirty="0"/>
              <a:t> </a:t>
            </a:r>
            <a:r>
              <a:rPr lang="de-DE" sz="1400" dirty="0" err="1"/>
              <a:t>two</a:t>
            </a:r>
            <a:r>
              <a:rPr lang="de-DE" sz="1400" dirty="0"/>
              <a:t> SIWAREX </a:t>
            </a:r>
            <a:r>
              <a:rPr lang="de-DE" sz="1400" dirty="0" err="1"/>
              <a:t>modules</a:t>
            </a:r>
            <a:endParaRPr lang="de-DE" sz="1400" dirty="0"/>
          </a:p>
          <a:p>
            <a:pPr lvl="1">
              <a:spcBef>
                <a:spcPts val="300"/>
              </a:spcBef>
              <a:tabLst>
                <a:tab pos="452438" algn="l"/>
              </a:tabLst>
            </a:pPr>
            <a:r>
              <a:rPr lang="de-DE" sz="1400" dirty="0"/>
              <a:t>CPU 1214C </a:t>
            </a:r>
            <a:r>
              <a:rPr lang="de-DE" sz="1400" dirty="0" err="1"/>
              <a:t>or</a:t>
            </a:r>
            <a:r>
              <a:rPr lang="de-DE" sz="1400" dirty="0"/>
              <a:t> </a:t>
            </a:r>
            <a:r>
              <a:rPr lang="de-DE" sz="1400" dirty="0" err="1"/>
              <a:t>higher</a:t>
            </a:r>
            <a:r>
              <a:rPr lang="de-DE" sz="1400" dirty="0"/>
              <a:t> </a:t>
            </a:r>
            <a:br>
              <a:rPr lang="de-DE" sz="1400" dirty="0"/>
            </a:br>
            <a:r>
              <a:rPr lang="de-DE" sz="1400" dirty="0">
                <a:sym typeface="Wingdings" pitchFamily="2" charset="2"/>
              </a:rPr>
              <a:t></a:t>
            </a:r>
            <a:r>
              <a:rPr lang="de-DE" sz="1400" dirty="0"/>
              <a:t> 	</a:t>
            </a:r>
            <a:r>
              <a:rPr lang="de-DE" sz="1400" dirty="0" err="1"/>
              <a:t>up</a:t>
            </a:r>
            <a:r>
              <a:rPr lang="de-DE" sz="1400" dirty="0"/>
              <a:t> </a:t>
            </a:r>
            <a:r>
              <a:rPr lang="de-DE" sz="1400" dirty="0" err="1"/>
              <a:t>to</a:t>
            </a:r>
            <a:r>
              <a:rPr lang="de-DE" sz="1400" dirty="0"/>
              <a:t> </a:t>
            </a:r>
            <a:r>
              <a:rPr lang="de-DE" sz="1400" dirty="0" err="1"/>
              <a:t>eight</a:t>
            </a:r>
            <a:r>
              <a:rPr lang="de-DE" sz="1400" dirty="0"/>
              <a:t> SIWAREX </a:t>
            </a:r>
            <a:r>
              <a:rPr lang="de-DE" sz="1400" dirty="0" err="1"/>
              <a:t>modules</a:t>
            </a:r>
            <a:endParaRPr lang="de-DE" sz="1400" dirty="0"/>
          </a:p>
          <a:p>
            <a:pPr lvl="1">
              <a:spcBef>
                <a:spcPts val="300"/>
              </a:spcBef>
              <a:tabLst>
                <a:tab pos="452438" algn="l"/>
              </a:tabLst>
            </a:pPr>
            <a:r>
              <a:rPr lang="de-DE" sz="1400" dirty="0" err="1"/>
              <a:t>Full</a:t>
            </a:r>
            <a:r>
              <a:rPr lang="de-DE" sz="1400" dirty="0"/>
              <a:t> </a:t>
            </a:r>
            <a:r>
              <a:rPr lang="de-DE" sz="1400" dirty="0" err="1"/>
              <a:t>parameter</a:t>
            </a:r>
            <a:r>
              <a:rPr lang="de-DE" sz="1400" dirty="0"/>
              <a:t> </a:t>
            </a:r>
            <a:r>
              <a:rPr lang="de-DE" sz="1400" dirty="0" err="1"/>
              <a:t>access</a:t>
            </a:r>
            <a:r>
              <a:rPr lang="de-DE" sz="1400" dirty="0"/>
              <a:t> </a:t>
            </a:r>
            <a:r>
              <a:rPr lang="de-DE" sz="1400" dirty="0" err="1"/>
              <a:t>from</a:t>
            </a:r>
            <a:r>
              <a:rPr lang="de-DE" sz="1400" dirty="0"/>
              <a:t> </a:t>
            </a:r>
            <a:r>
              <a:rPr lang="de-DE" sz="1400" dirty="0" err="1"/>
              <a:t>the</a:t>
            </a:r>
            <a:r>
              <a:rPr lang="de-DE" sz="1400" dirty="0"/>
              <a:t> CPU via</a:t>
            </a:r>
            <a:br>
              <a:rPr lang="de-DE" sz="1400" dirty="0"/>
            </a:br>
            <a:r>
              <a:rPr lang="de-DE" sz="1400" dirty="0" err="1"/>
              <a:t>free</a:t>
            </a:r>
            <a:r>
              <a:rPr lang="de-DE" sz="1400" dirty="0"/>
              <a:t> </a:t>
            </a:r>
            <a:r>
              <a:rPr lang="de-DE" sz="1400" dirty="0" err="1"/>
              <a:t>downloadable</a:t>
            </a:r>
            <a:r>
              <a:rPr lang="de-DE" sz="1400" dirty="0"/>
              <a:t> </a:t>
            </a:r>
            <a:r>
              <a:rPr lang="de-DE" sz="1400" dirty="0" err="1"/>
              <a:t>function</a:t>
            </a:r>
            <a:r>
              <a:rPr lang="de-DE" sz="1400" dirty="0"/>
              <a:t> block</a:t>
            </a:r>
            <a:br>
              <a:rPr lang="de-DE" sz="1400" dirty="0"/>
            </a:br>
            <a:r>
              <a:rPr lang="de-DE" sz="1400" dirty="0">
                <a:sym typeface="Wingdings" pitchFamily="2" charset="2"/>
              </a:rPr>
              <a:t>	</a:t>
            </a:r>
            <a:r>
              <a:rPr lang="de-DE" sz="1400" dirty="0" err="1"/>
              <a:t>Complete</a:t>
            </a:r>
            <a:r>
              <a:rPr lang="de-DE" sz="1400" dirty="0"/>
              <a:t> </a:t>
            </a:r>
            <a:r>
              <a:rPr lang="de-DE" sz="1400" dirty="0" err="1"/>
              <a:t>commissioning</a:t>
            </a:r>
            <a:r>
              <a:rPr lang="de-DE" sz="1400" dirty="0"/>
              <a:t> </a:t>
            </a:r>
            <a:r>
              <a:rPr lang="de-DE" sz="1400" dirty="0" err="1"/>
              <a:t>and</a:t>
            </a:r>
            <a:r>
              <a:rPr lang="de-DE" sz="1400" dirty="0"/>
              <a:t> </a:t>
            </a:r>
            <a:br>
              <a:rPr lang="de-DE" sz="1400" dirty="0"/>
            </a:br>
            <a:r>
              <a:rPr lang="de-DE" sz="1400" dirty="0"/>
              <a:t>	</a:t>
            </a:r>
            <a:r>
              <a:rPr lang="de-DE" sz="1400" dirty="0" err="1"/>
              <a:t>calibration</a:t>
            </a:r>
            <a:r>
              <a:rPr lang="de-DE" sz="1400" dirty="0"/>
              <a:t> via CPU/HMI</a:t>
            </a:r>
          </a:p>
        </p:txBody>
      </p:sp>
      <p:sp>
        <p:nvSpPr>
          <p:cNvPr id="12"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buNone/>
            </a:pPr>
            <a:r>
              <a:rPr lang="de-DE" b="1" kern="0" dirty="0" err="1">
                <a:solidFill>
                  <a:schemeClr val="bg1"/>
                </a:solidFill>
              </a:rPr>
              <a:t>Supported</a:t>
            </a:r>
            <a:r>
              <a:rPr lang="de-DE" b="1" kern="0" dirty="0">
                <a:solidFill>
                  <a:schemeClr val="bg1"/>
                </a:solidFill>
              </a:rPr>
              <a:t> S7-1200 CPU:</a:t>
            </a:r>
          </a:p>
        </p:txBody>
      </p:sp>
      <p:sp>
        <p:nvSpPr>
          <p:cNvPr id="13" name="Rectangle 7"/>
          <p:cNvSpPr>
            <a:spLocks noChangeArrowheads="1"/>
          </p:cNvSpPr>
          <p:nvPr/>
        </p:nvSpPr>
        <p:spPr bwMode="auto">
          <a:xfrm>
            <a:off x="627061" y="3862625"/>
            <a:ext cx="5472113" cy="432000"/>
          </a:xfrm>
          <a:prstGeom prst="rect">
            <a:avLst/>
          </a:prstGeom>
          <a:solidFill>
            <a:schemeClr val="accent1"/>
          </a:solidFill>
          <a:ln>
            <a:noFill/>
          </a:ln>
          <a:effectLst/>
          <a:extLst/>
        </p:spPr>
        <p:txBody>
          <a:bodyPr wrap="none" lIns="108000" tIns="0" rIns="36000" bIns="0" anchor="ctr"/>
          <a:lstStyle/>
          <a:p>
            <a:pPr marL="1588" lvl="1"/>
            <a:r>
              <a:rPr lang="de-DE" b="1" kern="0" dirty="0">
                <a:solidFill>
                  <a:schemeClr val="bg1"/>
                </a:solidFill>
              </a:rPr>
              <a:t>Connection </a:t>
            </a:r>
            <a:r>
              <a:rPr lang="de-DE" b="1" kern="0" dirty="0" err="1" smtClean="0">
                <a:solidFill>
                  <a:schemeClr val="bg1"/>
                </a:solidFill>
              </a:rPr>
              <a:t>options</a:t>
            </a:r>
            <a:r>
              <a:rPr lang="de-DE" b="1" kern="0" dirty="0" smtClean="0">
                <a:solidFill>
                  <a:schemeClr val="bg1"/>
                </a:solidFill>
              </a:rPr>
              <a:t>:</a:t>
            </a:r>
            <a:endParaRPr lang="de-DE" b="1" kern="0" dirty="0">
              <a:solidFill>
                <a:schemeClr val="bg1"/>
              </a:solidFill>
            </a:endParaRPr>
          </a:p>
        </p:txBody>
      </p:sp>
      <p:sp>
        <p:nvSpPr>
          <p:cNvPr id="14" name="Inhaltsplatzhalter 1"/>
          <p:cNvSpPr txBox="1">
            <a:spLocks/>
          </p:cNvSpPr>
          <p:nvPr/>
        </p:nvSpPr>
        <p:spPr>
          <a:xfrm>
            <a:off x="627062" y="4294625"/>
            <a:ext cx="5472113" cy="1871464"/>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200"/>
              </a:spcBef>
            </a:pPr>
            <a:r>
              <a:rPr lang="de-DE" sz="1400" dirty="0" err="1"/>
              <a:t>Up</a:t>
            </a:r>
            <a:r>
              <a:rPr lang="de-DE" sz="1400" dirty="0"/>
              <a:t> </a:t>
            </a:r>
            <a:r>
              <a:rPr lang="de-DE" sz="1400" dirty="0" err="1"/>
              <a:t>to</a:t>
            </a:r>
            <a:r>
              <a:rPr lang="de-DE" sz="1400" dirty="0"/>
              <a:t> </a:t>
            </a:r>
            <a:r>
              <a:rPr lang="de-DE" sz="1400" dirty="0" err="1"/>
              <a:t>eight</a:t>
            </a:r>
            <a:r>
              <a:rPr lang="de-DE" sz="1400" dirty="0"/>
              <a:t> parallel </a:t>
            </a:r>
            <a:r>
              <a:rPr lang="de-DE" sz="1400" dirty="0" err="1" smtClean="0"/>
              <a:t>connected</a:t>
            </a:r>
            <a:r>
              <a:rPr lang="de-DE" sz="1400" dirty="0" smtClean="0"/>
              <a:t> analog </a:t>
            </a:r>
            <a:r>
              <a:rPr lang="de-DE" sz="1400" dirty="0"/>
              <a:t>350 Ohm </a:t>
            </a:r>
            <a:r>
              <a:rPr lang="de-DE" sz="1400" dirty="0" err="1"/>
              <a:t>load</a:t>
            </a:r>
            <a:r>
              <a:rPr lang="de-DE" sz="1400" dirty="0"/>
              <a:t> </a:t>
            </a:r>
            <a:r>
              <a:rPr lang="de-DE" sz="1400" dirty="0" err="1"/>
              <a:t>cells</a:t>
            </a:r>
            <a:r>
              <a:rPr lang="de-DE" sz="1400" dirty="0"/>
              <a:t> per SIWAREX (1mV/V, 2mV/V, 3mV/V </a:t>
            </a:r>
            <a:r>
              <a:rPr lang="de-DE" sz="1400" dirty="0" err="1"/>
              <a:t>or</a:t>
            </a:r>
            <a:r>
              <a:rPr lang="de-DE" sz="1400" dirty="0"/>
              <a:t> 4mV/V)</a:t>
            </a:r>
          </a:p>
          <a:p>
            <a:pPr lvl="1">
              <a:spcBef>
                <a:spcPts val="200"/>
              </a:spcBef>
            </a:pPr>
            <a:r>
              <a:rPr lang="de-DE" sz="1400" dirty="0"/>
              <a:t>1 SIWAREX = 1 </a:t>
            </a:r>
            <a:r>
              <a:rPr lang="de-DE" sz="1400" dirty="0" err="1"/>
              <a:t>scale</a:t>
            </a:r>
            <a:endParaRPr lang="de-DE" sz="1400" dirty="0"/>
          </a:p>
          <a:p>
            <a:pPr lvl="1">
              <a:spcBef>
                <a:spcPts val="200"/>
              </a:spcBef>
            </a:pPr>
            <a:r>
              <a:rPr lang="de-DE" sz="1400" dirty="0"/>
              <a:t>4 digital </a:t>
            </a:r>
            <a:r>
              <a:rPr lang="de-DE" sz="1400" dirty="0" err="1"/>
              <a:t>inputs</a:t>
            </a:r>
            <a:r>
              <a:rPr lang="de-DE" sz="1400" dirty="0"/>
              <a:t> / 4 digital </a:t>
            </a:r>
            <a:r>
              <a:rPr lang="de-DE" sz="1400" dirty="0" err="1"/>
              <a:t>outputs</a:t>
            </a:r>
            <a:endParaRPr lang="de-DE" sz="1400" dirty="0"/>
          </a:p>
          <a:p>
            <a:pPr lvl="1">
              <a:spcBef>
                <a:spcPts val="200"/>
              </a:spcBef>
            </a:pPr>
            <a:r>
              <a:rPr lang="de-DE" sz="1400" dirty="0"/>
              <a:t>1 analog </a:t>
            </a:r>
            <a:r>
              <a:rPr lang="de-DE" sz="1400" dirty="0" err="1"/>
              <a:t>output</a:t>
            </a:r>
            <a:endParaRPr lang="de-DE" sz="1400" dirty="0"/>
          </a:p>
          <a:p>
            <a:pPr lvl="1">
              <a:spcBef>
                <a:spcPts val="200"/>
              </a:spcBef>
            </a:pPr>
            <a:r>
              <a:rPr lang="de-DE" sz="1400" dirty="0"/>
              <a:t>Ethernet (</a:t>
            </a:r>
            <a:r>
              <a:rPr lang="de-DE" sz="1400" dirty="0" err="1"/>
              <a:t>Modbus</a:t>
            </a:r>
            <a:r>
              <a:rPr lang="de-DE" sz="1400" dirty="0"/>
              <a:t> TCP &amp; SIWATOOL)</a:t>
            </a:r>
          </a:p>
          <a:p>
            <a:pPr lvl="1">
              <a:spcBef>
                <a:spcPts val="200"/>
              </a:spcBef>
            </a:pPr>
            <a:r>
              <a:rPr lang="de-DE" sz="1400" dirty="0"/>
              <a:t>RS485 (</a:t>
            </a:r>
            <a:r>
              <a:rPr lang="de-DE" sz="1400" dirty="0" err="1"/>
              <a:t>Modbus</a:t>
            </a:r>
            <a:r>
              <a:rPr lang="de-DE" sz="1400" dirty="0"/>
              <a:t> RTU</a:t>
            </a:r>
            <a:r>
              <a:rPr lang="de-DE" sz="1400" dirty="0" smtClean="0"/>
              <a:t>)</a:t>
            </a:r>
            <a:endParaRPr lang="de-DE" sz="1400" dirty="0"/>
          </a:p>
        </p:txBody>
      </p:sp>
      <p:sp>
        <p:nvSpPr>
          <p:cNvPr id="15" name="Inhaltsplatzhalter 1"/>
          <p:cNvSpPr txBox="1">
            <a:spLocks/>
          </p:cNvSpPr>
          <p:nvPr/>
        </p:nvSpPr>
        <p:spPr>
          <a:xfrm>
            <a:off x="3185653" y="5610686"/>
            <a:ext cx="2913524" cy="554113"/>
          </a:xfrm>
          <a:prstGeom prst="rect">
            <a:avLst/>
          </a:prstGeom>
          <a:solidFill>
            <a:srgbClr val="DCE1E6"/>
          </a:solidFill>
        </p:spPr>
        <p:txBody>
          <a:bodyPr lIns="108000" tIns="72000" rIns="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200"/>
              </a:spcBef>
            </a:pPr>
            <a:r>
              <a:rPr lang="de-DE" sz="1400" dirty="0" smtClean="0"/>
              <a:t>RS485 </a:t>
            </a:r>
            <a:r>
              <a:rPr lang="de-DE" sz="1400" dirty="0"/>
              <a:t>(</a:t>
            </a:r>
            <a:r>
              <a:rPr lang="de-DE" sz="1400" dirty="0" err="1"/>
              <a:t>Modbus</a:t>
            </a:r>
            <a:r>
              <a:rPr lang="de-DE" sz="1400" dirty="0"/>
              <a:t> RTU)</a:t>
            </a:r>
          </a:p>
        </p:txBody>
      </p:sp>
      <p:pic>
        <p:nvPicPr>
          <p:cNvPr id="17" name="Grafik 16"/>
          <p:cNvPicPr>
            <a:picLocks noChangeAspect="1"/>
          </p:cNvPicPr>
          <p:nvPr/>
        </p:nvPicPr>
        <p:blipFill rotWithShape="1">
          <a:blip r:embed="rId8" cstate="print">
            <a:extLst>
              <a:ext uri="{28A0092B-C50C-407E-A947-70E740481C1C}">
                <a14:useLocalDpi xmlns:a14="http://schemas.microsoft.com/office/drawing/2010/main" val="0"/>
              </a:ext>
            </a:extLst>
          </a:blip>
          <a:srcRect l="-492"/>
          <a:stretch/>
        </p:blipFill>
        <p:spPr>
          <a:xfrm>
            <a:off x="6243637" y="3862625"/>
            <a:ext cx="2573207" cy="2303464"/>
          </a:xfrm>
          <a:prstGeom prst="rect">
            <a:avLst/>
          </a:prstGeom>
        </p:spPr>
      </p:pic>
      <p:pic>
        <p:nvPicPr>
          <p:cNvPr id="16" name="Picture 2"/>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227639" y="1649838"/>
            <a:ext cx="2016000" cy="2341920"/>
          </a:xfrm>
          <a:prstGeom prst="rect">
            <a:avLst/>
          </a:prstGeom>
        </p:spPr>
      </p:pic>
    </p:spTree>
    <p:custDataLst>
      <p:tags r:id="rId2"/>
    </p:custDataLst>
    <p:extLst>
      <p:ext uri="{BB962C8B-B14F-4D97-AF65-F5344CB8AC3E}">
        <p14:creationId xmlns:p14="http://schemas.microsoft.com/office/powerpoint/2010/main" val="389351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7" hidden="1"/>
          <p:cNvGraphicFramePr>
            <a:graphicFrameLocks/>
          </p:cNvGraphicFramePr>
          <p:nvPr>
            <p:custDataLst>
              <p:tags r:id="rId3"/>
            </p:custDataLst>
            <p:extLst>
              <p:ext uri="{D42A27DB-BD31-4B8C-83A1-F6EECF244321}">
                <p14:modId xmlns:p14="http://schemas.microsoft.com/office/powerpoint/2010/main" val="3250021109"/>
              </p:ext>
            </p:extLst>
          </p:nvPr>
        </p:nvGraphicFramePr>
        <p:xfrm>
          <a:off x="1589" y="1591"/>
          <a:ext cx="1588" cy="1587"/>
        </p:xfrm>
        <a:graphic>
          <a:graphicData uri="http://schemas.openxmlformats.org/presentationml/2006/ole">
            <mc:AlternateContent xmlns:mc="http://schemas.openxmlformats.org/markup-compatibility/2006">
              <mc:Choice xmlns:v="urn:schemas-microsoft-com:vml" Requires="v">
                <p:oleObj spid="_x0000_s14560" name="think-cell Folie" r:id="rId6" imgW="572" imgH="572" progId="TCLayout.ActiveDocument.1">
                  <p:embed/>
                </p:oleObj>
              </mc:Choice>
              <mc:Fallback>
                <p:oleObj name="think-cell Folie" r:id="rId6" imgW="572" imgH="572" progId="TCLayout.ActiveDocument.1">
                  <p:embed/>
                  <p:pic>
                    <p:nvPicPr>
                      <p:cNvPr id="0" name="Picture 20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9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Inhaltsplatzhalter 1"/>
          <p:cNvSpPr txBox="1">
            <a:spLocks/>
          </p:cNvSpPr>
          <p:nvPr/>
        </p:nvSpPr>
        <p:spPr>
          <a:xfrm>
            <a:off x="627062" y="1844874"/>
            <a:ext cx="11088687" cy="3456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A CANopen connection to a S7-1200 system </a:t>
            </a:r>
            <a:r>
              <a:rPr lang="en-US" sz="1600"/>
              <a:t/>
            </a:r>
            <a:br>
              <a:rPr lang="en-US" sz="1600"/>
            </a:br>
            <a:r>
              <a:rPr lang="en-US" sz="1600" b="0" i="0" u="none" baseline="0"/>
              <a:t>enables integration between devices and the S7-1200 system</a:t>
            </a:r>
          </a:p>
          <a:p>
            <a:pPr lvl="1" algn="l" rtl="0">
              <a:spcBef>
                <a:spcPts val="600"/>
              </a:spcBef>
            </a:pPr>
            <a:r>
              <a:rPr lang="en-US" sz="1600" b="1" i="0" u="none" baseline="0"/>
              <a:t>Up to 3 CANopen modules per S7-1200 CPU</a:t>
            </a:r>
          </a:p>
          <a:p>
            <a:pPr lvl="2" algn="l" rtl="0">
              <a:spcBef>
                <a:spcPts val="600"/>
              </a:spcBef>
            </a:pPr>
            <a:r>
              <a:rPr lang="en-US" sz="1600" b="0" i="0" u="none" baseline="0"/>
              <a:t>Connection type to the CAN: 9-pin DSUB (male)</a:t>
            </a:r>
          </a:p>
          <a:p>
            <a:pPr lvl="1" algn="l" rtl="0">
              <a:spcBef>
                <a:spcPts val="600"/>
              </a:spcBef>
            </a:pPr>
            <a:r>
              <a:rPr lang="en-US" sz="1600" b="1" i="0" u="none" baseline="0"/>
              <a:t>Up to 16 CANopen nodes per module </a:t>
            </a:r>
          </a:p>
          <a:p>
            <a:pPr lvl="1" algn="l" rtl="0">
              <a:spcBef>
                <a:spcPts val="600"/>
              </a:spcBef>
            </a:pPr>
            <a:r>
              <a:rPr lang="en-US" sz="1600" b="1" i="0" u="none" baseline="0"/>
              <a:t>256 bytes each for inputs and outputs with the CANopen module</a:t>
            </a:r>
          </a:p>
          <a:p>
            <a:pPr lvl="1" algn="l" rtl="0">
              <a:spcBef>
                <a:spcPts val="600"/>
              </a:spcBef>
            </a:pPr>
            <a:r>
              <a:rPr lang="en-US" sz="1600" b="1" i="0" u="none" baseline="0"/>
              <a:t>Can be integrated in the hardware catalog of the TIA Portal configuration suite</a:t>
            </a:r>
            <a:endParaRPr lang="en-US" sz="1600" b="1" dirty="0"/>
          </a:p>
          <a:p>
            <a:pPr lvl="1" algn="l" rtl="0">
              <a:spcBef>
                <a:spcPts val="600"/>
              </a:spcBef>
            </a:pPr>
            <a:r>
              <a:rPr lang="en-US" sz="1600" b="0" i="0" u="none" baseline="0"/>
              <a:t>Ready-made function blocks for simple PLC programming </a:t>
            </a:r>
            <a:r>
              <a:rPr lang="en-US" sz="1600"/>
              <a:t/>
            </a:r>
            <a:br>
              <a:rPr lang="en-US" sz="1600"/>
            </a:br>
            <a:r>
              <a:rPr lang="en-US" sz="1600" b="0" i="0" u="none" baseline="0"/>
              <a:t>available in the TIA Portal</a:t>
            </a:r>
          </a:p>
          <a:p>
            <a:pPr lvl="1" algn="l" rtl="0">
              <a:spcBef>
                <a:spcPts val="600"/>
              </a:spcBef>
            </a:pPr>
            <a:r>
              <a:rPr lang="en-US" sz="1600" b="0" i="0" u="none" baseline="0">
                <a:sym typeface="Wingdings" pitchFamily="2" charset="2"/>
              </a:rPr>
              <a:t> </a:t>
            </a:r>
            <a:r>
              <a:rPr lang="en-US" sz="1600" b="0" i="0" u="none" baseline="0">
                <a:sym typeface="Wingdings" pitchFamily="2" charset="2"/>
                <a:hlinkClick r:id="rId8"/>
              </a:rPr>
              <a:t>Link</a:t>
            </a:r>
            <a:endParaRPr lang="en-US" sz="1600" dirty="0"/>
          </a:p>
        </p:txBody>
      </p:sp>
      <p:sp>
        <p:nvSpPr>
          <p:cNvPr id="11" name="Rectangle 7"/>
          <p:cNvSpPr>
            <a:spLocks noChangeArrowheads="1"/>
          </p:cNvSpPr>
          <p:nvPr/>
        </p:nvSpPr>
        <p:spPr bwMode="auto">
          <a:xfrm>
            <a:off x="627061" y="1412874"/>
            <a:ext cx="11088687"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SIMATIC S7-1200C CANopen master/slave</a:t>
            </a:r>
          </a:p>
        </p:txBody>
      </p:sp>
      <p:sp>
        <p:nvSpPr>
          <p:cNvPr id="15365" name="Rectangle 2"/>
          <p:cNvSpPr>
            <a:spLocks noGrp="1" noChangeArrowheads="1"/>
          </p:cNvSpPr>
          <p:nvPr>
            <p:ph type="title"/>
          </p:nvPr>
        </p:nvSpPr>
        <p:spPr/>
        <p:txBody>
          <a:bodyPr/>
          <a:lstStyle/>
          <a:p>
            <a:r>
              <a:rPr lang="en-US" dirty="0" smtClean="0">
                <a:latin typeface="Arial"/>
                <a:cs typeface="Arial"/>
              </a:rPr>
              <a:t>Communication</a:t>
            </a:r>
            <a:r>
              <a:rPr lang="en-US" dirty="0"/>
              <a:t/>
            </a:r>
            <a:br>
              <a:rPr lang="en-US" dirty="0"/>
            </a:br>
            <a:r>
              <a:rPr lang="en-US" b="1" i="0" u="none" baseline="0" dirty="0"/>
              <a:t>Controller Area Network </a:t>
            </a:r>
            <a:r>
              <a:rPr lang="en-US" b="1" i="0" u="none" baseline="0" dirty="0" err="1"/>
              <a:t>CANopen</a:t>
            </a:r>
            <a:r>
              <a:rPr lang="en-US" b="1" i="0" u="none" baseline="0" dirty="0"/>
              <a:t> 021620-B</a:t>
            </a:r>
            <a:endParaRPr lang="en-US" altLang="de-DE" dirty="0" smtClean="0"/>
          </a:p>
        </p:txBody>
      </p:sp>
      <p:pic>
        <p:nvPicPr>
          <p:cNvPr id="15367" name="Picture 31"/>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194160" y="1519746"/>
            <a:ext cx="2427568" cy="1818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368" name="Picture 33" descr="CANopen and CAN2.0 connectivity example"/>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194160" y="3401960"/>
            <a:ext cx="2427568" cy="1810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1588" algn="l" rtl="0" eaLnBrk="1" hangingPunct="1">
              <a:lnSpc>
                <a:spcPct val="100000"/>
              </a:lnSpc>
              <a:spcBef>
                <a:spcPct val="50000"/>
              </a:spcBef>
              <a:buClrTx/>
              <a:buFontTx/>
              <a:buNone/>
              <a:tabLst>
                <a:tab pos="5200650" algn="l"/>
              </a:tabLst>
            </a:pPr>
            <a:r>
              <a:rPr lang="en-US" sz="2000" b="1" i="0" u="none" baseline="0">
                <a:solidFill>
                  <a:schemeClr val="bg1"/>
                </a:solidFill>
                <a:sym typeface="Arial" pitchFamily="34" charset="0"/>
              </a:rPr>
              <a:t>Easy integration in CANopen applications</a:t>
            </a:r>
          </a:p>
        </p:txBody>
      </p:sp>
    </p:spTree>
    <p:custDataLst>
      <p:tags r:id="rId2"/>
    </p:custDataLst>
    <p:extLst>
      <p:ext uri="{BB962C8B-B14F-4D97-AF65-F5344CB8AC3E}">
        <p14:creationId xmlns:p14="http://schemas.microsoft.com/office/powerpoint/2010/main" val="63858209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22590268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014" name="think-cell Folie" r:id="rId6" imgW="270" imgH="270" progId="TCLayout.ActiveDocument.1">
                  <p:embed/>
                </p:oleObj>
              </mc:Choice>
              <mc:Fallback>
                <p:oleObj name="think-cell Folie" r:id="rId6" imgW="270" imgH="270" progId="TCLayout.ActiveDocument.1">
                  <p:embed/>
                  <p:pic>
                    <p:nvPicPr>
                      <p:cNvPr id="0" name="Picture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0" name="Rectangle 2"/>
          <p:cNvSpPr>
            <a:spLocks noGrp="1" noChangeArrowheads="1"/>
          </p:cNvSpPr>
          <p:nvPr>
            <p:ph type="title"/>
          </p:nvPr>
        </p:nvSpPr>
        <p:spPr/>
        <p:txBody>
          <a:bodyPr/>
          <a:lstStyle/>
          <a:p>
            <a:r>
              <a:rPr lang="en-US" dirty="0">
                <a:latin typeface="Arial"/>
                <a:cs typeface="Arial"/>
              </a:rPr>
              <a:t>Communication</a:t>
            </a:r>
            <a:r>
              <a:rPr lang="en-US" dirty="0" smtClean="0">
                <a:solidFill>
                  <a:srgbClr val="000000"/>
                </a:solidFill>
                <a:latin typeface="Arial"/>
                <a:cs typeface="Arial"/>
              </a:rPr>
              <a:t/>
            </a:r>
            <a:br>
              <a:rPr lang="en-US" dirty="0" smtClean="0">
                <a:solidFill>
                  <a:srgbClr val="000000"/>
                </a:solidFill>
                <a:latin typeface="Arial"/>
                <a:cs typeface="Arial"/>
              </a:rPr>
            </a:br>
            <a:r>
              <a:rPr lang="en-US" b="1" i="0" u="none" baseline="0" dirty="0" smtClean="0"/>
              <a:t>MODBUS </a:t>
            </a:r>
            <a:r>
              <a:rPr lang="en-US" b="1" i="0" u="none" baseline="0" dirty="0"/>
              <a:t>communication</a:t>
            </a:r>
            <a:endParaRPr lang="en-US" altLang="en-US" dirty="0"/>
          </a:p>
        </p:txBody>
      </p:sp>
      <p:sp>
        <p:nvSpPr>
          <p:cNvPr id="8" name="Inhaltsplatzhalter 1"/>
          <p:cNvSpPr txBox="1">
            <a:spLocks/>
          </p:cNvSpPr>
          <p:nvPr/>
        </p:nvSpPr>
        <p:spPr>
          <a:xfrm>
            <a:off x="627062" y="1844874"/>
            <a:ext cx="11088687" cy="2592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Use of a CM or CB 1241 module for serial communication </a:t>
            </a:r>
          </a:p>
          <a:p>
            <a:pPr lvl="1" algn="l" rtl="0">
              <a:spcBef>
                <a:spcPts val="600"/>
              </a:spcBef>
            </a:pPr>
            <a:r>
              <a:rPr lang="en-US" sz="1600" b="0" i="0" u="none" baseline="0"/>
              <a:t>MODBUS instructions of the communication module for simplified MODBUS RTU operation.</a:t>
            </a:r>
          </a:p>
          <a:p>
            <a:pPr lvl="2" algn="l" rtl="0">
              <a:spcBef>
                <a:spcPts val="0"/>
              </a:spcBef>
            </a:pPr>
            <a:r>
              <a:rPr lang="en-US" sz="1600" b="0" i="0" u="none" baseline="0"/>
              <a:t>MB_COMM_LOAD for basic initialization of the master and slave operation</a:t>
            </a:r>
          </a:p>
          <a:p>
            <a:pPr lvl="2" algn="l" rtl="0">
              <a:spcBef>
                <a:spcPts val="0"/>
              </a:spcBef>
            </a:pPr>
            <a:r>
              <a:rPr lang="en-US" sz="1600" b="0" i="0" u="none" baseline="0"/>
              <a:t>MB_MASTER and MB_SLAVE for controlling the report and connection allocations</a:t>
            </a:r>
          </a:p>
          <a:p>
            <a:pPr lvl="1" algn="l" rtl="0">
              <a:spcBef>
                <a:spcPts val="600"/>
              </a:spcBef>
            </a:pPr>
            <a:r>
              <a:rPr lang="en-US" sz="1600" b="0" i="0" u="none" baseline="0"/>
              <a:t>Modbus addressing supports a maximum of 247 slaves (slave numbers 1 to 247). </a:t>
            </a:r>
          </a:p>
          <a:p>
            <a:pPr lvl="1" algn="l" rtl="0">
              <a:spcBef>
                <a:spcPts val="600"/>
              </a:spcBef>
            </a:pPr>
            <a:r>
              <a:rPr lang="en-US" sz="1600" b="0" i="0" u="none" baseline="0"/>
              <a:t>Maximum of 32 devices per segment in the Modbus network depending on the loading and drive functions </a:t>
            </a:r>
            <a:r>
              <a:rPr lang="en-US" sz="1600"/>
              <a:t/>
            </a:r>
            <a:br>
              <a:rPr lang="en-US" sz="1600"/>
            </a:br>
            <a:r>
              <a:rPr lang="en-US" sz="1600" b="0" i="0" u="none" baseline="0"/>
              <a:t>of the RS485 interface </a:t>
            </a:r>
          </a:p>
          <a:p>
            <a:pPr lvl="1" algn="l" rtl="0">
              <a:spcBef>
                <a:spcPts val="600"/>
              </a:spcBef>
            </a:pPr>
            <a:r>
              <a:rPr lang="en-US" sz="1600" b="0" i="0" u="none" baseline="0"/>
              <a:t>Repeater required if using more than 32 devices to extend to the next segment</a:t>
            </a:r>
            <a:endParaRPr lang="en-US" sz="1600" dirty="0"/>
          </a:p>
        </p:txBody>
      </p:sp>
      <p:sp>
        <p:nvSpPr>
          <p:cNvPr id="9" name="Rectangle 7"/>
          <p:cNvSpPr>
            <a:spLocks noChangeArrowheads="1"/>
          </p:cNvSpPr>
          <p:nvPr/>
        </p:nvSpPr>
        <p:spPr bwMode="auto">
          <a:xfrm>
            <a:off x="627061" y="1412874"/>
            <a:ext cx="11088687"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MODBUS RTU protocol</a:t>
            </a:r>
          </a:p>
        </p:txBody>
      </p:sp>
      <p:pic>
        <p:nvPicPr>
          <p:cNvPr id="48146" name="Picture 18"/>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975994" y="1949503"/>
            <a:ext cx="1638300" cy="723900"/>
          </a:xfrm>
          <a:prstGeom prst="rect">
            <a:avLst/>
          </a:prstGeom>
          <a:noFill/>
          <a:ln>
            <a:noFill/>
          </a:ln>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Inhaltsplatzhalter 1"/>
          <p:cNvSpPr txBox="1">
            <a:spLocks/>
          </p:cNvSpPr>
          <p:nvPr/>
        </p:nvSpPr>
        <p:spPr>
          <a:xfrm>
            <a:off x="627062" y="5013850"/>
            <a:ext cx="11088687" cy="1152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Open User Communication MODBUS TCP instructions use </a:t>
            </a:r>
            <a:r>
              <a:rPr lang="en-US" sz="1600"/>
              <a:t/>
            </a:r>
            <a:br>
              <a:rPr lang="en-US" sz="1600"/>
            </a:br>
            <a:r>
              <a:rPr lang="en-US" sz="1600" b="0" i="0" u="none" baseline="0"/>
              <a:t>the PROFINET port integrated in the CPU</a:t>
            </a:r>
          </a:p>
        </p:txBody>
      </p:sp>
      <p:sp>
        <p:nvSpPr>
          <p:cNvPr id="12" name="Rectangle 7"/>
          <p:cNvSpPr>
            <a:spLocks noChangeArrowheads="1"/>
          </p:cNvSpPr>
          <p:nvPr/>
        </p:nvSpPr>
        <p:spPr bwMode="auto">
          <a:xfrm>
            <a:off x="627061" y="4581850"/>
            <a:ext cx="11088687"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MODBUS TCP protocol</a:t>
            </a:r>
            <a:endParaRPr lang="en-US" b="1" kern="0" dirty="0">
              <a:solidFill>
                <a:schemeClr val="bg1"/>
              </a:solidFill>
            </a:endParaRPr>
          </a:p>
        </p:txBody>
      </p:sp>
      <p:pic>
        <p:nvPicPr>
          <p:cNvPr id="48148" name="Picture 20"/>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651894" y="5116363"/>
            <a:ext cx="3962400" cy="561975"/>
          </a:xfrm>
          <a:prstGeom prst="rect">
            <a:avLst/>
          </a:prstGeom>
          <a:noFill/>
          <a:ln>
            <a:noFill/>
          </a:ln>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357755547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43639" y="1412874"/>
            <a:ext cx="5472112" cy="4602250"/>
          </a:xfrm>
          <a:prstGeom prst="rect">
            <a:avLst/>
          </a:prstGeom>
        </p:spPr>
      </p:pic>
      <p:sp>
        <p:nvSpPr>
          <p:cNvPr id="19458" name="Rectangle 10"/>
          <p:cNvSpPr>
            <a:spLocks noGrp="1" noChangeArrowheads="1"/>
          </p:cNvSpPr>
          <p:nvPr>
            <p:ph type="title"/>
          </p:nvPr>
        </p:nvSpPr>
        <p:spPr/>
        <p:txBody>
          <a:bodyPr/>
          <a:lstStyle/>
          <a:p>
            <a:r>
              <a:rPr lang="en-US" dirty="0">
                <a:latin typeface="Arial"/>
                <a:cs typeface="Arial"/>
              </a:rPr>
              <a:t>Communication</a:t>
            </a:r>
            <a:r>
              <a:rPr lang="en-US" dirty="0" smtClean="0">
                <a:solidFill>
                  <a:srgbClr val="000000"/>
                </a:solidFill>
                <a:latin typeface="Arial"/>
                <a:cs typeface="Arial"/>
              </a:rPr>
              <a:t/>
            </a:r>
            <a:br>
              <a:rPr lang="en-US" dirty="0" smtClean="0">
                <a:solidFill>
                  <a:srgbClr val="000000"/>
                </a:solidFill>
                <a:latin typeface="Arial"/>
                <a:cs typeface="Arial"/>
              </a:rPr>
            </a:br>
            <a:r>
              <a:rPr lang="en-US" b="1" i="0" u="none" baseline="0" dirty="0" smtClean="0"/>
              <a:t>Overview </a:t>
            </a:r>
            <a:r>
              <a:rPr lang="en-US" b="1" i="0" u="none" baseline="0" dirty="0"/>
              <a:t>of CP 1243-1 product features </a:t>
            </a:r>
            <a:endParaRPr lang="en-US" altLang="de-DE" dirty="0" smtClean="0"/>
          </a:p>
        </p:txBody>
      </p:sp>
      <p:sp>
        <p:nvSpPr>
          <p:cNvPr id="12353" name="Rectangle 12352"/>
          <p:cNvSpPr/>
          <p:nvPr/>
        </p:nvSpPr>
        <p:spPr bwMode="auto">
          <a:xfrm>
            <a:off x="6243638" y="5309118"/>
            <a:ext cx="5472111" cy="849609"/>
          </a:xfrm>
          <a:prstGeom prst="rect">
            <a:avLst/>
          </a:prstGeom>
          <a:solidFill>
            <a:schemeClr val="accent1"/>
          </a:solidFill>
          <a:ln>
            <a:noFill/>
          </a:ln>
          <a:effectLst/>
          <a:extLst/>
        </p:spPr>
        <p:txBody>
          <a:bodyPr lIns="108000" tIns="54000" rIns="108000" bIns="54000" spcCol="72000" anchor="ctr">
            <a:noAutofit/>
          </a:bodyPr>
          <a:lstStyle/>
          <a:p>
            <a:pPr marL="0" lvl="1"/>
            <a:r>
              <a:rPr lang="en-US" sz="1200" dirty="0" smtClean="0">
                <a:solidFill>
                  <a:schemeClr val="bg1"/>
                </a:solidFill>
              </a:rPr>
              <a:t>Communication Processor for connecting S7-1200 to Ethernet network with additional Interface and security features firewall and VPN. Integration to </a:t>
            </a:r>
            <a:r>
              <a:rPr lang="de-DE" sz="1200" dirty="0" smtClean="0">
                <a:solidFill>
                  <a:schemeClr val="bg1"/>
                </a:solidFill>
              </a:rPr>
              <a:t>Scada </a:t>
            </a:r>
            <a:r>
              <a:rPr lang="de-DE" sz="1200" dirty="0">
                <a:solidFill>
                  <a:schemeClr val="bg1"/>
                </a:solidFill>
              </a:rPr>
              <a:t>Systems via Telecontrol Protokolls (DNP3, IEC </a:t>
            </a:r>
            <a:r>
              <a:rPr lang="de-DE" sz="1200" dirty="0" smtClean="0">
                <a:solidFill>
                  <a:schemeClr val="bg1"/>
                </a:solidFill>
              </a:rPr>
              <a:t>60870, Telecontrol Basic).</a:t>
            </a:r>
            <a:endParaRPr lang="de-DE" sz="1200" dirty="0">
              <a:solidFill>
                <a:schemeClr val="bg1"/>
              </a:solidFill>
            </a:endParaRPr>
          </a:p>
        </p:txBody>
      </p:sp>
      <p:sp>
        <p:nvSpPr>
          <p:cNvPr id="8" name="Inhaltsplatzhalter 1"/>
          <p:cNvSpPr txBox="1">
            <a:spLocks/>
          </p:cNvSpPr>
          <p:nvPr/>
        </p:nvSpPr>
        <p:spPr>
          <a:xfrm>
            <a:off x="627062" y="1844874"/>
            <a:ext cx="5472113"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dirty="0"/>
              <a:t>Single-width S7-1200 enclosure (30 x 110 x 75)</a:t>
            </a:r>
          </a:p>
          <a:p>
            <a:pPr lvl="1" algn="l" rtl="0">
              <a:spcBef>
                <a:spcPts val="600"/>
              </a:spcBef>
            </a:pPr>
            <a:r>
              <a:rPr lang="en-US" sz="1600" b="0" i="0" u="none" baseline="0" dirty="0"/>
              <a:t>Temperature range in operation:  -20°C to +70°C</a:t>
            </a:r>
          </a:p>
          <a:p>
            <a:pPr lvl="1" algn="l" rtl="0">
              <a:spcBef>
                <a:spcPts val="600"/>
              </a:spcBef>
            </a:pPr>
            <a:r>
              <a:rPr lang="en-US" sz="1600" b="0" i="0" u="none" baseline="0" dirty="0"/>
              <a:t>Standard rail mounting</a:t>
            </a:r>
          </a:p>
          <a:p>
            <a:pPr lvl="1" algn="l" rtl="0">
              <a:spcBef>
                <a:spcPts val="600"/>
              </a:spcBef>
            </a:pPr>
            <a:r>
              <a:rPr lang="en-US" sz="1600" b="0" i="0" u="none" baseline="0" dirty="0"/>
              <a:t>Diagnostic LEDs (overall status and detail)</a:t>
            </a:r>
          </a:p>
          <a:p>
            <a:pPr lvl="1" algn="l" rtl="0">
              <a:spcBef>
                <a:spcPts val="600"/>
              </a:spcBef>
            </a:pPr>
            <a:r>
              <a:rPr lang="en-US" sz="1600" b="0" i="0" u="none" baseline="0" dirty="0"/>
              <a:t>Power supply using backplane bus</a:t>
            </a:r>
          </a:p>
          <a:p>
            <a:pPr lvl="1" algn="l" rtl="0">
              <a:spcBef>
                <a:spcPts val="600"/>
              </a:spcBef>
            </a:pPr>
            <a:r>
              <a:rPr lang="en-US" sz="1600" b="0" i="0" u="none" baseline="0" dirty="0"/>
              <a:t>1 x Ethernet Port RJ45 (10/100 Mbit/s) for connecting </a:t>
            </a:r>
            <a:r>
              <a:rPr lang="en-US" sz="1600" dirty="0"/>
              <a:t/>
            </a:r>
            <a:br>
              <a:rPr lang="en-US" sz="1600" dirty="0"/>
            </a:br>
            <a:r>
              <a:rPr lang="en-US" sz="1600" b="0" i="0" u="none" baseline="0" dirty="0"/>
              <a:t>a modem/router such as SCALANCE M </a:t>
            </a:r>
          </a:p>
          <a:p>
            <a:pPr lvl="1" algn="l" rtl="0">
              <a:spcBef>
                <a:spcPts val="600"/>
              </a:spcBef>
            </a:pPr>
            <a:r>
              <a:rPr lang="en-US" sz="1600" b="0" i="0" u="none" baseline="0" dirty="0"/>
              <a:t>Integrated security functions (VPN and Firewall)</a:t>
            </a:r>
          </a:p>
          <a:p>
            <a:pPr lvl="1">
              <a:spcBef>
                <a:spcPts val="600"/>
              </a:spcBef>
            </a:pPr>
            <a:r>
              <a:rPr lang="en-US" sz="1600" dirty="0" smtClean="0"/>
              <a:t>Integration to Scada </a:t>
            </a:r>
            <a:r>
              <a:rPr lang="de-DE" sz="1600" dirty="0" smtClean="0"/>
              <a:t>Systems via Telecontrol Protokolls (DNP3</a:t>
            </a:r>
            <a:r>
              <a:rPr lang="de-DE" sz="1600" dirty="0"/>
              <a:t>, IEC </a:t>
            </a:r>
            <a:r>
              <a:rPr lang="de-DE" sz="1600" dirty="0" smtClean="0"/>
              <a:t>60870)</a:t>
            </a:r>
            <a:endParaRPr lang="de-DE" sz="1600" dirty="0"/>
          </a:p>
        </p:txBody>
      </p:sp>
      <p:sp>
        <p:nvSpPr>
          <p:cNvPr id="9"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CP1243-1 </a:t>
            </a:r>
            <a:r>
              <a:rPr lang="en-US" b="0" i="0" u="none" kern="0" baseline="0">
                <a:solidFill>
                  <a:schemeClr val="bg1"/>
                </a:solidFill>
              </a:rPr>
              <a:t>(6GK7243-1BX30-0XE0)</a:t>
            </a:r>
          </a:p>
        </p:txBody>
      </p:sp>
    </p:spTree>
    <p:custDataLst>
      <p:tags r:id="rId1"/>
    </p:custDataLst>
    <p:extLst>
      <p:ext uri="{BB962C8B-B14F-4D97-AF65-F5344CB8AC3E}">
        <p14:creationId xmlns:p14="http://schemas.microsoft.com/office/powerpoint/2010/main" val="231493092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0"/>
          <p:cNvSpPr>
            <a:spLocks noGrp="1" noChangeArrowheads="1"/>
          </p:cNvSpPr>
          <p:nvPr>
            <p:ph type="title"/>
          </p:nvPr>
        </p:nvSpPr>
        <p:spPr/>
        <p:txBody>
          <a:bodyPr/>
          <a:lstStyle/>
          <a:p>
            <a:r>
              <a:rPr lang="en-US" dirty="0">
                <a:latin typeface="Arial"/>
                <a:cs typeface="Arial"/>
              </a:rPr>
              <a:t>Communication</a:t>
            </a:r>
            <a:r>
              <a:rPr lang="en-US" dirty="0" smtClean="0">
                <a:solidFill>
                  <a:srgbClr val="000000"/>
                </a:solidFill>
                <a:latin typeface="Arial"/>
                <a:cs typeface="Arial"/>
              </a:rPr>
              <a:t/>
            </a:r>
            <a:br>
              <a:rPr lang="en-US" dirty="0" smtClean="0">
                <a:solidFill>
                  <a:srgbClr val="000000"/>
                </a:solidFill>
                <a:latin typeface="Arial"/>
                <a:cs typeface="Arial"/>
              </a:rPr>
            </a:br>
            <a:r>
              <a:rPr lang="en-US" b="1" i="0" u="none" baseline="0" dirty="0" smtClean="0"/>
              <a:t>Overview </a:t>
            </a:r>
            <a:r>
              <a:rPr lang="en-US" b="1" i="0" u="none" baseline="0" dirty="0"/>
              <a:t>of CP 1243-7 product features </a:t>
            </a:r>
            <a:endParaRPr lang="en-US" altLang="de-DE" dirty="0" smtClean="0"/>
          </a:p>
        </p:txBody>
      </p:sp>
      <p:pic>
        <p:nvPicPr>
          <p:cNvPr id="9" name="Picture 2" descr="http://cache.automation.siemens.com/dnl/DU/DUyODcyMQAA_58572565_Akt/CPU_1242-7_antenne_4.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42001" y="1305318"/>
            <a:ext cx="4995090" cy="4196336"/>
          </a:xfrm>
          <a:prstGeom prst="rect">
            <a:avLst/>
          </a:prstGeom>
          <a:noFill/>
          <a:ln>
            <a:noFill/>
          </a:ln>
          <a:extLst/>
        </p:spPr>
      </p:pic>
      <p:sp>
        <p:nvSpPr>
          <p:cNvPr id="7" name="Inhaltsplatzhalter 1"/>
          <p:cNvSpPr txBox="1">
            <a:spLocks/>
          </p:cNvSpPr>
          <p:nvPr/>
        </p:nvSpPr>
        <p:spPr>
          <a:xfrm>
            <a:off x="627062" y="2132874"/>
            <a:ext cx="5472113" cy="4032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dirty="0"/>
              <a:t>1 connection to LTE (4G) mobile network </a:t>
            </a:r>
            <a:r>
              <a:rPr lang="en-US" sz="1600" dirty="0"/>
              <a:t/>
            </a:r>
            <a:br>
              <a:rPr lang="en-US" sz="1600" dirty="0"/>
            </a:br>
            <a:r>
              <a:rPr lang="en-US" sz="1600" b="0" i="0" u="none" baseline="0" dirty="0"/>
              <a:t>(different versions for EU and North America)</a:t>
            </a:r>
            <a:endParaRPr lang="en-US" sz="1600" dirty="0"/>
          </a:p>
          <a:p>
            <a:pPr lvl="1" algn="l" rtl="0">
              <a:spcBef>
                <a:spcPts val="600"/>
              </a:spcBef>
            </a:pPr>
            <a:r>
              <a:rPr lang="en-US" sz="1600" b="0" i="0" u="none" baseline="0" dirty="0"/>
              <a:t>Single-width S7-1200 enclosure (30 x 110 x 75)</a:t>
            </a:r>
            <a:endParaRPr lang="en-US" sz="1600" dirty="0"/>
          </a:p>
          <a:p>
            <a:pPr lvl="1" algn="l" rtl="0">
              <a:spcBef>
                <a:spcPts val="600"/>
              </a:spcBef>
            </a:pPr>
            <a:r>
              <a:rPr lang="en-US" sz="1600" b="0" i="0" u="none" baseline="0" dirty="0"/>
              <a:t>Temperature range in operation from -20ºC to +70ºC</a:t>
            </a:r>
            <a:endParaRPr lang="en-US" sz="1600" dirty="0"/>
          </a:p>
          <a:p>
            <a:pPr lvl="1" algn="l" rtl="0">
              <a:spcBef>
                <a:spcPts val="600"/>
              </a:spcBef>
            </a:pPr>
            <a:r>
              <a:rPr lang="en-US" sz="1600" b="0" i="0" u="none" baseline="0" dirty="0"/>
              <a:t>Standard rail mounting</a:t>
            </a:r>
            <a:endParaRPr lang="en-US" sz="1600" dirty="0"/>
          </a:p>
          <a:p>
            <a:pPr lvl="1" algn="l" rtl="0">
              <a:spcBef>
                <a:spcPts val="600"/>
              </a:spcBef>
            </a:pPr>
            <a:r>
              <a:rPr lang="en-US" sz="1600" b="0" i="0" u="none" baseline="0" dirty="0"/>
              <a:t>Diagnostic LEDs (overall status and detail)</a:t>
            </a:r>
            <a:endParaRPr lang="en-US" sz="1600" dirty="0"/>
          </a:p>
          <a:p>
            <a:pPr lvl="1" algn="l" rtl="0">
              <a:spcBef>
                <a:spcPts val="600"/>
              </a:spcBef>
            </a:pPr>
            <a:r>
              <a:rPr lang="en-US" sz="1600" b="0" i="0" u="none" baseline="0" dirty="0"/>
              <a:t>Integrated security functions (VPN and Firewall)</a:t>
            </a:r>
            <a:endParaRPr lang="en-US" sz="1600" dirty="0"/>
          </a:p>
          <a:p>
            <a:pPr lvl="1" algn="l" rtl="0">
              <a:spcBef>
                <a:spcPts val="600"/>
              </a:spcBef>
            </a:pPr>
            <a:r>
              <a:rPr lang="en-US" sz="1600" b="0" i="0" u="none" baseline="0" dirty="0"/>
              <a:t>Access to the CPU </a:t>
            </a:r>
            <a:r>
              <a:rPr lang="en-US" sz="1600" b="0" i="0" u="none" baseline="0" dirty="0" smtClean="0"/>
              <a:t>Webserver</a:t>
            </a:r>
          </a:p>
          <a:p>
            <a:pPr lvl="1">
              <a:spcBef>
                <a:spcPts val="600"/>
              </a:spcBef>
            </a:pPr>
            <a:r>
              <a:rPr lang="de-DE" sz="1600" dirty="0"/>
              <a:t>Email </a:t>
            </a:r>
            <a:r>
              <a:rPr lang="de-DE" sz="1600" dirty="0" smtClean="0"/>
              <a:t>and </a:t>
            </a:r>
            <a:r>
              <a:rPr lang="de-DE" sz="1600" dirty="0"/>
              <a:t>SMS </a:t>
            </a:r>
            <a:r>
              <a:rPr lang="de-DE" sz="1600" dirty="0" smtClean="0"/>
              <a:t>Alarms</a:t>
            </a:r>
            <a:endParaRPr lang="de-DE" sz="1600" dirty="0"/>
          </a:p>
          <a:p>
            <a:pPr lvl="1">
              <a:spcBef>
                <a:spcPts val="600"/>
              </a:spcBef>
            </a:pPr>
            <a:r>
              <a:rPr lang="en-US" sz="1600" dirty="0" smtClean="0"/>
              <a:t>Process Monitoring and Control via Cellular network</a:t>
            </a:r>
            <a:endParaRPr lang="en-US" sz="1600" b="0" i="0" u="none" baseline="0" dirty="0"/>
          </a:p>
        </p:txBody>
      </p:sp>
      <p:sp>
        <p:nvSpPr>
          <p:cNvPr id="8" name="Rectangle 7"/>
          <p:cNvSpPr>
            <a:spLocks noChangeArrowheads="1"/>
          </p:cNvSpPr>
          <p:nvPr/>
        </p:nvSpPr>
        <p:spPr bwMode="auto">
          <a:xfrm>
            <a:off x="627061" y="1412874"/>
            <a:ext cx="5472113" cy="720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CP1243-7 </a:t>
            </a:r>
            <a:r>
              <a:rPr lang="en-US" b="0" i="0" u="none" kern="0" baseline="0">
                <a:solidFill>
                  <a:schemeClr val="bg1"/>
                </a:solidFill>
              </a:rPr>
              <a:t>(6GK7243-7KX30-0XE0 – EU version</a:t>
            </a:r>
            <a:r>
              <a:rPr lang="en-US" kern="0">
                <a:solidFill>
                  <a:schemeClr val="bg1"/>
                </a:solidFill>
              </a:rPr>
              <a:t/>
            </a:r>
            <a:br>
              <a:rPr lang="en-US" kern="0">
                <a:solidFill>
                  <a:schemeClr val="bg1"/>
                </a:solidFill>
              </a:rPr>
            </a:br>
            <a:r>
              <a:rPr lang="en-US" b="0" i="0" u="none" kern="0" baseline="0">
                <a:solidFill>
                  <a:schemeClr val="bg1"/>
                </a:solidFill>
              </a:rPr>
              <a:t>                  6GK7243-7SX30-0XE0 – US version)</a:t>
            </a:r>
          </a:p>
        </p:txBody>
      </p:sp>
      <p:sp>
        <p:nvSpPr>
          <p:cNvPr id="10" name="Rectangle 9"/>
          <p:cNvSpPr/>
          <p:nvPr/>
        </p:nvSpPr>
        <p:spPr bwMode="auto">
          <a:xfrm>
            <a:off x="6243638" y="5510727"/>
            <a:ext cx="5472111" cy="648000"/>
          </a:xfrm>
          <a:prstGeom prst="rect">
            <a:avLst/>
          </a:prstGeom>
          <a:solidFill>
            <a:schemeClr val="accent1"/>
          </a:solidFill>
          <a:ln>
            <a:noFill/>
          </a:ln>
          <a:effectLst/>
          <a:extLst/>
        </p:spPr>
        <p:txBody>
          <a:bodyPr lIns="108000" tIns="54000" rIns="108000" bIns="54000" spcCol="72000" anchor="ctr">
            <a:noAutofit/>
          </a:bodyPr>
          <a:lstStyle/>
          <a:p>
            <a:pPr lvl="0" algn="l" rtl="0"/>
            <a:r>
              <a:rPr lang="en-US" sz="1200" b="0" i="0" u="none" baseline="0">
                <a:solidFill>
                  <a:schemeClr val="bg1"/>
                </a:solidFill>
              </a:rPr>
              <a:t>Communication processor to connect SIMATIC S7-1200 via LTE (4G) mobile network to control point system with TeleControl Server Basic</a:t>
            </a:r>
          </a:p>
        </p:txBody>
      </p:sp>
    </p:spTree>
    <p:custDataLst>
      <p:tags r:id="rId1"/>
    </p:custDataLst>
    <p:extLst>
      <p:ext uri="{BB962C8B-B14F-4D97-AF65-F5344CB8AC3E}">
        <p14:creationId xmlns:p14="http://schemas.microsoft.com/office/powerpoint/2010/main" val="374704778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341047437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6742" name="think-cell Folie" r:id="rId6" imgW="270" imgH="270" progId="TCLayout.ActiveDocument.1">
                  <p:embed/>
                </p:oleObj>
              </mc:Choice>
              <mc:Fallback>
                <p:oleObj name="think-cell Folie" r:id="rId6" imgW="270" imgH="27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7" name="Inhaltsplatzhalter 1"/>
          <p:cNvSpPr txBox="1">
            <a:spLocks/>
          </p:cNvSpPr>
          <p:nvPr/>
        </p:nvSpPr>
        <p:spPr>
          <a:xfrm>
            <a:off x="627061" y="1844874"/>
            <a:ext cx="11088000"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a:spcBef>
                <a:spcPts val="600"/>
              </a:spcBef>
            </a:pPr>
            <a:r>
              <a:rPr lang="en-US" sz="1600" b="1" i="0" u="none" baseline="0"/>
              <a:t>PROFIBUS DP-Master CM 1243-5</a:t>
            </a:r>
          </a:p>
          <a:p>
            <a:pPr lvl="1" algn="l" rtl="0">
              <a:spcBef>
                <a:spcPts val="600"/>
              </a:spcBef>
            </a:pPr>
            <a:r>
              <a:rPr lang="en-US" sz="1600" b="0" i="0" u="none" baseline="0"/>
              <a:t>Connection for up to 16 DP slaves</a:t>
            </a:r>
            <a:endParaRPr lang="en-US" sz="1600" dirty="0"/>
          </a:p>
          <a:p>
            <a:pPr lvl="1" algn="l" rtl="0">
              <a:spcBef>
                <a:spcPts val="600"/>
              </a:spcBef>
            </a:pPr>
            <a:r>
              <a:rPr lang="en-US" sz="1600" b="0" i="0" u="none" baseline="0"/>
              <a:t>PG/OP communication: </a:t>
            </a:r>
            <a:r>
              <a:rPr lang="en-US" sz="1600"/>
              <a:t/>
            </a:r>
            <a:br>
              <a:rPr lang="en-US" sz="1600"/>
            </a:br>
            <a:r>
              <a:rPr lang="en-US" sz="1600" b="0" i="0" u="none" baseline="0"/>
              <a:t>up to 4 connection for HMI and 1 connection for PG</a:t>
            </a:r>
          </a:p>
          <a:p>
            <a:pPr lvl="1" algn="l" rtl="0">
              <a:spcBef>
                <a:spcPts val="600"/>
              </a:spcBef>
            </a:pPr>
            <a:r>
              <a:rPr lang="en-US" sz="1600" b="0" i="0" u="none" baseline="0"/>
              <a:t>S7 communication: </a:t>
            </a:r>
            <a:r>
              <a:rPr lang="en-US" sz="1600"/>
              <a:t/>
            </a:r>
            <a:br>
              <a:rPr lang="en-US" sz="1600"/>
            </a:br>
            <a:r>
              <a:rPr lang="en-US" sz="1600" b="0" i="0" u="none" baseline="0"/>
              <a:t>4 S7 connections to other S7 stations with PUT/GET</a:t>
            </a:r>
          </a:p>
          <a:p>
            <a:pPr lvl="1" algn="l" rtl="0">
              <a:spcBef>
                <a:spcPts val="600"/>
              </a:spcBef>
            </a:pPr>
            <a:endParaRPr lang="en-US" sz="1600" dirty="0"/>
          </a:p>
          <a:p>
            <a:pPr lvl="1" algn="l" rtl="0">
              <a:spcBef>
                <a:spcPts val="600"/>
              </a:spcBef>
            </a:pPr>
            <a:endParaRPr lang="en-US" sz="1600" dirty="0"/>
          </a:p>
          <a:p>
            <a:pPr algn="l" rtl="0">
              <a:spcBef>
                <a:spcPts val="600"/>
              </a:spcBef>
            </a:pPr>
            <a:r>
              <a:rPr lang="en-US" sz="1600" b="1" i="0" u="none" baseline="0"/>
              <a:t>PROFIBUS DP-Slave CM 1242-5</a:t>
            </a:r>
          </a:p>
          <a:p>
            <a:pPr lvl="1" algn="l" rtl="0">
              <a:spcBef>
                <a:spcPts val="600"/>
              </a:spcBef>
            </a:pPr>
            <a:r>
              <a:rPr lang="en-US" sz="1600" b="0" i="0" u="none" baseline="0"/>
              <a:t>as an intelligent DP slave for communication for the S7-1200 </a:t>
            </a:r>
            <a:r>
              <a:rPr lang="en-US" sz="1600"/>
              <a:t/>
            </a:r>
            <a:br>
              <a:rPr lang="en-US" sz="1600"/>
            </a:br>
            <a:r>
              <a:rPr lang="en-US" sz="1600" b="0" i="0" u="none" baseline="0"/>
              <a:t>with any other DP master</a:t>
            </a:r>
          </a:p>
        </p:txBody>
      </p:sp>
      <p:sp>
        <p:nvSpPr>
          <p:cNvPr id="48" name="Rectangle 7"/>
          <p:cNvSpPr>
            <a:spLocks noChangeArrowheads="1"/>
          </p:cNvSpPr>
          <p:nvPr/>
        </p:nvSpPr>
        <p:spPr bwMode="auto">
          <a:xfrm>
            <a:off x="627060" y="1412874"/>
            <a:ext cx="11088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Communication for S7-1200 CPUs according to PROFIBUS standard IEC61158/61784</a:t>
            </a:r>
            <a:endParaRPr lang="en-US" b="1" kern="0" dirty="0">
              <a:solidFill>
                <a:schemeClr val="bg1"/>
              </a:solidFill>
            </a:endParaRPr>
          </a:p>
        </p:txBody>
      </p:sp>
      <p:sp>
        <p:nvSpPr>
          <p:cNvPr id="51202" name="Rectangle 2"/>
          <p:cNvSpPr>
            <a:spLocks noGrp="1" noChangeArrowheads="1"/>
          </p:cNvSpPr>
          <p:nvPr>
            <p:ph type="title"/>
          </p:nvPr>
        </p:nvSpPr>
        <p:spPr/>
        <p:txBody>
          <a:bodyPr/>
          <a:lstStyle/>
          <a:p>
            <a:r>
              <a:rPr lang="en-US" dirty="0"/>
              <a:t>SIMATIC S7-1200</a:t>
            </a:r>
            <a:r>
              <a:rPr lang="en-US" dirty="0">
                <a:solidFill>
                  <a:srgbClr val="000000"/>
                </a:solidFill>
                <a:latin typeface="Arial"/>
                <a:cs typeface="Arial"/>
              </a:rPr>
              <a:t> </a:t>
            </a:r>
            <a:r>
              <a:rPr lang="en-US" b="1" i="0" u="none" baseline="0" dirty="0" smtClean="0"/>
              <a:t>PROFIBUS </a:t>
            </a:r>
            <a:r>
              <a:rPr lang="en-US" b="1" i="0" u="none" baseline="0" dirty="0"/>
              <a:t>communication</a:t>
            </a:r>
            <a:r>
              <a:rPr lang="en-US" dirty="0"/>
              <a:t/>
            </a:r>
            <a:br>
              <a:rPr lang="en-US" dirty="0"/>
            </a:br>
            <a:r>
              <a:rPr lang="en-US" b="1" i="0" u="none" baseline="0" dirty="0"/>
              <a:t>DP master CM 1243-5 and DP slave CM 1242-5</a:t>
            </a:r>
            <a:endParaRPr lang="en-US" altLang="en-US" dirty="0"/>
          </a:p>
        </p:txBody>
      </p:sp>
      <p:cxnSp>
        <p:nvCxnSpPr>
          <p:cNvPr id="34" name="AutoShape 125"/>
          <p:cNvCxnSpPr>
            <a:cxnSpLocks noChangeShapeType="1"/>
            <a:stCxn id="52388" idx="0"/>
            <a:endCxn id="52390" idx="0"/>
          </p:cNvCxnSpPr>
          <p:nvPr/>
        </p:nvCxnSpPr>
        <p:spPr bwMode="auto">
          <a:xfrm rot="5400000" flipH="1" flipV="1">
            <a:off x="8030614" y="4627442"/>
            <a:ext cx="2" cy="447650"/>
          </a:xfrm>
          <a:prstGeom prst="bentConnector3">
            <a:avLst>
              <a:gd name="adj1" fmla="val 11430100000"/>
            </a:avLst>
          </a:prstGeom>
          <a:noFill/>
          <a:ln w="38100">
            <a:solidFill>
              <a:srgbClr val="81499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126"/>
          <p:cNvCxnSpPr>
            <a:cxnSpLocks noChangeShapeType="1"/>
            <a:stCxn id="52385" idx="2"/>
            <a:endCxn id="56" idx="2"/>
          </p:cNvCxnSpPr>
          <p:nvPr/>
        </p:nvCxnSpPr>
        <p:spPr bwMode="auto">
          <a:xfrm rot="5400000" flipH="1" flipV="1">
            <a:off x="7058679" y="3998024"/>
            <a:ext cx="1453" cy="1003241"/>
          </a:xfrm>
          <a:prstGeom prst="bentConnector3">
            <a:avLst>
              <a:gd name="adj1" fmla="val -15732966"/>
            </a:avLst>
          </a:prstGeom>
          <a:noFill/>
          <a:ln w="38100">
            <a:solidFill>
              <a:srgbClr val="81499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127"/>
          <p:cNvCxnSpPr>
            <a:cxnSpLocks noChangeShapeType="1"/>
            <a:stCxn id="52384" idx="2"/>
            <a:endCxn id="52385" idx="2"/>
          </p:cNvCxnSpPr>
          <p:nvPr/>
        </p:nvCxnSpPr>
        <p:spPr bwMode="auto">
          <a:xfrm rot="16200000" flipH="1">
            <a:off x="5996014" y="3938599"/>
            <a:ext cx="12700" cy="1123544"/>
          </a:xfrm>
          <a:prstGeom prst="bentConnector3">
            <a:avLst>
              <a:gd name="adj1" fmla="val 1857756"/>
            </a:avLst>
          </a:prstGeom>
          <a:noFill/>
          <a:ln w="38100">
            <a:solidFill>
              <a:srgbClr val="81499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137"/>
          <p:cNvCxnSpPr>
            <a:cxnSpLocks noChangeShapeType="1"/>
            <a:stCxn id="52391" idx="0"/>
            <a:endCxn id="52390" idx="2"/>
          </p:cNvCxnSpPr>
          <p:nvPr/>
        </p:nvCxnSpPr>
        <p:spPr bwMode="auto">
          <a:xfrm flipV="1">
            <a:off x="8254439" y="5622793"/>
            <a:ext cx="1" cy="66093"/>
          </a:xfrm>
          <a:prstGeom prst="straightConnector1">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138"/>
          <p:cNvCxnSpPr>
            <a:cxnSpLocks noChangeShapeType="1"/>
            <a:stCxn id="52389" idx="0"/>
            <a:endCxn id="52388" idx="2"/>
          </p:cNvCxnSpPr>
          <p:nvPr/>
        </p:nvCxnSpPr>
        <p:spPr bwMode="auto">
          <a:xfrm flipV="1">
            <a:off x="7806790" y="5622793"/>
            <a:ext cx="0" cy="72607"/>
          </a:xfrm>
          <a:prstGeom prst="straightConnector1">
            <a:avLst/>
          </a:prstGeom>
          <a:noFill/>
          <a:ln w="38100">
            <a:solidFill>
              <a:srgbClr val="33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139"/>
          <p:cNvCxnSpPr>
            <a:cxnSpLocks noChangeShapeType="1"/>
            <a:stCxn id="52387" idx="0"/>
            <a:endCxn id="52388" idx="0"/>
          </p:cNvCxnSpPr>
          <p:nvPr/>
        </p:nvCxnSpPr>
        <p:spPr bwMode="auto">
          <a:xfrm rot="16200000" flipH="1">
            <a:off x="7417725" y="4462204"/>
            <a:ext cx="1" cy="778127"/>
          </a:xfrm>
          <a:prstGeom prst="bentConnector3">
            <a:avLst>
              <a:gd name="adj1" fmla="val -22860000000"/>
            </a:avLst>
          </a:prstGeom>
          <a:noFill/>
          <a:ln w="38100">
            <a:solidFill>
              <a:srgbClr val="81499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2381" name="Picture 157"/>
          <p:cNvPicPr>
            <a:picLocks noChangeAspect="1" noChangeArrowheads="1"/>
          </p:cNvPicPr>
          <p:nvPr/>
        </p:nvPicPr>
        <p:blipFill>
          <a:blip r:embed="rId8" cstate="screen">
            <a:extLst>
              <a:ext uri="{BEBA8EAE-BF5A-486C-A8C5-ECC9F3942E4B}">
                <a14:imgProps xmlns:a14="http://schemas.microsoft.com/office/drawing/2010/main">
                  <a14:imgLayer r:embed="rId9">
                    <a14:imgEffect>
                      <a14:backgroundRemoval t="3555" b="96209" l="4811" r="93814"/>
                    </a14:imgEffect>
                  </a14:imgLayer>
                </a14:imgProps>
              </a:ext>
              <a:ext uri="{28A0092B-C50C-407E-A947-70E740481C1C}">
                <a14:useLocalDpi xmlns:a14="http://schemas.microsoft.com/office/drawing/2010/main"/>
              </a:ext>
            </a:extLst>
          </a:blip>
          <a:srcRect/>
          <a:stretch>
            <a:fillRect/>
          </a:stretch>
        </p:blipFill>
        <p:spPr bwMode="auto">
          <a:xfrm>
            <a:off x="8533049" y="2011821"/>
            <a:ext cx="1711658" cy="248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383" name="Picture 159"/>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4977" b="89819" l="9836" r="89836"/>
                    </a14:imgEffect>
                  </a14:imgLayer>
                </a14:imgProps>
              </a:ext>
              <a:ext uri="{28A0092B-C50C-407E-A947-70E740481C1C}">
                <a14:useLocalDpi xmlns:a14="http://schemas.microsoft.com/office/drawing/2010/main"/>
              </a:ext>
            </a:extLst>
          </a:blip>
          <a:srcRect/>
          <a:stretch>
            <a:fillRect/>
          </a:stretch>
        </p:blipFill>
        <p:spPr bwMode="auto">
          <a:xfrm>
            <a:off x="9919830" y="3537420"/>
            <a:ext cx="1834558" cy="265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384" name="Picture 160" descr="G:\grafiken\G_SY02_XX_00297P.pn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086211" y="3941357"/>
            <a:ext cx="696062" cy="559014"/>
          </a:xfrm>
          <a:prstGeom prst="rect">
            <a:avLst/>
          </a:prstGeom>
          <a:noFill/>
          <a:extLst>
            <a:ext uri="{909E8E84-426E-40DD-AFC4-6F175D3DCCD1}">
              <a14:hiddenFill xmlns:a14="http://schemas.microsoft.com/office/drawing/2010/main">
                <a:solidFill>
                  <a:srgbClr val="FFFFFF"/>
                </a:solidFill>
              </a14:hiddenFill>
            </a:ext>
          </a:extLst>
        </p:spPr>
      </p:pic>
      <p:pic>
        <p:nvPicPr>
          <p:cNvPr id="52385" name="Picture 161" descr="G:\grafiken\HMI.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207808" y="3958917"/>
            <a:ext cx="699956" cy="541454"/>
          </a:xfrm>
          <a:prstGeom prst="rect">
            <a:avLst/>
          </a:prstGeom>
          <a:noFill/>
          <a:extLst>
            <a:ext uri="{909E8E84-426E-40DD-AFC4-6F175D3DCCD1}">
              <a14:hiddenFill xmlns:a14="http://schemas.microsoft.com/office/drawing/2010/main">
                <a:solidFill>
                  <a:srgbClr val="FFFFFF"/>
                </a:solidFill>
              </a14:hiddenFill>
            </a:ext>
          </a:extLst>
        </p:spPr>
      </p:pic>
      <p:pic>
        <p:nvPicPr>
          <p:cNvPr id="52387" name="Picture 163" descr="G:\grafiken\et200s.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530188" y="4851267"/>
            <a:ext cx="996950" cy="1033463"/>
          </a:xfrm>
          <a:prstGeom prst="rect">
            <a:avLst/>
          </a:prstGeom>
          <a:noFill/>
          <a:extLst>
            <a:ext uri="{909E8E84-426E-40DD-AFC4-6F175D3DCCD1}">
              <a14:hiddenFill xmlns:a14="http://schemas.microsoft.com/office/drawing/2010/main">
                <a:solidFill>
                  <a:srgbClr val="FFFFFF"/>
                </a:solidFill>
              </a14:hiddenFill>
            </a:ext>
          </a:extLst>
        </p:spPr>
      </p:pic>
      <p:pic>
        <p:nvPicPr>
          <p:cNvPr id="52388" name="Picture 164" descr="G:\grafiken\sinamics_2.pn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662327" y="4851268"/>
            <a:ext cx="2889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52389" name="Picture 165" descr="G:\grafiken\motor_1.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652008" y="5695400"/>
            <a:ext cx="309563" cy="347663"/>
          </a:xfrm>
          <a:prstGeom prst="rect">
            <a:avLst/>
          </a:prstGeom>
          <a:noFill/>
          <a:extLst>
            <a:ext uri="{909E8E84-426E-40DD-AFC4-6F175D3DCCD1}">
              <a14:hiddenFill xmlns:a14="http://schemas.microsoft.com/office/drawing/2010/main">
                <a:solidFill>
                  <a:srgbClr val="FFFFFF"/>
                </a:solidFill>
              </a14:hiddenFill>
            </a:ext>
          </a:extLst>
        </p:spPr>
      </p:pic>
      <p:pic>
        <p:nvPicPr>
          <p:cNvPr id="52390" name="Picture 166" descr="G:\grafiken\G_SY02_XX_00726P.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086681" y="4851266"/>
            <a:ext cx="335518" cy="771527"/>
          </a:xfrm>
          <a:prstGeom prst="rect">
            <a:avLst/>
          </a:prstGeom>
          <a:noFill/>
          <a:extLst>
            <a:ext uri="{909E8E84-426E-40DD-AFC4-6F175D3DCCD1}">
              <a14:hiddenFill xmlns:a14="http://schemas.microsoft.com/office/drawing/2010/main">
                <a:solidFill>
                  <a:srgbClr val="FFFFFF"/>
                </a:solidFill>
              </a14:hiddenFill>
            </a:ext>
          </a:extLst>
        </p:spPr>
      </p:pic>
      <p:pic>
        <p:nvPicPr>
          <p:cNvPr id="52391" name="Picture 167" descr="G:\grafiken\motor1.pn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099461" y="5688886"/>
            <a:ext cx="309956" cy="354427"/>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7242859" y="4108773"/>
            <a:ext cx="1197365" cy="390145"/>
            <a:chOff x="10231570" y="4127128"/>
            <a:chExt cx="1197365" cy="390145"/>
          </a:xfrm>
        </p:grpSpPr>
        <p:pic>
          <p:nvPicPr>
            <p:cNvPr id="52" name="Grafik 5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597936" y="4139320"/>
              <a:ext cx="417577" cy="377953"/>
            </a:xfrm>
            <a:prstGeom prst="rect">
              <a:avLst/>
            </a:prstGeom>
          </p:spPr>
        </p:pic>
        <p:pic>
          <p:nvPicPr>
            <p:cNvPr id="53" name="Grafik 52"/>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990913" y="4139320"/>
              <a:ext cx="188976" cy="377953"/>
            </a:xfrm>
            <a:prstGeom prst="rect">
              <a:avLst/>
            </a:prstGeom>
          </p:spPr>
        </p:pic>
        <p:pic>
          <p:nvPicPr>
            <p:cNvPr id="55" name="Grafik 5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1151566" y="4139320"/>
              <a:ext cx="277369" cy="377953"/>
            </a:xfrm>
            <a:prstGeom prst="rect">
              <a:avLst/>
            </a:prstGeom>
          </p:spPr>
        </p:pic>
        <p:pic>
          <p:nvPicPr>
            <p:cNvPr id="56" name="Grafik 55"/>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487254" y="4127128"/>
              <a:ext cx="124968" cy="390145"/>
            </a:xfrm>
            <a:prstGeom prst="rect">
              <a:avLst/>
            </a:prstGeom>
          </p:spPr>
        </p:pic>
        <p:pic>
          <p:nvPicPr>
            <p:cNvPr id="57" name="Grafik 56"/>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231570" y="4139320"/>
              <a:ext cx="277369" cy="377953"/>
            </a:xfrm>
            <a:prstGeom prst="rect">
              <a:avLst/>
            </a:prstGeom>
          </p:spPr>
        </p:pic>
      </p:grpSp>
    </p:spTree>
    <p:custDataLst>
      <p:tags r:id="rId2"/>
    </p:custDataLst>
    <p:extLst>
      <p:ext uri="{BB962C8B-B14F-4D97-AF65-F5344CB8AC3E}">
        <p14:creationId xmlns:p14="http://schemas.microsoft.com/office/powerpoint/2010/main" val="10807534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41039663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4036" name="think-cell Folie" r:id="rId6" imgW="270" imgH="270" progId="TCLayout.ActiveDocument.1">
                  <p:embed/>
                </p:oleObj>
              </mc:Choice>
              <mc:Fallback>
                <p:oleObj name="think-cell Folie" r:id="rId6" imgW="270" imgH="270" progId="TCLayout.ActiveDocument.1">
                  <p:embed/>
                  <p:pic>
                    <p:nvPicPr>
                      <p:cNvPr id="0" name="Picture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15" descr="inbetriebnahme_kurve"/>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81232" y="4276133"/>
            <a:ext cx="2869035" cy="1929045"/>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pPr algn="l" rtl="0"/>
            <a:r>
              <a:rPr lang="en-US" b="1" i="0" u="none" baseline="0"/>
              <a:t>SIMATIC Integrated Technology</a:t>
            </a:r>
            <a:r>
              <a:rPr lang="en-US"/>
              <a:t/>
            </a:r>
            <a:br>
              <a:rPr lang="en-US"/>
            </a:br>
            <a:r>
              <a:rPr lang="en-US" b="1" i="0" u="none" baseline="0"/>
              <a:t>S7-1200 / S7-1500 – integrated compact controllers</a:t>
            </a:r>
            <a:endParaRPr lang="en-US" dirty="0"/>
          </a:p>
        </p:txBody>
      </p:sp>
      <p:sp>
        <p:nvSpPr>
          <p:cNvPr id="11" name="Inhaltsplatzhalter 1"/>
          <p:cNvSpPr txBox="1">
            <a:spLocks/>
          </p:cNvSpPr>
          <p:nvPr/>
        </p:nvSpPr>
        <p:spPr>
          <a:xfrm>
            <a:off x="627062" y="1844872"/>
            <a:ext cx="3600000" cy="2304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300"/>
              </a:spcBef>
            </a:pPr>
            <a:r>
              <a:rPr lang="en-US" sz="1400" b="0" i="0" u="none" baseline="0"/>
              <a:t>Continuous PID controller for proportional-acting actuators</a:t>
            </a:r>
          </a:p>
          <a:p>
            <a:pPr lvl="1" algn="l" rtl="0">
              <a:lnSpc>
                <a:spcPct val="100000"/>
              </a:lnSpc>
              <a:spcBef>
                <a:spcPts val="300"/>
              </a:spcBef>
            </a:pPr>
            <a:r>
              <a:rPr lang="en-US" sz="1400" b="0" i="0" u="none" baseline="0"/>
              <a:t>Analog or pulse-width modulated (PWM) output</a:t>
            </a:r>
          </a:p>
        </p:txBody>
      </p:sp>
      <p:sp>
        <p:nvSpPr>
          <p:cNvPr id="12" name="Rectangle 7"/>
          <p:cNvSpPr>
            <a:spLocks noChangeArrowheads="1"/>
          </p:cNvSpPr>
          <p:nvPr/>
        </p:nvSpPr>
        <p:spPr bwMode="auto">
          <a:xfrm>
            <a:off x="627061" y="1412874"/>
            <a:ext cx="3600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PID Compact</a:t>
            </a:r>
          </a:p>
        </p:txBody>
      </p:sp>
      <p:sp>
        <p:nvSpPr>
          <p:cNvPr id="13" name="Inhaltsplatzhalter 1"/>
          <p:cNvSpPr txBox="1">
            <a:spLocks/>
          </p:cNvSpPr>
          <p:nvPr/>
        </p:nvSpPr>
        <p:spPr>
          <a:xfrm>
            <a:off x="4364039" y="1844872"/>
            <a:ext cx="3600000" cy="2304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300"/>
              </a:spcBef>
            </a:pPr>
            <a:r>
              <a:rPr lang="en-US" sz="1400" b="0" i="0" u="none" baseline="0" dirty="0"/>
              <a:t>PID controller for integrating actuators (e.g. valves) with digital signals for opening and closing</a:t>
            </a:r>
          </a:p>
          <a:p>
            <a:pPr lvl="1" algn="l" rtl="0">
              <a:lnSpc>
                <a:spcPct val="100000"/>
              </a:lnSpc>
              <a:spcBef>
                <a:spcPts val="300"/>
              </a:spcBef>
            </a:pPr>
            <a:r>
              <a:rPr lang="en-US" sz="1400" b="0" i="0" u="none" baseline="0" dirty="0"/>
              <a:t>Output for analog and binary valve control</a:t>
            </a:r>
          </a:p>
          <a:p>
            <a:pPr lvl="1" algn="l" rtl="0">
              <a:lnSpc>
                <a:spcPct val="100000"/>
              </a:lnSpc>
              <a:spcBef>
                <a:spcPts val="300"/>
              </a:spcBef>
            </a:pPr>
            <a:r>
              <a:rPr lang="en-US" sz="1400" b="0" i="0" u="none" baseline="0" dirty="0"/>
              <a:t>Position feedback/</a:t>
            </a:r>
            <a:r>
              <a:rPr lang="en-US" sz="1400" dirty="0"/>
              <a:t/>
            </a:r>
            <a:br>
              <a:rPr lang="en-US" sz="1400" dirty="0"/>
            </a:br>
            <a:r>
              <a:rPr lang="en-US" sz="1400" b="0" i="0" u="none" baseline="0" dirty="0"/>
              <a:t>stop signal</a:t>
            </a:r>
            <a:endParaRPr lang="en-US" sz="1400" dirty="0"/>
          </a:p>
          <a:p>
            <a:pPr lvl="1" algn="l" rtl="0">
              <a:lnSpc>
                <a:spcPct val="100000"/>
              </a:lnSpc>
              <a:spcBef>
                <a:spcPts val="300"/>
              </a:spcBef>
            </a:pPr>
            <a:r>
              <a:rPr lang="en-US" sz="1400" b="0" i="0" u="none" baseline="0" dirty="0"/>
              <a:t>Integrated motor regulating time measurement </a:t>
            </a:r>
          </a:p>
        </p:txBody>
      </p:sp>
      <p:sp>
        <p:nvSpPr>
          <p:cNvPr id="14" name="Rectangle 7"/>
          <p:cNvSpPr>
            <a:spLocks noChangeArrowheads="1"/>
          </p:cNvSpPr>
          <p:nvPr/>
        </p:nvSpPr>
        <p:spPr bwMode="auto">
          <a:xfrm>
            <a:off x="4364038" y="1412874"/>
            <a:ext cx="3600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PID 3-Step</a:t>
            </a:r>
            <a:endParaRPr lang="en-US" b="1" kern="0" dirty="0">
              <a:solidFill>
                <a:schemeClr val="bg1"/>
              </a:solidFill>
            </a:endParaRPr>
          </a:p>
        </p:txBody>
      </p:sp>
      <p:sp>
        <p:nvSpPr>
          <p:cNvPr id="15" name="Inhaltsplatzhalter 1"/>
          <p:cNvSpPr txBox="1">
            <a:spLocks/>
          </p:cNvSpPr>
          <p:nvPr/>
        </p:nvSpPr>
        <p:spPr>
          <a:xfrm>
            <a:off x="8115750" y="1844872"/>
            <a:ext cx="3600000" cy="2304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lnSpc>
                <a:spcPct val="100000"/>
              </a:lnSpc>
              <a:spcBef>
                <a:spcPts val="300"/>
              </a:spcBef>
            </a:pPr>
            <a:r>
              <a:rPr lang="en-US" sz="1300" b="0" i="0" u="none" baseline="0" dirty="0"/>
              <a:t>Closed-loop control structures: PI, PID</a:t>
            </a:r>
          </a:p>
          <a:p>
            <a:pPr lvl="1" algn="l" rtl="0">
              <a:lnSpc>
                <a:spcPct val="100000"/>
              </a:lnSpc>
              <a:spcBef>
                <a:spcPts val="300"/>
              </a:spcBef>
            </a:pPr>
            <a:r>
              <a:rPr lang="en-US" sz="1300" b="0" i="0" u="none" baseline="0" dirty="0"/>
              <a:t>Inversion of control direction, anti-windup and weighting of P and D portion</a:t>
            </a:r>
          </a:p>
          <a:p>
            <a:pPr lvl="1" algn="l" rtl="0">
              <a:lnSpc>
                <a:spcPct val="100000"/>
              </a:lnSpc>
              <a:spcBef>
                <a:spcPts val="300"/>
              </a:spcBef>
            </a:pPr>
            <a:r>
              <a:rPr lang="en-US" sz="1300" b="0" i="0" u="none" baseline="0" dirty="0"/>
              <a:t>Actual value scaling, alarms for actual and target values</a:t>
            </a:r>
          </a:p>
          <a:p>
            <a:pPr lvl="1" algn="l" rtl="0">
              <a:lnSpc>
                <a:spcPct val="100000"/>
              </a:lnSpc>
              <a:spcBef>
                <a:spcPts val="300"/>
              </a:spcBef>
            </a:pPr>
            <a:r>
              <a:rPr lang="en-US" sz="1300" b="0" i="0" u="none" baseline="0" dirty="0"/>
              <a:t>Manipulated variable limitation</a:t>
            </a:r>
          </a:p>
          <a:p>
            <a:pPr lvl="1" algn="l" rtl="0">
              <a:lnSpc>
                <a:spcPct val="100000"/>
              </a:lnSpc>
              <a:spcBef>
                <a:spcPts val="300"/>
              </a:spcBef>
            </a:pPr>
            <a:r>
              <a:rPr lang="en-US" sz="1300" b="0" i="0" u="none" baseline="0" dirty="0"/>
              <a:t>Parameter setting for conduct in the event of fault</a:t>
            </a:r>
          </a:p>
          <a:p>
            <a:pPr lvl="1" algn="l" rtl="0">
              <a:lnSpc>
                <a:spcPct val="100000"/>
              </a:lnSpc>
              <a:spcBef>
                <a:spcPts val="300"/>
              </a:spcBef>
            </a:pPr>
            <a:r>
              <a:rPr lang="en-US" sz="1300" b="0" i="0" u="none" baseline="0" dirty="0"/>
              <a:t>Two-stage optimization procedure with optimization in the operating point</a:t>
            </a:r>
          </a:p>
        </p:txBody>
      </p:sp>
      <p:sp>
        <p:nvSpPr>
          <p:cNvPr id="16" name="Rectangle 7"/>
          <p:cNvSpPr>
            <a:spLocks noChangeArrowheads="1"/>
          </p:cNvSpPr>
          <p:nvPr/>
        </p:nvSpPr>
        <p:spPr bwMode="auto">
          <a:xfrm>
            <a:off x="8115749" y="1412874"/>
            <a:ext cx="3600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Technical features</a:t>
            </a:r>
          </a:p>
        </p:txBody>
      </p:sp>
      <p:pic>
        <p:nvPicPr>
          <p:cNvPr id="6" name="Picture 10"/>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132204" y="4176457"/>
            <a:ext cx="2589716" cy="1989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1848" r="8949" b="252"/>
          <a:stretch/>
        </p:blipFill>
        <p:spPr bwMode="auto">
          <a:xfrm>
            <a:off x="4940912" y="4165195"/>
            <a:ext cx="2446254" cy="2039983"/>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243345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hidden="1"/>
          <p:cNvGraphicFramePr>
            <a:graphicFrameLocks/>
          </p:cNvGraphicFramePr>
          <p:nvPr>
            <p:custDataLst>
              <p:tags r:id="rId3"/>
            </p:custDataLst>
            <p:extLst>
              <p:ext uri="{D42A27DB-BD31-4B8C-83A1-F6EECF244321}">
                <p14:modId xmlns:p14="http://schemas.microsoft.com/office/powerpoint/2010/main" val="1533420518"/>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26812" name="think-cell Folie" r:id="rId6" imgW="381" imgH="381" progId="TCLayout.ActiveDocument.1">
                  <p:embed/>
                </p:oleObj>
              </mc:Choice>
              <mc:Fallback>
                <p:oleObj name="think-cell Folie" r:id="rId6" imgW="381" imgH="381" progId="TCLayout.ActiveDocument.1">
                  <p:embed/>
                  <p:pic>
                    <p:nvPicPr>
                      <p:cNvPr id="0" name="Picture 16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19" name="Picture 3" descr="inbetriebnahme_kurve"/>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171750" y="1412875"/>
            <a:ext cx="5543313" cy="37052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86020" name="Rectangle 4"/>
          <p:cNvSpPr>
            <a:spLocks noGrp="1" noChangeArrowheads="1"/>
          </p:cNvSpPr>
          <p:nvPr>
            <p:ph type="title"/>
          </p:nvPr>
        </p:nvSpPr>
        <p:spPr/>
        <p:txBody>
          <a:bodyPr/>
          <a:lstStyle/>
          <a:p>
            <a:pPr algn="l" rtl="0"/>
            <a:r>
              <a:rPr lang="en-US" b="1" i="0" u="none" baseline="0"/>
              <a:t>SIMATIC Integrated Technology</a:t>
            </a:r>
            <a:r>
              <a:rPr lang="en-US"/>
              <a:t/>
            </a:r>
            <a:br>
              <a:rPr lang="en-US"/>
            </a:br>
            <a:r>
              <a:rPr lang="en-US" b="1" i="0" u="none" baseline="0"/>
              <a:t>S7-1200 / S7-1500 – integrated compact controllers</a:t>
            </a:r>
          </a:p>
        </p:txBody>
      </p:sp>
      <p:pic>
        <p:nvPicPr>
          <p:cNvPr id="19" name="Picture 5"/>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8836025" y="3878067"/>
            <a:ext cx="2451407" cy="1429159"/>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1588" algn="l" rtl="0" eaLnBrk="1" hangingPunct="1">
              <a:lnSpc>
                <a:spcPct val="100000"/>
              </a:lnSpc>
              <a:spcBef>
                <a:spcPct val="50000"/>
              </a:spcBef>
              <a:buClrTx/>
              <a:buFontTx/>
              <a:buNone/>
              <a:tabLst>
                <a:tab pos="5200650" algn="l"/>
              </a:tabLst>
            </a:pPr>
            <a:r>
              <a:rPr lang="en-US" sz="2000" b="1" i="0" u="none" baseline="0">
                <a:solidFill>
                  <a:schemeClr val="bg1"/>
                </a:solidFill>
                <a:sym typeface="Arial" pitchFamily="34" charset="0"/>
              </a:rPr>
              <a:t>Cost savings through integrated PID controllers with premium auto-tuning</a:t>
            </a:r>
          </a:p>
        </p:txBody>
      </p:sp>
      <p:sp>
        <p:nvSpPr>
          <p:cNvPr id="9" name="Inhaltsplatzhalter 1"/>
          <p:cNvSpPr txBox="1">
            <a:spLocks/>
          </p:cNvSpPr>
          <p:nvPr/>
        </p:nvSpPr>
        <p:spPr>
          <a:xfrm>
            <a:off x="627062" y="1844874"/>
            <a:ext cx="5472113" cy="3456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For versatile control tasks</a:t>
            </a:r>
          </a:p>
          <a:p>
            <a:pPr lvl="1" algn="l" rtl="0">
              <a:spcBef>
                <a:spcPts val="600"/>
              </a:spcBef>
            </a:pPr>
            <a:r>
              <a:rPr lang="en-US" sz="1600" b="0" i="0" u="none" baseline="0"/>
              <a:t>Continuous controllers and step controllers</a:t>
            </a:r>
          </a:p>
          <a:p>
            <a:pPr lvl="1" algn="l" rtl="0">
              <a:spcBef>
                <a:spcPts val="600"/>
              </a:spcBef>
            </a:pPr>
            <a:r>
              <a:rPr lang="en-US" sz="1600" b="0" i="0" u="none" baseline="0"/>
              <a:t>Automatic determination of the controller parameters</a:t>
            </a:r>
            <a:endParaRPr lang="en-US" sz="1600" dirty="0"/>
          </a:p>
          <a:p>
            <a:pPr lvl="1" algn="l" rtl="0">
              <a:spcBef>
                <a:spcPts val="600"/>
              </a:spcBef>
            </a:pPr>
            <a:r>
              <a:rPr lang="en-US" sz="1600" b="0" i="0" u="none" baseline="0"/>
              <a:t>Manageable configuration screens </a:t>
            </a:r>
          </a:p>
          <a:p>
            <a:pPr lvl="1" algn="l" rtl="0">
              <a:spcBef>
                <a:spcPts val="600"/>
              </a:spcBef>
            </a:pPr>
            <a:r>
              <a:rPr lang="en-US" sz="1600" b="0" i="0" u="none" baseline="0"/>
              <a:t>Commissioning screens with integrated trace </a:t>
            </a:r>
          </a:p>
          <a:p>
            <a:pPr lvl="1" algn="l" rtl="0">
              <a:spcBef>
                <a:spcPts val="600"/>
              </a:spcBef>
            </a:pPr>
            <a:r>
              <a:rPr lang="en-US" sz="1600" b="0" i="0" u="none" baseline="0"/>
              <a:t>Available in S7-1200 and S7-1500 (integrated in FW)</a:t>
            </a:r>
          </a:p>
        </p:txBody>
      </p:sp>
      <p:sp>
        <p:nvSpPr>
          <p:cNvPr id="10" name="Rectangle 7"/>
          <p:cNvSpPr>
            <a:spLocks noChangeArrowheads="1"/>
          </p:cNvSpPr>
          <p:nvPr/>
        </p:nvSpPr>
        <p:spPr bwMode="auto">
          <a:xfrm>
            <a:off x="627061" y="1412874"/>
            <a:ext cx="5472113"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Integrated PID controllers</a:t>
            </a:r>
          </a:p>
        </p:txBody>
      </p:sp>
    </p:spTree>
    <p:custDataLst>
      <p:tags r:id="rId2"/>
    </p:custDataLst>
    <p:extLst>
      <p:ext uri="{BB962C8B-B14F-4D97-AF65-F5344CB8AC3E}">
        <p14:creationId xmlns:p14="http://schemas.microsoft.com/office/powerpoint/2010/main" val="327024686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Object 24" hidden="1"/>
          <p:cNvGraphicFramePr>
            <a:graphicFrameLocks/>
          </p:cNvGraphicFramePr>
          <p:nvPr>
            <p:custDataLst>
              <p:tags r:id="rId3"/>
            </p:custDataLst>
            <p:extLst>
              <p:ext uri="{D42A27DB-BD31-4B8C-83A1-F6EECF244321}">
                <p14:modId xmlns:p14="http://schemas.microsoft.com/office/powerpoint/2010/main" val="29310016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937" name="think-cell Folie" r:id="rId6" imgW="216" imgH="216" progId="TCLayout.ActiveDocument.1">
                  <p:embed/>
                </p:oleObj>
              </mc:Choice>
              <mc:Fallback>
                <p:oleObj name="think-cell Folie" r:id="rId6" imgW="216" imgH="216" progId="TCLayout.ActiveDocument.1">
                  <p:embed/>
                  <p:pic>
                    <p:nvPicPr>
                      <p:cNvPr id="0" name="Picture 17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bwMode="auto">
          <a:xfrm>
            <a:off x="627063" y="1412875"/>
            <a:ext cx="11088687" cy="388800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noAutofit/>
          </a:bodyPr>
          <a:lstStyle/>
          <a:p>
            <a:pPr algn="l" rtl="0"/>
            <a:r>
              <a:rPr lang="en-US" b="1" i="0" u="none" baseline="0"/>
              <a:t>Design and handling</a:t>
            </a:r>
            <a:r>
              <a:rPr lang="en-US"/>
              <a:t/>
            </a:r>
            <a:br>
              <a:rPr lang="en-US"/>
            </a:br>
            <a:r>
              <a:rPr lang="en-US" b="1" i="0" u="none" baseline="0"/>
              <a:t>S7-1200 CPU</a:t>
            </a:r>
            <a:endParaRPr lang="en-US" dirty="0"/>
          </a:p>
        </p:txBody>
      </p:sp>
      <p:pic>
        <p:nvPicPr>
          <p:cNvPr id="4" name="Picture 22" descr="CPU1217_Ansicht1_Web_2000px"/>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3316897" y="1390023"/>
            <a:ext cx="4694819" cy="391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34"/>
          <p:cNvSpPr>
            <a:spLocks noChangeArrowheads="1"/>
          </p:cNvSpPr>
          <p:nvPr/>
        </p:nvSpPr>
        <p:spPr bwMode="auto">
          <a:xfrm>
            <a:off x="1698156" y="4600173"/>
            <a:ext cx="3592900"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0" i="0" u="none" baseline="0">
                <a:solidFill>
                  <a:srgbClr val="FFFFFF"/>
                </a:solidFill>
              </a:rPr>
              <a:t>PROFINET interface (1 or 2 ports)</a:t>
            </a:r>
            <a:endParaRPr lang="en-US" altLang="en-US" sz="1400" dirty="0">
              <a:solidFill>
                <a:srgbClr val="FFFFFF"/>
              </a:solidFill>
            </a:endParaRPr>
          </a:p>
        </p:txBody>
      </p:sp>
      <p:sp>
        <p:nvSpPr>
          <p:cNvPr id="42"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S7-1200: Modular. Powerful</a:t>
            </a:r>
          </a:p>
        </p:txBody>
      </p:sp>
      <p:pic>
        <p:nvPicPr>
          <p:cNvPr id="59"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14263" y="4542329"/>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34"/>
          <p:cNvSpPr>
            <a:spLocks noChangeArrowheads="1"/>
          </p:cNvSpPr>
          <p:nvPr/>
        </p:nvSpPr>
        <p:spPr bwMode="auto">
          <a:xfrm>
            <a:off x="6784663" y="4102836"/>
            <a:ext cx="3876042"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10800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pPr>
            <a:r>
              <a:rPr lang="en-US" sz="1400" b="0" i="0" u="none" baseline="0">
                <a:solidFill>
                  <a:srgbClr val="FFFFFF"/>
                </a:solidFill>
              </a:rPr>
              <a:t>Digital outputs (DC or relay)</a:t>
            </a:r>
            <a:endParaRPr lang="en-US" altLang="en-US" sz="1400" dirty="0">
              <a:solidFill>
                <a:srgbClr val="FFFFFF"/>
              </a:solidFill>
            </a:endParaRPr>
          </a:p>
        </p:txBody>
      </p:sp>
      <p:pic>
        <p:nvPicPr>
          <p:cNvPr id="55"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00353" y="4064170"/>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34"/>
          <p:cNvSpPr>
            <a:spLocks noChangeArrowheads="1"/>
          </p:cNvSpPr>
          <p:nvPr/>
        </p:nvSpPr>
        <p:spPr bwMode="auto">
          <a:xfrm>
            <a:off x="7814014" y="3602674"/>
            <a:ext cx="2846691"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10800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pPr>
            <a:r>
              <a:rPr lang="en-US" sz="1400" b="0" i="0" u="none" baseline="0">
                <a:solidFill>
                  <a:srgbClr val="FFFFFF"/>
                </a:solidFill>
              </a:rPr>
              <a:t>Removable connectors</a:t>
            </a:r>
          </a:p>
        </p:txBody>
      </p:sp>
      <p:pic>
        <p:nvPicPr>
          <p:cNvPr id="47"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529705" y="3564008"/>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34"/>
          <p:cNvSpPr>
            <a:spLocks noChangeArrowheads="1"/>
          </p:cNvSpPr>
          <p:nvPr/>
        </p:nvSpPr>
        <p:spPr bwMode="auto">
          <a:xfrm>
            <a:off x="6856475" y="2852662"/>
            <a:ext cx="3804231"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10800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pPr>
            <a:r>
              <a:rPr lang="en-US" sz="1400" b="0" i="0" u="none" baseline="0">
                <a:solidFill>
                  <a:srgbClr val="FFFFFF"/>
                </a:solidFill>
              </a:rPr>
              <a:t>Integrated HSCs &amp; PTOs/PWMs</a:t>
            </a:r>
            <a:endParaRPr lang="en-US" altLang="en-US" sz="1400" dirty="0">
              <a:solidFill>
                <a:srgbClr val="FFFFFF"/>
              </a:solidFill>
            </a:endParaRPr>
          </a:p>
        </p:txBody>
      </p:sp>
      <p:pic>
        <p:nvPicPr>
          <p:cNvPr id="50"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72166" y="2813996"/>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34"/>
          <p:cNvSpPr>
            <a:spLocks noChangeArrowheads="1"/>
          </p:cNvSpPr>
          <p:nvPr/>
        </p:nvSpPr>
        <p:spPr bwMode="auto">
          <a:xfrm>
            <a:off x="7620839" y="2194194"/>
            <a:ext cx="3039867"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10800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pPr>
            <a:r>
              <a:rPr lang="en-US" sz="1400" b="0" i="0" u="none" baseline="0">
                <a:solidFill>
                  <a:srgbClr val="FFFFFF"/>
                </a:solidFill>
              </a:rPr>
              <a:t>Optional memory extension</a:t>
            </a:r>
            <a:endParaRPr lang="en-US" altLang="en-US" sz="1400" dirty="0">
              <a:solidFill>
                <a:srgbClr val="FFFFFF"/>
              </a:solidFill>
            </a:endParaRPr>
          </a:p>
        </p:txBody>
      </p:sp>
      <p:pic>
        <p:nvPicPr>
          <p:cNvPr id="52"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336530" y="2155528"/>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34"/>
          <p:cNvSpPr>
            <a:spLocks noChangeArrowheads="1"/>
          </p:cNvSpPr>
          <p:nvPr/>
        </p:nvSpPr>
        <p:spPr bwMode="auto">
          <a:xfrm>
            <a:off x="6990287" y="1710483"/>
            <a:ext cx="3670418"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10800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r" rtl="0" eaLnBrk="1" hangingPunct="1">
              <a:lnSpc>
                <a:spcPct val="100000"/>
              </a:lnSpc>
              <a:spcBef>
                <a:spcPct val="50000"/>
              </a:spcBef>
            </a:pPr>
            <a:r>
              <a:rPr lang="en-US" sz="1400" b="0" i="0" u="none" baseline="0">
                <a:solidFill>
                  <a:srgbClr val="FFFFFF"/>
                </a:solidFill>
              </a:rPr>
              <a:t>Analog inputs</a:t>
            </a:r>
          </a:p>
        </p:txBody>
      </p:sp>
      <p:pic>
        <p:nvPicPr>
          <p:cNvPr id="62"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705978" y="1671817"/>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34"/>
          <p:cNvSpPr>
            <a:spLocks noChangeArrowheads="1"/>
          </p:cNvSpPr>
          <p:nvPr/>
        </p:nvSpPr>
        <p:spPr bwMode="auto">
          <a:xfrm>
            <a:off x="1698157" y="2702784"/>
            <a:ext cx="3741298"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0" i="0" u="none" baseline="0">
                <a:solidFill>
                  <a:srgbClr val="FFFFFF"/>
                </a:solidFill>
              </a:rPr>
              <a:t>Modular board concept</a:t>
            </a:r>
          </a:p>
        </p:txBody>
      </p:sp>
      <p:pic>
        <p:nvPicPr>
          <p:cNvPr id="6" name="Picture 24"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155145" y="2634622"/>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ctangle 34"/>
          <p:cNvSpPr>
            <a:spLocks noChangeArrowheads="1"/>
          </p:cNvSpPr>
          <p:nvPr/>
        </p:nvSpPr>
        <p:spPr bwMode="auto">
          <a:xfrm>
            <a:off x="1698156" y="1574944"/>
            <a:ext cx="4542358" cy="432000"/>
          </a:xfrm>
          <a:prstGeom prst="rect">
            <a:avLst/>
          </a:prstGeom>
          <a:solidFill>
            <a:srgbClr val="41AAA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sz="1400" b="0" i="0" u="none" baseline="0">
                <a:solidFill>
                  <a:srgbClr val="FFFFFF"/>
                </a:solidFill>
              </a:rPr>
              <a:t>Digital inputs</a:t>
            </a:r>
          </a:p>
        </p:txBody>
      </p:sp>
      <p:pic>
        <p:nvPicPr>
          <p:cNvPr id="43" name="Picture 41" descr="PLUS"/>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956204" y="1511677"/>
            <a:ext cx="568621"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extLst>
      <p:ext uri="{BB962C8B-B14F-4D97-AF65-F5344CB8AC3E}">
        <p14:creationId xmlns:p14="http://schemas.microsoft.com/office/powerpoint/2010/main" val="307189062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pPr algn="l" rtl="0"/>
            <a:r>
              <a:rPr lang="en-US" b="1" i="0" u="none" baseline="0"/>
              <a:t>SIMATIC Integrated Technology</a:t>
            </a:r>
            <a:r>
              <a:rPr lang="en-US"/>
              <a:t/>
            </a:r>
            <a:br>
              <a:rPr lang="en-US"/>
            </a:br>
            <a:r>
              <a:rPr lang="en-US" b="1" i="0" u="none" baseline="0"/>
              <a:t>S7-1200 / S7-1500 – integrated compact controllers</a:t>
            </a:r>
            <a:r>
              <a:rPr lang="en-US" b="0" i="0" u="none" baseline="0"/>
              <a:t> </a:t>
            </a:r>
            <a:endParaRPr lang="en-US" dirty="0"/>
          </a:p>
        </p:txBody>
      </p:sp>
      <p:graphicFrame>
        <p:nvGraphicFramePr>
          <p:cNvPr id="918532" name="Object 4" hidden="1"/>
          <p:cNvGraphicFramePr>
            <a:graphicFrameLocks noGrp="1"/>
          </p:cNvGraphicFramePr>
          <p:nvPr>
            <p:ph idx="4294967295"/>
            <p:custDataLst>
              <p:tags r:id="rId3"/>
            </p:custDataLst>
            <p:extLst>
              <p:ext uri="{D42A27DB-BD31-4B8C-83A1-F6EECF244321}">
                <p14:modId xmlns:p14="http://schemas.microsoft.com/office/powerpoint/2010/main" val="842627344"/>
              </p:ext>
            </p:extLst>
          </p:nvPr>
        </p:nvGraphicFramePr>
        <p:xfrm>
          <a:off x="12188825" y="3262313"/>
          <a:ext cx="9525" cy="9525"/>
        </p:xfrm>
        <a:graphic>
          <a:graphicData uri="http://schemas.openxmlformats.org/presentationml/2006/ole">
            <mc:AlternateContent xmlns:mc="http://schemas.openxmlformats.org/markup-compatibility/2006">
              <mc:Choice xmlns:v="urn:schemas-microsoft-com:vml" Requires="v">
                <p:oleObj spid="_x0000_s27835" name="think-cell Folie" r:id="rId6" imgW="572" imgH="476" progId="TCLayout.ActiveDocument.1">
                  <p:embed/>
                </p:oleObj>
              </mc:Choice>
              <mc:Fallback>
                <p:oleObj name="think-cell Folie" r:id="rId6" imgW="572" imgH="476" progId="TCLayout.ActiveDocument.1">
                  <p:embed/>
                  <p:pic>
                    <p:nvPicPr>
                      <p:cNvPr id="0" name="Picture 167"/>
                      <p:cNvPicPr>
                        <a:picLocks noGrp="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88825" y="3262313"/>
                        <a:ext cx="9525" cy="9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Inhaltsplatzhalter 1"/>
          <p:cNvSpPr txBox="1">
            <a:spLocks/>
          </p:cNvSpPr>
          <p:nvPr/>
        </p:nvSpPr>
        <p:spPr>
          <a:xfrm>
            <a:off x="627062" y="1844874"/>
            <a:ext cx="11088688" cy="4320976"/>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Two controller parameter sets for heating and cooling – alternatively: cooling factor</a:t>
            </a:r>
          </a:p>
          <a:p>
            <a:pPr lvl="1" algn="l" rtl="0">
              <a:spcBef>
                <a:spcPts val="600"/>
              </a:spcBef>
            </a:pPr>
            <a:r>
              <a:rPr lang="en-US" sz="1600" b="0" i="0" u="none" baseline="0"/>
              <a:t>Analog or pulse-width modulated control signals for heating and cooling </a:t>
            </a:r>
          </a:p>
          <a:p>
            <a:pPr lvl="1" algn="l" rtl="0">
              <a:spcBef>
                <a:spcPts val="600"/>
              </a:spcBef>
            </a:pPr>
            <a:r>
              <a:rPr lang="en-US" sz="1600" b="0" i="0" u="none" baseline="0"/>
              <a:t>Integrated two-stage self-optimization – specifically for temperature processes</a:t>
            </a:r>
          </a:p>
          <a:p>
            <a:pPr lvl="1" algn="l" rtl="0">
              <a:spcBef>
                <a:spcPts val="600"/>
              </a:spcBef>
            </a:pPr>
            <a:r>
              <a:rPr lang="en-US" sz="1600" b="0" i="0" u="none" baseline="0"/>
              <a:t>Heating and cooling optimization available separately (multi-zone applications)</a:t>
            </a:r>
          </a:p>
          <a:p>
            <a:pPr lvl="1" algn="l" rtl="0">
              <a:spcBef>
                <a:spcPts val="600"/>
              </a:spcBef>
            </a:pPr>
            <a:r>
              <a:rPr lang="en-US" sz="1600" b="0" i="0" u="none" baseline="0"/>
              <a:t>Deadband and control zone can be set</a:t>
            </a:r>
          </a:p>
          <a:p>
            <a:pPr lvl="1" algn="l" rtl="0">
              <a:spcBef>
                <a:spcPts val="600"/>
              </a:spcBef>
            </a:pPr>
            <a:r>
              <a:rPr lang="en-US" sz="1600" b="0" i="0" u="none" baseline="0"/>
              <a:t>Cascade control with anti-windup</a:t>
            </a:r>
            <a:endParaRPr lang="en-US" sz="1600" dirty="0"/>
          </a:p>
        </p:txBody>
      </p:sp>
      <p:sp>
        <p:nvSpPr>
          <p:cNvPr id="9" name="Rectangle 7"/>
          <p:cNvSpPr>
            <a:spLocks noChangeArrowheads="1"/>
          </p:cNvSpPr>
          <p:nvPr/>
        </p:nvSpPr>
        <p:spPr bwMode="auto">
          <a:xfrm>
            <a:off x="627061" y="1412874"/>
            <a:ext cx="11088688"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PID Temp – </a:t>
            </a:r>
            <a:r>
              <a:rPr lang="en-US" b="0" i="0" u="none" kern="0" baseline="0">
                <a:solidFill>
                  <a:schemeClr val="bg1"/>
                </a:solidFill>
              </a:rPr>
              <a:t>Temperature controller for actively heating and cooling a process</a:t>
            </a:r>
            <a:endParaRPr lang="en-US" kern="0" dirty="0">
              <a:solidFill>
                <a:schemeClr val="bg1"/>
              </a:solidFill>
            </a:endParaRPr>
          </a:p>
        </p:txBody>
      </p:sp>
      <p:pic>
        <p:nvPicPr>
          <p:cNvPr id="28679" name="Picture 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57177" y="4030431"/>
            <a:ext cx="4367405" cy="1969171"/>
          </a:xfrm>
          <a:prstGeom prst="rect">
            <a:avLst/>
          </a:prstGeom>
          <a:noFill/>
          <a:ln w="12700">
            <a:solidFill>
              <a:srgbClr val="879BAA"/>
            </a:solidFill>
            <a:miter lim="800000"/>
            <a:headEnd/>
            <a:tailEnd/>
          </a:ln>
          <a:effectLst>
            <a:outerShdw blurRad="50800" dist="38100" dir="2700000" algn="tl" rotWithShape="0">
              <a:srgbClr val="505A64">
                <a:alpha val="40000"/>
              </a:srgbClr>
            </a:outerShdw>
          </a:effectLst>
          <a:extLst>
            <a:ext uri="{909E8E84-426E-40DD-AFC4-6F175D3DCCD1}">
              <a14:hiddenFill xmlns:a14="http://schemas.microsoft.com/office/drawing/2010/main">
                <a:solidFill>
                  <a:schemeClr val="accent1"/>
                </a:solidFill>
              </a14:hiddenFill>
            </a:ext>
          </a:extLst>
        </p:spPr>
      </p:pic>
      <p:pic>
        <p:nvPicPr>
          <p:cNvPr id="7" name="Picture 9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78540" y="2003602"/>
            <a:ext cx="2896866" cy="3996000"/>
          </a:xfrm>
          <a:prstGeom prst="rect">
            <a:avLst/>
          </a:prstGeom>
          <a:noFill/>
          <a:ln w="2857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custDataLst>
      <p:tags r:id="rId2"/>
    </p:custDataLst>
    <p:extLst>
      <p:ext uri="{BB962C8B-B14F-4D97-AF65-F5344CB8AC3E}">
        <p14:creationId xmlns:p14="http://schemas.microsoft.com/office/powerpoint/2010/main" val="194136311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6" name="cdtRectangle 4 Id151556"/>
          <p:cNvSpPr>
            <a:spLocks noGrp="1" noChangeArrowheads="1"/>
          </p:cNvSpPr>
          <p:nvPr>
            <p:ph type="title"/>
          </p:nvPr>
        </p:nvSpPr>
        <p:spPr/>
        <p:txBody>
          <a:bodyPr/>
          <a:lstStyle/>
          <a:p>
            <a:pPr algn="l" rtl="0">
              <a:tabLst>
                <a:tab pos="1520825" algn="l"/>
              </a:tabLst>
            </a:pPr>
            <a:r>
              <a:rPr lang="en-US" b="1" i="0" u="none" baseline="0" dirty="0"/>
              <a:t>SIMATIC Integrated Technology - PID Control</a:t>
            </a:r>
            <a:r>
              <a:rPr lang="en-US" b="0" dirty="0"/>
              <a:t/>
            </a:r>
            <a:br>
              <a:rPr lang="en-US" b="0" dirty="0"/>
            </a:br>
            <a:r>
              <a:rPr lang="en-US" b="1" i="0" u="none" baseline="0" dirty="0"/>
              <a:t>S7-1200 / S7-1500 – integrated compact controllers</a:t>
            </a:r>
            <a:r>
              <a:rPr lang="en-US" b="0" i="0" u="none" baseline="0" dirty="0"/>
              <a:t> </a:t>
            </a:r>
            <a:endParaRPr lang="en-US" noProof="0" dirty="0" smtClean="0"/>
          </a:p>
        </p:txBody>
      </p:sp>
      <p:graphicFrame>
        <p:nvGraphicFramePr>
          <p:cNvPr id="151698" name="cdtGroup 146 Id151698"/>
          <p:cNvGraphicFramePr>
            <a:graphicFrameLocks noGrp="1"/>
          </p:cNvGraphicFramePr>
          <p:nvPr>
            <p:ph idx="1"/>
            <p:extLst>
              <p:ext uri="{D42A27DB-BD31-4B8C-83A1-F6EECF244321}">
                <p14:modId xmlns:p14="http://schemas.microsoft.com/office/powerpoint/2010/main" val="2030717650"/>
              </p:ext>
            </p:extLst>
          </p:nvPr>
        </p:nvGraphicFramePr>
        <p:xfrm>
          <a:off x="627064" y="1412869"/>
          <a:ext cx="11088686" cy="4752684"/>
        </p:xfrm>
        <a:graphic>
          <a:graphicData uri="http://schemas.openxmlformats.org/drawingml/2006/table">
            <a:tbl>
              <a:tblPr/>
              <a:tblGrid>
                <a:gridCol w="1615394"/>
                <a:gridCol w="2579915"/>
                <a:gridCol w="2373085"/>
                <a:gridCol w="2383972"/>
                <a:gridCol w="2136320"/>
              </a:tblGrid>
              <a:tr h="432000">
                <a:tc>
                  <a:txBody>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tab pos="3789363" algn="r"/>
                          <a:tab pos="5383213" algn="r"/>
                        </a:tabLst>
                      </a:pPr>
                      <a:endParaRPr kumimoji="0" lang="en-US" sz="1600" b="1" i="0" u="none" strike="noStrike" cap="none" normalizeH="0" baseline="0" noProof="0" dirty="0" smtClean="0">
                        <a:ln>
                          <a:noFill/>
                        </a:ln>
                        <a:solidFill>
                          <a:schemeClr val="bg1"/>
                        </a:solidFill>
                        <a:effectLst/>
                        <a:latin typeface="Arial" pitchFamily="34" charset="0"/>
                        <a:ea typeface="ＭＳ Ｐゴシック" charset="-128"/>
                      </a:endParaRPr>
                    </a:p>
                  </a:txBody>
                  <a:tcPr marL="108000" marR="72000" marT="0" marB="0" anchor="ctr" horzOverflow="overflow">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tab pos="3789363" algn="r"/>
                          <a:tab pos="5383213" algn="r"/>
                        </a:tabLst>
                        <a:defRPr/>
                      </a:pPr>
                      <a:r>
                        <a:rPr lang="en-US" sz="1800" b="1" i="0" u="none" kern="1200" baseline="0" dirty="0">
                          <a:solidFill>
                            <a:srgbClr val="FFFFFF"/>
                          </a:solidFill>
                          <a:latin typeface="+mn-lt"/>
                          <a:ea typeface="+mn-ea"/>
                          <a:cs typeface="+mn-cs"/>
                        </a:rPr>
                        <a:t>Memory requirements for the instance DB</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gridSpan="2">
                  <a:txBody>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tab pos="3789363" algn="r"/>
                          <a:tab pos="5383213" algn="r"/>
                        </a:tabLst>
                      </a:pPr>
                      <a:r>
                        <a:rPr lang="en-US" sz="1800" b="1" i="0" u="none" kern="1200" baseline="0" dirty="0">
                          <a:solidFill>
                            <a:srgbClr val="FFFFFF"/>
                          </a:solidFill>
                          <a:latin typeface="+mn-lt"/>
                          <a:ea typeface="+mn-ea"/>
                          <a:cs typeface="+mn-cs"/>
                        </a:rPr>
                        <a:t>CPU processing time (typical)</a:t>
                      </a:r>
                      <a:endParaRPr lang="en-US" sz="1800" b="1" kern="1200" noProof="0" dirty="0" smtClean="0">
                        <a:solidFill>
                          <a:srgbClr val="FFFFFF"/>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r>
              <a:tr h="480076">
                <a:tc rowSpan="3">
                  <a:txBody>
                    <a:bodyPr/>
                    <a:lstStyle/>
                    <a:p>
                      <a:pPr algn="l" rtl="0"/>
                      <a:r>
                        <a:rPr kumimoji="0" lang="en-US" sz="1600" b="1" i="0" u="none" strike="noStrike" kern="1200" cap="none" normalizeH="0" baseline="0">
                          <a:ln>
                            <a:noFill/>
                          </a:ln>
                          <a:solidFill>
                            <a:schemeClr val="bg1"/>
                          </a:solidFill>
                          <a:effectLst/>
                          <a:latin typeface="Arial" pitchFamily="34" charset="0"/>
                          <a:ea typeface="ＭＳ Ｐゴシック" charset="-128"/>
                          <a:cs typeface="+mn-cs"/>
                          <a:sym typeface="Arial" pitchFamily="34" charset="0"/>
                        </a:rPr>
                        <a:t>PID Compact</a:t>
                      </a:r>
                    </a:p>
                  </a:txBody>
                  <a:tcPr marL="108000" marR="72000" marT="0" marB="0" anchor="ctr" horzOverflow="overflow">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6A0AA"/>
                    </a:solidFill>
                  </a:tcPr>
                </a:tc>
                <a:tc>
                  <a:txBody>
                    <a:bodyPr/>
                    <a:lstStyle/>
                    <a:p>
                      <a:pPr marL="0" indent="0" algn="l" defTabSz="914400" rtl="0" eaLnBrk="1" latinLnBrk="0" hangingPunct="1">
                        <a:lnSpc>
                          <a:spcPct val="110000"/>
                        </a:lnSpc>
                        <a:spcBef>
                          <a:spcPct val="25000"/>
                        </a:spcBef>
                        <a:buFont typeface="Wingdings" pitchFamily="2" charset="2"/>
                        <a:buNone/>
                      </a:pPr>
                      <a:r>
                        <a:rPr lang="en-US" sz="1400" b="0" i="0" u="none" kern="1200" baseline="0">
                          <a:solidFill>
                            <a:schemeClr val="tx1"/>
                          </a:solidFill>
                          <a:latin typeface="+mn-lt"/>
                          <a:ea typeface="+mn-ea"/>
                          <a:cs typeface="+mn-cs"/>
                        </a:rPr>
                        <a:t>Load memory approx. </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12000 bytes</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CPU 121xC (FW&gt;=4.1)</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rowSpan="2">
                  <a:txBody>
                    <a:bodyPr/>
                    <a:lstStyle/>
                    <a:p>
                      <a:pPr marL="0" marR="0" lvl="0" indent="0" algn="l" defTabSz="914400" rtl="0" eaLnBrk="1" fontAlgn="base" latinLnBrk="0" hangingPunct="1">
                        <a:lnSpc>
                          <a:spcPct val="110000"/>
                        </a:lnSpc>
                        <a:spcBef>
                          <a:spcPct val="25000"/>
                        </a:spcBef>
                        <a:spcAft>
                          <a:spcPct val="0"/>
                        </a:spcAft>
                        <a:buClrTx/>
                        <a:buSzTx/>
                        <a:buFont typeface="Wingdings" pitchFamily="2" charset="2"/>
                        <a:buNone/>
                        <a:tabLst>
                          <a:tab pos="3789363" algn="r"/>
                          <a:tab pos="5383213" algn="r"/>
                        </a:tabLst>
                      </a:pPr>
                      <a:r>
                        <a:rPr lang="en-US" sz="1400" b="0" i="0" u="none" kern="1200" baseline="0">
                          <a:solidFill>
                            <a:schemeClr val="tx1"/>
                          </a:solidFill>
                          <a:latin typeface="+mn-lt"/>
                          <a:ea typeface="+mn-ea"/>
                          <a:cs typeface="+mn-cs"/>
                        </a:rPr>
                        <a:t>300 µs</a:t>
                      </a:r>
                      <a:endParaRPr lang="en-US" sz="1400" kern="1200" noProof="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80076">
                <a:tc vMerge="1">
                  <a:txBody>
                    <a:bodyPr/>
                    <a:lstStyle/>
                    <a:p>
                      <a:endParaRPr lang="en-US"/>
                    </a:p>
                  </a:txBody>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Work memory</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788 bytes</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vMerge="1">
                  <a:txBody>
                    <a:bodyPr/>
                    <a:lstStyle/>
                    <a:p>
                      <a:endParaRPr lang="en-US"/>
                    </a:p>
                  </a:txBody>
                  <a:tcPr/>
                </a:tc>
                <a:tc vMerge="1">
                  <a:txBody>
                    <a:bodyPr/>
                    <a:lstStyle/>
                    <a:p>
                      <a:endParaRPr lang="en-US"/>
                    </a:p>
                  </a:txBody>
                  <a:tcPr/>
                </a:tc>
              </a:tr>
              <a:tr h="480076">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kern="1200" baseline="0">
                          <a:solidFill>
                            <a:schemeClr val="tx1"/>
                          </a:solidFill>
                          <a:latin typeface="+mn-lt"/>
                          <a:ea typeface="+mn-ea"/>
                          <a:cs typeface="+mn-cs"/>
                        </a:rPr>
                        <a:t>Residual work memory</a:t>
                      </a:r>
                      <a:endParaRPr lang="en-US" sz="1400" dirty="0"/>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kern="1200" baseline="0">
                          <a:solidFill>
                            <a:schemeClr val="tx1"/>
                          </a:solidFill>
                          <a:latin typeface="+mn-lt"/>
                          <a:ea typeface="+mn-ea"/>
                          <a:cs typeface="+mn-cs"/>
                        </a:rPr>
                        <a:t>44 bytes</a:t>
                      </a:r>
                      <a:endParaRPr lang="en-US" sz="1400" dirty="0" smtClean="0"/>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kern="1200" baseline="0">
                          <a:solidFill>
                            <a:schemeClr val="tx1"/>
                          </a:solidFill>
                          <a:latin typeface="+mn-lt"/>
                          <a:ea typeface="+mn-ea"/>
                          <a:cs typeface="+mn-cs"/>
                        </a:rPr>
                        <a:t>CPU 1511/16/18 (FW&gt;=1.7)</a:t>
                      </a:r>
                      <a:endParaRPr lang="en-US" sz="1400" kern="120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lvl="0" indent="0" algn="l" defTabSz="914400" rtl="0" eaLnBrk="1" fontAlgn="base" latinLnBrk="0" hangingPunct="1">
                        <a:lnSpc>
                          <a:spcPct val="110000"/>
                        </a:lnSpc>
                        <a:spcBef>
                          <a:spcPct val="25000"/>
                        </a:spcBef>
                        <a:spcAft>
                          <a:spcPct val="0"/>
                        </a:spcAft>
                        <a:buClrTx/>
                        <a:buSzTx/>
                        <a:buFont typeface="Wingdings" pitchFamily="2" charset="2"/>
                        <a:buNone/>
                        <a:tabLst>
                          <a:tab pos="3789363" algn="r"/>
                          <a:tab pos="5383213" algn="r"/>
                        </a:tabLst>
                      </a:pPr>
                      <a:r>
                        <a:rPr lang="en-US" sz="1400" b="0" i="0" u="none" kern="1200" baseline="0">
                          <a:solidFill>
                            <a:schemeClr val="tx1"/>
                          </a:solidFill>
                          <a:latin typeface="+mn-lt"/>
                          <a:ea typeface="+mn-ea"/>
                          <a:cs typeface="+mn-cs"/>
                        </a:rPr>
                        <a:t>85/50/4 μs</a:t>
                      </a:r>
                      <a:endParaRPr lang="en-US" sz="1400" kern="1200" noProof="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80076">
                <a:tc rowSpan="3">
                  <a:txBody>
                    <a:bodyPr/>
                    <a:lstStyle/>
                    <a:p>
                      <a:pPr marL="0" marR="0" lvl="0" indent="0" algn="l" defTabSz="914400" rtl="0" eaLnBrk="1" fontAlgn="base" latinLnBrk="0" hangingPunct="1">
                        <a:lnSpc>
                          <a:spcPct val="110000"/>
                        </a:lnSpc>
                        <a:spcBef>
                          <a:spcPct val="0"/>
                        </a:spcBef>
                        <a:spcAft>
                          <a:spcPct val="0"/>
                        </a:spcAft>
                        <a:buClrTx/>
                        <a:buSzTx/>
                        <a:buFont typeface="Wingdings" pitchFamily="2" charset="2"/>
                        <a:buNone/>
                        <a:tabLst>
                          <a:tab pos="3789363" algn="r"/>
                          <a:tab pos="5383213" algn="r"/>
                        </a:tabLst>
                      </a:pPr>
                      <a:r>
                        <a:rPr kumimoji="0" lang="en-US" sz="1600" b="1" i="0" u="none" strike="noStrike" cap="none" normalizeH="0" baseline="0">
                          <a:ln>
                            <a:noFill/>
                          </a:ln>
                          <a:solidFill>
                            <a:schemeClr val="bg1"/>
                          </a:solidFill>
                          <a:effectLst/>
                          <a:latin typeface="Arial" pitchFamily="34" charset="0"/>
                          <a:ea typeface="ＭＳ Ｐゴシック" charset="-128"/>
                        </a:rPr>
                        <a:t>PID 3-Step</a:t>
                      </a:r>
                    </a:p>
                  </a:txBody>
                  <a:tcPr marL="108000" marR="72000" marT="0" marB="0" anchor="ctr" horzOverflow="overflow">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96A0AA"/>
                    </a:solidFill>
                  </a:tcPr>
                </a:tc>
                <a:tc>
                  <a:txBody>
                    <a:bodyPr/>
                    <a:lstStyle/>
                    <a:p>
                      <a:pPr marL="0" indent="0" algn="l" defTabSz="914400" rtl="0" eaLnBrk="1" latinLnBrk="0" hangingPunct="1">
                        <a:lnSpc>
                          <a:spcPct val="110000"/>
                        </a:lnSpc>
                        <a:spcBef>
                          <a:spcPct val="25000"/>
                        </a:spcBef>
                        <a:buFont typeface="Wingdings" pitchFamily="2" charset="2"/>
                        <a:buNone/>
                      </a:pPr>
                      <a:r>
                        <a:rPr lang="en-US" sz="1400" b="0" i="0" u="none" kern="1200" baseline="0">
                          <a:solidFill>
                            <a:schemeClr val="tx1"/>
                          </a:solidFill>
                          <a:latin typeface="+mn-lt"/>
                          <a:ea typeface="+mn-ea"/>
                          <a:cs typeface="+mn-cs"/>
                        </a:rPr>
                        <a:t>Load memory approx. </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15000 bytes</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CPU 121xC (FW&gt;=4.1)</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410 µs</a:t>
                      </a:r>
                      <a:endParaRPr lang="en-US" sz="1400" kern="1200" noProof="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80076">
                <a:tc vMerge="1">
                  <a:txBody>
                    <a:bodyPr/>
                    <a:lstStyle/>
                    <a:p>
                      <a:endParaRPr lang="en-US"/>
                    </a:p>
                  </a:txBody>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Work memory</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1040 bytes</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vMerge="1">
                  <a:txBody>
                    <a:bodyPr/>
                    <a:lstStyle/>
                    <a:p>
                      <a:endParaRPr lang="en-US"/>
                    </a:p>
                  </a:txBody>
                  <a:tcPr/>
                </a:tc>
                <a:tc vMerge="1">
                  <a:txBody>
                    <a:bodyPr/>
                    <a:lstStyle/>
                    <a:p>
                      <a:endParaRPr lang="en-US"/>
                    </a:p>
                  </a:txBody>
                  <a:tcPr/>
                </a:tc>
              </a:tr>
              <a:tr h="480076">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kern="1200" baseline="0">
                          <a:solidFill>
                            <a:schemeClr val="tx1"/>
                          </a:solidFill>
                          <a:latin typeface="+mn-lt"/>
                          <a:ea typeface="+mn-ea"/>
                          <a:cs typeface="+mn-cs"/>
                        </a:rPr>
                        <a:t>Residual work memory</a:t>
                      </a:r>
                      <a:endParaRPr lang="en-US" sz="1400" dirty="0"/>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i="0" u="none" kern="1200" baseline="0">
                          <a:solidFill>
                            <a:schemeClr val="tx1"/>
                          </a:solidFill>
                          <a:latin typeface="+mn-lt"/>
                          <a:ea typeface="+mn-ea"/>
                          <a:cs typeface="+mn-cs"/>
                        </a:rPr>
                        <a:t>60 bytes</a:t>
                      </a:r>
                      <a:endParaRPr lang="en-US" sz="1400" dirty="0" smtClean="0"/>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kern="1200" baseline="0">
                          <a:solidFill>
                            <a:schemeClr val="tx1"/>
                          </a:solidFill>
                          <a:latin typeface="+mn-lt"/>
                          <a:ea typeface="+mn-ea"/>
                          <a:cs typeface="+mn-cs"/>
                        </a:rPr>
                        <a:t>CPU 1511/16/18 (FW&gt;=1.7)</a:t>
                      </a:r>
                      <a:endParaRPr lang="en-US" sz="1400" kern="120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120/65/5 μs </a:t>
                      </a:r>
                      <a:endParaRPr lang="en-US" sz="1400" kern="1200" dirty="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80076">
                <a:tc rowSpan="3">
                  <a:txBody>
                    <a:bodyPr/>
                    <a:lstStyle/>
                    <a:p>
                      <a:pPr marL="0" marR="0" lvl="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kumimoji="0" lang="en-US" sz="1600" b="1" i="0" u="none" strike="noStrike" kern="1200" cap="none" normalizeH="0" baseline="0">
                          <a:ln>
                            <a:noFill/>
                          </a:ln>
                          <a:solidFill>
                            <a:schemeClr val="bg1"/>
                          </a:solidFill>
                          <a:effectLst/>
                          <a:latin typeface="Arial" pitchFamily="34" charset="0"/>
                          <a:ea typeface="ＭＳ Ｐゴシック" charset="-128"/>
                          <a:cs typeface="+mn-cs"/>
                        </a:rPr>
                        <a:t>PID Temp</a:t>
                      </a:r>
                      <a:endParaRPr kumimoji="0" lang="en-US" sz="1600" b="1" i="0" u="none" strike="noStrike" kern="1200" cap="none" normalizeH="0" baseline="0" noProof="0" dirty="0" smtClean="0">
                        <a:ln>
                          <a:noFill/>
                        </a:ln>
                        <a:solidFill>
                          <a:schemeClr val="bg1"/>
                        </a:solidFill>
                        <a:effectLst/>
                        <a:latin typeface="Arial" pitchFamily="34" charset="0"/>
                        <a:ea typeface="ＭＳ Ｐゴシック" charset="-128"/>
                        <a:cs typeface="+mn-cs"/>
                      </a:endParaRPr>
                    </a:p>
                  </a:txBody>
                  <a:tcPr marL="108000" marR="72000" marT="0" marB="0" anchor="ctr" horzOverflow="overflow">
                    <a:lnL w="28575"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96A0AA"/>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Load memory approx. </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17000 bytes</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CPU 121xC (FW&gt;=4.1)</a:t>
                      </a: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580 μs</a:t>
                      </a: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r>
              <a:tr h="480076">
                <a:tc vMerge="1">
                  <a:txBody>
                    <a:bodyPr/>
                    <a:lstStyle/>
                    <a:p>
                      <a:endParaRPr lang="en-US"/>
                    </a:p>
                  </a:txBody>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Work memory</a:t>
                      </a:r>
                      <a:endParaRPr lang="en-US" sz="1400" kern="1200" noProof="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1280 bytes</a:t>
                      </a:r>
                      <a:endParaRPr lang="en-US" sz="1400" kern="1200" noProof="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CE1E6"/>
                    </a:solidFill>
                  </a:tcPr>
                </a:tc>
                <a:tc vMerge="1">
                  <a:txBody>
                    <a:bodyPr/>
                    <a:lstStyle/>
                    <a:p>
                      <a:endParaRPr lang="en-US"/>
                    </a:p>
                  </a:txBody>
                  <a:tcPr/>
                </a:tc>
                <a:tc vMerge="1">
                  <a:txBody>
                    <a:bodyPr/>
                    <a:lstStyle/>
                    <a:p>
                      <a:endParaRPr lang="en-US"/>
                    </a:p>
                  </a:txBody>
                  <a:tcPr/>
                </a:tc>
              </a:tr>
              <a:tr h="480076">
                <a:tc vMerge="1">
                  <a:txBody>
                    <a:bodyPr/>
                    <a:lstStyle/>
                    <a:p>
                      <a:endParaRPr lang="en-US"/>
                    </a:p>
                  </a:txBody>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Residual work memory</a:t>
                      </a:r>
                      <a:endParaRPr lang="en-US" sz="1400" kern="1200" dirty="0">
                        <a:solidFill>
                          <a:schemeClr val="tx1"/>
                        </a:solidFill>
                        <a:latin typeface="+mn-lt"/>
                        <a:ea typeface="+mn-ea"/>
                        <a:cs typeface="+mn-cs"/>
                      </a:endParaRPr>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C8D2D7"/>
                    </a:solidFill>
                  </a:tcPr>
                </a:tc>
                <a:tc>
                  <a:txBody>
                    <a:bodyPr/>
                    <a:lstStyle/>
                    <a:p>
                      <a:pPr marL="0" marR="0" indent="0" algn="l" defTabSz="914400" rtl="0" eaLnBrk="1" fontAlgn="auto" latinLnBrk="0" hangingPunct="1">
                        <a:lnSpc>
                          <a:spcPct val="110000"/>
                        </a:lnSpc>
                        <a:spcBef>
                          <a:spcPct val="25000"/>
                        </a:spcBef>
                        <a:spcAft>
                          <a:spcPts val="0"/>
                        </a:spcAft>
                        <a:buClrTx/>
                        <a:buSzTx/>
                        <a:buFont typeface="Wingdings" pitchFamily="2" charset="2"/>
                        <a:buNone/>
                        <a:tabLst/>
                        <a:defRPr/>
                      </a:pPr>
                      <a:r>
                        <a:rPr lang="en-US" sz="1400" b="0" i="0" u="none" kern="1200" baseline="0">
                          <a:solidFill>
                            <a:schemeClr val="tx1"/>
                          </a:solidFill>
                          <a:latin typeface="+mn-lt"/>
                          <a:ea typeface="+mn-ea"/>
                          <a:cs typeface="+mn-cs"/>
                        </a:rPr>
                        <a:t>100 bytes</a:t>
                      </a:r>
                    </a:p>
                  </a:txBody>
                  <a:tcPr marL="108000" marR="7200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l" rtl="0"/>
                      <a:r>
                        <a:rPr lang="en-US" sz="1400" b="0" i="0" u="none" kern="1200" baseline="0">
                          <a:solidFill>
                            <a:schemeClr val="tx1"/>
                          </a:solidFill>
                          <a:latin typeface="+mn-lt"/>
                          <a:ea typeface="+mn-ea"/>
                          <a:cs typeface="+mn-cs"/>
                        </a:rPr>
                        <a:t>CPU 1511/16/18 (FW&gt;=1.7</a:t>
                      </a:r>
                      <a:endParaRPr lang="en-US" sz="1400" kern="1200" dirty="0" smtClean="0">
                        <a:solidFill>
                          <a:schemeClr val="tx1"/>
                        </a:solidFill>
                        <a:latin typeface="+mn-lt"/>
                        <a:ea typeface="+mn-ea"/>
                        <a:cs typeface="+mn-cs"/>
                      </a:endParaRPr>
                    </a:p>
                  </a:txBody>
                  <a:tcPr marL="108000" marR="7200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C8D2D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kern="1200" baseline="0">
                          <a:solidFill>
                            <a:schemeClr val="tx1"/>
                          </a:solidFill>
                          <a:latin typeface="+mn-lt"/>
                          <a:ea typeface="+mn-ea"/>
                          <a:cs typeface="+mn-cs"/>
                        </a:rPr>
                        <a:t>130/75/6 μs</a:t>
                      </a:r>
                    </a:p>
                  </a:txBody>
                  <a:tcPr marL="108000" marR="72000" marT="0" marB="0" anchor="ctr" horzOverflow="overflow">
                    <a:lnL w="12700" cap="flat" cmpd="sng" algn="ctr">
                      <a:solidFill>
                        <a:srgbClr val="FFFFFF"/>
                      </a:solid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DCE1E6"/>
                    </a:solidFill>
                  </a:tcPr>
                </a:tc>
              </a:tr>
            </a:tbl>
          </a:graphicData>
        </a:graphic>
      </p:graphicFrame>
    </p:spTree>
    <p:custDataLst>
      <p:tags r:id="rId1"/>
    </p:custDataLst>
    <p:extLst>
      <p:ext uri="{BB962C8B-B14F-4D97-AF65-F5344CB8AC3E}">
        <p14:creationId xmlns:p14="http://schemas.microsoft.com/office/powerpoint/2010/main" val="382567212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hidden="1"/>
          <p:cNvGraphicFramePr>
            <a:graphicFrameLocks/>
          </p:cNvGraphicFramePr>
          <p:nvPr>
            <p:custDataLst>
              <p:tags r:id="rId3"/>
            </p:custDataLst>
            <p:extLst>
              <p:ext uri="{D42A27DB-BD31-4B8C-83A1-F6EECF244321}">
                <p14:modId xmlns:p14="http://schemas.microsoft.com/office/powerpoint/2010/main" val="2279173073"/>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2588" name="think-cell Folie" r:id="rId6" imgW="381" imgH="381" progId="TCLayout.ActiveDocument.1">
                  <p:embed/>
                </p:oleObj>
              </mc:Choice>
              <mc:Fallback>
                <p:oleObj name="think-cell Folie" r:id="rId6" imgW="381" imgH="381" progId="TCLayout.ActiveDocument.1">
                  <p:embed/>
                  <p:pic>
                    <p:nvPicPr>
                      <p:cNvPr id="0" name="Picture 10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275" name="Rectangle 3"/>
          <p:cNvSpPr>
            <a:spLocks noGrp="1" noChangeArrowheads="1"/>
          </p:cNvSpPr>
          <p:nvPr>
            <p:ph type="title"/>
          </p:nvPr>
        </p:nvSpPr>
        <p:spPr>
          <a:noFill/>
          <a:ln w="9525">
            <a:noFill/>
            <a:miter lim="800000"/>
            <a:headEnd/>
            <a:tailEnd/>
          </a:ln>
        </p:spPr>
        <p:txBody>
          <a:bodyPr vert="horz" wrap="square" lIns="0" tIns="0" rIns="0" bIns="234000" numCol="1" anchor="b" anchorCtr="0" compatLnSpc="1">
            <a:prstTxWarp prst="textNoShape">
              <a:avLst/>
            </a:prstTxWarp>
            <a:noAutofit/>
          </a:bodyPr>
          <a:lstStyle/>
          <a:p>
            <a:pPr>
              <a:tabLst>
                <a:tab pos="1520825" algn="l"/>
              </a:tabLst>
            </a:pPr>
            <a:r>
              <a:rPr lang="en-US"/>
              <a:t>SIMATIC S7-1200</a:t>
            </a:r>
            <a:br>
              <a:rPr lang="en-US"/>
            </a:br>
            <a:r>
              <a:rPr lang="en-US"/>
              <a:t>Technology integrated </a:t>
            </a:r>
          </a:p>
        </p:txBody>
      </p:sp>
      <p:pic>
        <p:nvPicPr>
          <p:cNvPr id="54278" name="Picture 6" descr="S_ST70_XX_00152p"/>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86268" y="1412875"/>
            <a:ext cx="2797833" cy="2976126"/>
          </a:xfrm>
          <a:prstGeom prst="rect">
            <a:avLst/>
          </a:prstGeom>
          <a:noFill/>
          <a:ln w="9525">
            <a:solidFill>
              <a:srgbClr val="949EAA"/>
            </a:solidFill>
            <a:miter lim="800000"/>
            <a:headEnd/>
            <a:tailEnd/>
          </a:ln>
          <a:extLst>
            <a:ext uri="{909E8E84-426E-40DD-AFC4-6F175D3DCCD1}">
              <a14:hiddenFill xmlns:a14="http://schemas.microsoft.com/office/drawing/2010/main">
                <a:solidFill>
                  <a:srgbClr val="FFFFFF"/>
                </a:solidFill>
              </a14:hiddenFill>
            </a:ext>
          </a:extLst>
        </p:spPr>
      </p:pic>
      <p:pic>
        <p:nvPicPr>
          <p:cNvPr id="54279" name="Picture 7" descr="s7_1217_klappe_offen"/>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075174" y="3698852"/>
            <a:ext cx="2640576" cy="160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Inhaltsplatzhalter 1"/>
          <p:cNvSpPr txBox="1">
            <a:spLocks/>
          </p:cNvSpPr>
          <p:nvPr/>
        </p:nvSpPr>
        <p:spPr>
          <a:xfrm>
            <a:off x="627061" y="1844874"/>
            <a:ext cx="6696000" cy="3456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300"/>
              </a:spcBef>
            </a:pPr>
            <a:r>
              <a:rPr lang="en-US" sz="1600" b="0" i="0" u="none" baseline="0"/>
              <a:t>Flexible drive connection via PROFINET, PROFIBUS or analog interfaces</a:t>
            </a:r>
          </a:p>
          <a:p>
            <a:pPr lvl="1" algn="l" rtl="0">
              <a:spcBef>
                <a:spcPts val="300"/>
              </a:spcBef>
            </a:pPr>
            <a:r>
              <a:rPr lang="en-US" sz="1600" b="0" i="0" u="none" baseline="0"/>
              <a:t>CPU 1217C with 1.5 V differential outputs for speed and position control up to 1 MHz</a:t>
            </a:r>
          </a:p>
          <a:p>
            <a:pPr lvl="1" algn="l" rtl="0">
              <a:spcBef>
                <a:spcPts val="300"/>
              </a:spcBef>
            </a:pPr>
            <a:r>
              <a:rPr lang="en-US" sz="1600" b="0" i="0" u="none" baseline="0"/>
              <a:t>Easy programming of the motion processes with PLCopen Motion Control blocks</a:t>
            </a:r>
          </a:p>
          <a:p>
            <a:pPr lvl="1" algn="l" rtl="0">
              <a:spcBef>
                <a:spcPts val="300"/>
              </a:spcBef>
            </a:pPr>
            <a:r>
              <a:rPr lang="en-US" sz="1600" b="0" i="0" u="none" baseline="0"/>
              <a:t>Uniform configuration for controller/HMI/drives</a:t>
            </a:r>
          </a:p>
          <a:p>
            <a:pPr lvl="1" algn="l" rtl="0">
              <a:spcBef>
                <a:spcPts val="300"/>
              </a:spcBef>
            </a:pPr>
            <a:r>
              <a:rPr lang="en-US" sz="1600" b="0" i="0" u="none" baseline="0"/>
              <a:t>Convenient diagnostics and commissioning tools (control panel, trace)</a:t>
            </a:r>
          </a:p>
          <a:p>
            <a:pPr lvl="1" algn="l" rtl="0">
              <a:spcBef>
                <a:spcPts val="300"/>
              </a:spcBef>
            </a:pPr>
            <a:r>
              <a:rPr lang="en-US" sz="1600" b="0" i="0" u="none" baseline="0"/>
              <a:t>Easy troubleshooting using automated alarm messages to the engineering system</a:t>
            </a:r>
          </a:p>
          <a:p>
            <a:pPr lvl="1" algn="l" rtl="0">
              <a:spcBef>
                <a:spcPts val="300"/>
              </a:spcBef>
            </a:pPr>
            <a:r>
              <a:rPr lang="en-US" sz="1600" b="0" i="0" u="none" baseline="0"/>
              <a:t>Wizard for motion control technology with PTO/PWM</a:t>
            </a:r>
          </a:p>
        </p:txBody>
      </p:sp>
      <p:sp>
        <p:nvSpPr>
          <p:cNvPr id="9" name="Rectangle 7"/>
          <p:cNvSpPr>
            <a:spLocks noChangeArrowheads="1"/>
          </p:cNvSpPr>
          <p:nvPr/>
        </p:nvSpPr>
        <p:spPr bwMode="auto">
          <a:xfrm>
            <a:off x="627060" y="1412874"/>
            <a:ext cx="6696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Control functionality</a:t>
            </a:r>
          </a:p>
        </p:txBody>
      </p:sp>
      <p:sp>
        <p:nvSpPr>
          <p:cNvPr id="10"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1588" algn="l" rtl="0" eaLnBrk="1" hangingPunct="1">
              <a:lnSpc>
                <a:spcPct val="100000"/>
              </a:lnSpc>
              <a:spcBef>
                <a:spcPct val="50000"/>
              </a:spcBef>
              <a:buClrTx/>
              <a:buFontTx/>
              <a:buNone/>
              <a:tabLst>
                <a:tab pos="5200650" algn="l"/>
              </a:tabLst>
            </a:pPr>
            <a:r>
              <a:rPr lang="en-US" sz="2000" b="1" i="0" u="none" baseline="0">
                <a:solidFill>
                  <a:schemeClr val="bg1"/>
                </a:solidFill>
                <a:sym typeface="Arial" pitchFamily="34" charset="0"/>
              </a:rPr>
              <a:t>Easy scalability through integration of the same Motion Control functions </a:t>
            </a:r>
            <a:r>
              <a:rPr lang="en-US" sz="2000" b="1">
                <a:solidFill>
                  <a:schemeClr val="bg1"/>
                </a:solidFill>
                <a:sym typeface="Arial" pitchFamily="34" charset="0"/>
              </a:rPr>
              <a:t/>
            </a:r>
            <a:br>
              <a:rPr lang="en-US" sz="2000" b="1">
                <a:solidFill>
                  <a:schemeClr val="bg1"/>
                </a:solidFill>
                <a:sym typeface="Arial" pitchFamily="34" charset="0"/>
              </a:rPr>
            </a:br>
            <a:r>
              <a:rPr lang="en-US" sz="2000" b="1" i="0" u="none" baseline="0">
                <a:solidFill>
                  <a:schemeClr val="bg1"/>
                </a:solidFill>
                <a:sym typeface="Arial" pitchFamily="34" charset="0"/>
              </a:rPr>
              <a:t>in all controllers</a:t>
            </a:r>
          </a:p>
        </p:txBody>
      </p:sp>
    </p:spTree>
    <p:custDataLst>
      <p:tags r:id="rId2"/>
    </p:custDataLst>
    <p:extLst>
      <p:ext uri="{BB962C8B-B14F-4D97-AF65-F5344CB8AC3E}">
        <p14:creationId xmlns:p14="http://schemas.microsoft.com/office/powerpoint/2010/main" val="2451843686"/>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p:cNvGraphicFramePr>
            <a:graphicFrameLocks noChangeAspect="1"/>
          </p:cNvGraphicFramePr>
          <p:nvPr>
            <p:custDataLst>
              <p:tags r:id="rId3"/>
            </p:custDataLst>
            <p:extLst>
              <p:ext uri="{D42A27DB-BD31-4B8C-83A1-F6EECF244321}">
                <p14:modId xmlns:p14="http://schemas.microsoft.com/office/powerpoint/2010/main" val="14508389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5058" name="think-cell Folie" r:id="rId6" imgW="270" imgH="270" progId="TCLayout.ActiveDocument.1">
                  <p:embed/>
                </p:oleObj>
              </mc:Choice>
              <mc:Fallback>
                <p:oleObj name="think-cell Folie" r:id="rId6" imgW="270" imgH="270" progId="TCLayout.ActiveDocument.1">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 name="Rectangle 51"/>
          <p:cNvSpPr/>
          <p:nvPr/>
        </p:nvSpPr>
        <p:spPr bwMode="auto">
          <a:xfrm>
            <a:off x="6243638" y="1409199"/>
            <a:ext cx="5472112" cy="230505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53" name="TextBox 52"/>
          <p:cNvSpPr txBox="1"/>
          <p:nvPr/>
        </p:nvSpPr>
        <p:spPr>
          <a:xfrm>
            <a:off x="6401543" y="1547101"/>
            <a:ext cx="1557670" cy="406265"/>
          </a:xfrm>
          <a:prstGeom prst="rect">
            <a:avLst/>
          </a:prstGeom>
          <a:noFill/>
          <a:extLst>
            <a:ext uri="{909E8E84-426E-40DD-AFC4-6F175D3DCCD1}">
              <a14:hiddenFill xmlns:a14="http://schemas.microsoft.com/office/drawing/2010/main">
                <a:solidFill>
                  <a:srgbClr val="BBE0E3"/>
                </a:solidFill>
              </a14:hiddenFill>
            </a:ext>
          </a:extLst>
        </p:spPr>
        <p:txBody>
          <a:bodyPr wrap="square" lIns="0" tIns="0" rIns="0" bIns="0" rtlCol="0">
            <a:spAutoFit/>
          </a:bodyPr>
          <a:lstStyle/>
          <a:p>
            <a:pPr algn="l" rtl="0">
              <a:lnSpc>
                <a:spcPct val="110000"/>
              </a:lnSpc>
              <a:spcBef>
                <a:spcPts val="0"/>
              </a:spcBef>
            </a:pPr>
            <a:r>
              <a:rPr lang="en-US" sz="1200" b="1" i="0" u="none" baseline="0">
                <a:solidFill>
                  <a:srgbClr val="006487"/>
                </a:solidFill>
              </a:rPr>
              <a:t>Step-motor drive</a:t>
            </a:r>
          </a:p>
          <a:p>
            <a:pPr algn="l" rtl="0">
              <a:lnSpc>
                <a:spcPct val="110000"/>
              </a:lnSpc>
              <a:spcBef>
                <a:spcPts val="0"/>
              </a:spcBef>
            </a:pPr>
            <a:r>
              <a:rPr lang="en-US" sz="1200" b="1" i="0" u="none" baseline="0">
                <a:solidFill>
                  <a:srgbClr val="006487"/>
                </a:solidFill>
              </a:rPr>
              <a:t>or servo drive</a:t>
            </a:r>
            <a:endParaRPr lang="en-US" sz="1200" b="1" dirty="0">
              <a:solidFill>
                <a:srgbClr val="006487"/>
              </a:solidFill>
            </a:endParaRPr>
          </a:p>
        </p:txBody>
      </p:sp>
      <p:sp>
        <p:nvSpPr>
          <p:cNvPr id="51" name="Rectangle 50"/>
          <p:cNvSpPr/>
          <p:nvPr/>
        </p:nvSpPr>
        <p:spPr bwMode="auto">
          <a:xfrm>
            <a:off x="6243638" y="3860800"/>
            <a:ext cx="5472112" cy="230505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38" name="Freeform 37"/>
          <p:cNvSpPr/>
          <p:nvPr/>
        </p:nvSpPr>
        <p:spPr bwMode="auto">
          <a:xfrm>
            <a:off x="6695776" y="5515897"/>
            <a:ext cx="1917290" cy="511277"/>
          </a:xfrm>
          <a:custGeom>
            <a:avLst/>
            <a:gdLst>
              <a:gd name="connsiteX0" fmla="*/ 1917290 w 1917290"/>
              <a:gd name="connsiteY0" fmla="*/ 0 h 511277"/>
              <a:gd name="connsiteX1" fmla="*/ 1917290 w 1917290"/>
              <a:gd name="connsiteY1" fmla="*/ 511277 h 511277"/>
              <a:gd name="connsiteX2" fmla="*/ 0 w 1917290"/>
              <a:gd name="connsiteY2" fmla="*/ 511277 h 511277"/>
              <a:gd name="connsiteX3" fmla="*/ 0 w 1917290"/>
              <a:gd name="connsiteY3" fmla="*/ 117987 h 511277"/>
            </a:gdLst>
            <a:ahLst/>
            <a:cxnLst>
              <a:cxn ang="0">
                <a:pos x="connsiteX0" y="connsiteY0"/>
              </a:cxn>
              <a:cxn ang="0">
                <a:pos x="connsiteX1" y="connsiteY1"/>
              </a:cxn>
              <a:cxn ang="0">
                <a:pos x="connsiteX2" y="connsiteY2"/>
              </a:cxn>
              <a:cxn ang="0">
                <a:pos x="connsiteX3" y="connsiteY3"/>
              </a:cxn>
            </a:cxnLst>
            <a:rect l="l" t="t" r="r" b="b"/>
            <a:pathLst>
              <a:path w="1917290" h="511277">
                <a:moveTo>
                  <a:pt x="1917290" y="0"/>
                </a:moveTo>
                <a:lnTo>
                  <a:pt x="1917290" y="511277"/>
                </a:lnTo>
                <a:lnTo>
                  <a:pt x="0" y="511277"/>
                </a:lnTo>
                <a:lnTo>
                  <a:pt x="0" y="117987"/>
                </a:lnTo>
              </a:path>
            </a:pathLst>
          </a:custGeom>
          <a:noFill/>
          <a:ln w="28575">
            <a:solidFill>
              <a:srgbClr val="85BD3E"/>
            </a:solidFill>
            <a:miter lim="800000"/>
            <a:headEnd type="none" w="med" len="med"/>
            <a:tailEnd type="triangl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2" name="Title 1"/>
          <p:cNvSpPr>
            <a:spLocks noGrp="1"/>
          </p:cNvSpPr>
          <p:nvPr>
            <p:ph type="title"/>
          </p:nvPr>
        </p:nvSpPr>
        <p:spPr/>
        <p:txBody>
          <a:bodyPr>
            <a:noAutofit/>
          </a:bodyPr>
          <a:lstStyle/>
          <a:p>
            <a:pPr algn="l" rtl="0"/>
            <a:r>
              <a:rPr lang="en-US" b="1" i="0" u="none" baseline="0"/>
              <a:t>SIMATIC S7-1200</a:t>
            </a:r>
            <a:r>
              <a:rPr lang="en-US" b="0"/>
              <a:t/>
            </a:r>
            <a:br>
              <a:rPr lang="en-US" b="0"/>
            </a:br>
            <a:r>
              <a:rPr lang="en-US" b="1" i="0" u="none" baseline="0"/>
              <a:t>Technology integrated - Possible drive versions</a:t>
            </a:r>
            <a:endParaRPr lang="en-US" dirty="0"/>
          </a:p>
        </p:txBody>
      </p:sp>
      <p:sp>
        <p:nvSpPr>
          <p:cNvPr id="7" name="TextBox 6"/>
          <p:cNvSpPr txBox="1"/>
          <p:nvPr/>
        </p:nvSpPr>
        <p:spPr>
          <a:xfrm>
            <a:off x="6401543" y="3998702"/>
            <a:ext cx="1557670" cy="187424"/>
          </a:xfrm>
          <a:prstGeom prst="rect">
            <a:avLst/>
          </a:prstGeom>
          <a:noFill/>
          <a:extLst>
            <a:ext uri="{909E8E84-426E-40DD-AFC4-6F175D3DCCD1}">
              <a14:hiddenFill xmlns:a14="http://schemas.microsoft.com/office/drawing/2010/main">
                <a:solidFill>
                  <a:srgbClr val="BBE0E3"/>
                </a:solidFill>
              </a14:hiddenFill>
            </a:ext>
          </a:extLst>
        </p:spPr>
        <p:txBody>
          <a:bodyPr wrap="square" lIns="0" tIns="0" rIns="0" bIns="0" rtlCol="0">
            <a:spAutoFit/>
          </a:bodyPr>
          <a:lstStyle/>
          <a:p>
            <a:pPr algn="l" rtl="0">
              <a:lnSpc>
                <a:spcPct val="110000"/>
              </a:lnSpc>
              <a:spcBef>
                <a:spcPts val="0"/>
              </a:spcBef>
            </a:pPr>
            <a:r>
              <a:rPr lang="en-US" sz="1200" b="1" i="0" u="none" baseline="0">
                <a:solidFill>
                  <a:srgbClr val="006487"/>
                </a:solidFill>
              </a:rPr>
              <a:t>Servo inverter</a:t>
            </a:r>
            <a:endParaRPr lang="en-US" sz="1200" b="1" dirty="0" smtClean="0">
              <a:solidFill>
                <a:srgbClr val="006487"/>
              </a:solidFill>
            </a:endParaRPr>
          </a:p>
        </p:txBody>
      </p:sp>
      <p:sp>
        <p:nvSpPr>
          <p:cNvPr id="11" name="Inhaltsplatzhalter 1"/>
          <p:cNvSpPr txBox="1">
            <a:spLocks/>
          </p:cNvSpPr>
          <p:nvPr/>
        </p:nvSpPr>
        <p:spPr>
          <a:xfrm>
            <a:off x="627061" y="1412875"/>
            <a:ext cx="5472114" cy="4752975"/>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algn="l" rtl="0">
              <a:spcBef>
                <a:spcPts val="300"/>
              </a:spcBef>
            </a:pPr>
            <a:r>
              <a:rPr lang="en-US" sz="1600" b="1" i="0" u="none" baseline="0" dirty="0"/>
              <a:t>Controlled operation via Pulse-Train Interface (PTO)</a:t>
            </a:r>
          </a:p>
          <a:p>
            <a:pPr lvl="1" algn="l" rtl="0">
              <a:spcBef>
                <a:spcPts val="0"/>
              </a:spcBef>
            </a:pPr>
            <a:r>
              <a:rPr lang="en-US" sz="1600" b="0" i="0" u="none" baseline="0" dirty="0"/>
              <a:t>Simple onboard interface without position feedback</a:t>
            </a:r>
          </a:p>
          <a:p>
            <a:pPr lvl="1" algn="l" rtl="0">
              <a:spcBef>
                <a:spcPts val="0"/>
              </a:spcBef>
            </a:pPr>
            <a:r>
              <a:rPr lang="en-US" sz="1600" b="0" i="0" u="none" baseline="0" dirty="0"/>
              <a:t>Number of drives dependent on the </a:t>
            </a:r>
            <a:r>
              <a:rPr lang="en-US" sz="1600" b="0" i="0" u="none" baseline="0" dirty="0" smtClean="0"/>
              <a:t>CPU type</a:t>
            </a:r>
            <a:endParaRPr lang="en-US" sz="1600" b="0" i="0" u="none" baseline="0" dirty="0"/>
          </a:p>
          <a:p>
            <a:pPr lvl="1" algn="l" rtl="0">
              <a:spcBef>
                <a:spcPts val="0"/>
              </a:spcBef>
            </a:pPr>
            <a:r>
              <a:rPr lang="en-US" sz="1600" b="0" i="0" u="none" baseline="0" dirty="0"/>
              <a:t>For step-motor drives or servo drives with pulse interface</a:t>
            </a:r>
            <a:endParaRPr lang="en-US" sz="1600" dirty="0"/>
          </a:p>
          <a:p>
            <a:pPr algn="l" rtl="0">
              <a:spcBef>
                <a:spcPts val="600"/>
              </a:spcBef>
            </a:pPr>
            <a:r>
              <a:rPr lang="en-US" sz="1600" b="1" i="0" u="none" baseline="0" dirty="0"/>
              <a:t>Position-controlled operation</a:t>
            </a:r>
          </a:p>
          <a:p>
            <a:pPr lvl="1" algn="l" rtl="0">
              <a:spcBef>
                <a:spcPts val="0"/>
              </a:spcBef>
            </a:pPr>
            <a:r>
              <a:rPr lang="en-US" sz="1600" b="0" i="0" u="none" baseline="0" dirty="0"/>
              <a:t>Can be used on all </a:t>
            </a:r>
            <a:r>
              <a:rPr lang="en-US" sz="1600" b="0" i="0" u="none" baseline="0" dirty="0" smtClean="0"/>
              <a:t>CPU types</a:t>
            </a:r>
            <a:endParaRPr lang="en-US" sz="1600" b="0" i="0" u="none" baseline="0" dirty="0"/>
          </a:p>
          <a:p>
            <a:pPr lvl="1" algn="l" rtl="0">
              <a:spcBef>
                <a:spcPts val="0"/>
              </a:spcBef>
            </a:pPr>
            <a:r>
              <a:rPr lang="en-US" sz="1600" b="0" i="0" u="none" baseline="0" dirty="0"/>
              <a:t>HSC possible as encoder connection</a:t>
            </a:r>
          </a:p>
          <a:p>
            <a:pPr lvl="1" algn="l" rtl="0">
              <a:spcBef>
                <a:spcPts val="0"/>
              </a:spcBef>
            </a:pPr>
            <a:r>
              <a:rPr lang="en-US" sz="1600" b="0" i="0" u="none" baseline="0" dirty="0"/>
              <a:t>Up to 8 drives</a:t>
            </a:r>
          </a:p>
          <a:p>
            <a:pPr lvl="1" algn="l" rtl="0">
              <a:spcBef>
                <a:spcPts val="0"/>
              </a:spcBef>
            </a:pPr>
            <a:r>
              <a:rPr lang="en-US" sz="1600" b="0" i="0" u="none" baseline="0" dirty="0"/>
              <a:t>Absolute value encoders supported </a:t>
            </a:r>
            <a:r>
              <a:rPr lang="en-US" sz="1600" dirty="0"/>
              <a:t/>
            </a:r>
            <a:br>
              <a:rPr lang="en-US" sz="1600" dirty="0"/>
            </a:br>
            <a:r>
              <a:rPr lang="en-US" sz="1600" b="0" i="0" u="none" baseline="0" dirty="0"/>
              <a:t>(no overflows permitted)</a:t>
            </a:r>
            <a:endParaRPr lang="en-US" sz="1600" dirty="0"/>
          </a:p>
          <a:p>
            <a:pPr algn="l" rtl="0">
              <a:spcBef>
                <a:spcPts val="600"/>
              </a:spcBef>
            </a:pPr>
            <a:r>
              <a:rPr lang="en-US" sz="1600" b="1" i="0" u="none" baseline="0" dirty="0" err="1"/>
              <a:t>PROFIdrive</a:t>
            </a:r>
            <a:r>
              <a:rPr lang="en-US" sz="1600" b="1" i="0" u="none" baseline="0" dirty="0"/>
              <a:t> drives</a:t>
            </a:r>
          </a:p>
          <a:p>
            <a:pPr lvl="1" algn="l" rtl="0">
              <a:spcBef>
                <a:spcPts val="0"/>
              </a:spcBef>
            </a:pPr>
            <a:r>
              <a:rPr lang="en-US" sz="1600" b="0" i="0" u="none" baseline="0" dirty="0"/>
              <a:t>For all </a:t>
            </a:r>
            <a:r>
              <a:rPr lang="en-US" sz="1600" b="0" i="0" u="none" baseline="0" dirty="0" err="1"/>
              <a:t>Sinamics</a:t>
            </a:r>
            <a:r>
              <a:rPr lang="en-US" sz="1600" b="0" i="0" u="none" baseline="0" dirty="0"/>
              <a:t> PROFINET/PROFIBUS drives</a:t>
            </a:r>
          </a:p>
          <a:p>
            <a:pPr lvl="1" algn="l" rtl="0">
              <a:spcBef>
                <a:spcPts val="0"/>
              </a:spcBef>
            </a:pPr>
            <a:r>
              <a:rPr lang="en-US" sz="1600" b="0" i="0" u="none" baseline="0" dirty="0"/>
              <a:t>Servo or frequency inverter</a:t>
            </a:r>
            <a:endParaRPr lang="en-US" sz="1600" dirty="0"/>
          </a:p>
          <a:p>
            <a:pPr algn="l" rtl="0">
              <a:spcBef>
                <a:spcPts val="600"/>
              </a:spcBef>
            </a:pPr>
            <a:r>
              <a:rPr lang="en-US" sz="1600" b="1" i="0" u="none" baseline="0" dirty="0"/>
              <a:t>Analog drives</a:t>
            </a:r>
          </a:p>
          <a:p>
            <a:pPr lvl="1" algn="l" rtl="0">
              <a:spcBef>
                <a:spcPts val="0"/>
              </a:spcBef>
            </a:pPr>
            <a:r>
              <a:rPr lang="en-US" sz="1600" b="0" i="0" u="none" baseline="0" dirty="0"/>
              <a:t>Plenty of analog Siemens and third-party drives available</a:t>
            </a:r>
          </a:p>
        </p:txBody>
      </p:sp>
      <p:pic>
        <p:nvPicPr>
          <p:cNvPr id="12" name="Picture 164" descr="G:\grafiken\sinamics_2.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82048" y="1989568"/>
            <a:ext cx="554695" cy="14812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617207" y="2510977"/>
            <a:ext cx="1042129" cy="945128"/>
          </a:xfrm>
          <a:prstGeom prst="rect">
            <a:avLst/>
          </a:prstGeom>
          <a:ln w="38100">
            <a:noFill/>
          </a:ln>
        </p:spPr>
      </p:pic>
      <p:pic>
        <p:nvPicPr>
          <p:cNvPr id="4" name="Picture 3"/>
          <p:cNvPicPr>
            <a:picLocks noChangeAspect="1"/>
          </p:cNvPicPr>
          <p:nvPr/>
        </p:nvPicPr>
        <p:blipFill rotWithShape="1">
          <a:blip r:embed="rId10" cstate="screen">
            <a:extLst>
              <a:ext uri="{28A0092B-C50C-407E-A947-70E740481C1C}">
                <a14:useLocalDpi xmlns:a14="http://schemas.microsoft.com/office/drawing/2010/main"/>
              </a:ext>
            </a:extLst>
          </a:blip>
          <a:srcRect t="23024"/>
          <a:stretch/>
        </p:blipFill>
        <p:spPr>
          <a:xfrm flipH="1">
            <a:off x="10096696" y="2897314"/>
            <a:ext cx="1314262" cy="558791"/>
          </a:xfrm>
          <a:prstGeom prst="rect">
            <a:avLst/>
          </a:prstGeom>
        </p:spPr>
      </p:pic>
      <p:cxnSp>
        <p:nvCxnSpPr>
          <p:cNvPr id="8" name="Straight Arrow Connector 7"/>
          <p:cNvCxnSpPr/>
          <p:nvPr/>
        </p:nvCxnSpPr>
        <p:spPr bwMode="auto">
          <a:xfrm>
            <a:off x="7659336" y="2605810"/>
            <a:ext cx="822712" cy="0"/>
          </a:xfrm>
          <a:prstGeom prst="straightConnector1">
            <a:avLst/>
          </a:prstGeom>
          <a:solidFill>
            <a:schemeClr val="tx2"/>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p:cNvSpPr txBox="1"/>
          <p:nvPr/>
        </p:nvSpPr>
        <p:spPr>
          <a:xfrm>
            <a:off x="7720126" y="2411285"/>
            <a:ext cx="631583"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PTO signal</a:t>
            </a:r>
            <a:endParaRPr lang="en-US" sz="1000" dirty="0" smtClean="0">
              <a:solidFill>
                <a:schemeClr val="tx1"/>
              </a:solidFill>
            </a:endParaRPr>
          </a:p>
        </p:txBody>
      </p:sp>
      <p:cxnSp>
        <p:nvCxnSpPr>
          <p:cNvPr id="15" name="Straight Arrow Connector 14"/>
          <p:cNvCxnSpPr/>
          <p:nvPr/>
        </p:nvCxnSpPr>
        <p:spPr bwMode="auto">
          <a:xfrm>
            <a:off x="7659336" y="3051948"/>
            <a:ext cx="822712" cy="0"/>
          </a:xfrm>
          <a:prstGeom prst="straightConnector1">
            <a:avLst/>
          </a:prstGeom>
          <a:solidFill>
            <a:schemeClr val="tx2"/>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TextBox 15"/>
          <p:cNvSpPr txBox="1"/>
          <p:nvPr/>
        </p:nvSpPr>
        <p:spPr>
          <a:xfrm>
            <a:off x="7837946" y="2857423"/>
            <a:ext cx="39594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Enable</a:t>
            </a:r>
            <a:endParaRPr lang="en-US" sz="1000" dirty="0" smtClean="0">
              <a:solidFill>
                <a:schemeClr val="tx1"/>
              </a:solidFill>
            </a:endParaRPr>
          </a:p>
        </p:txBody>
      </p:sp>
      <p:cxnSp>
        <p:nvCxnSpPr>
          <p:cNvPr id="17" name="Straight Arrow Connector 16"/>
          <p:cNvCxnSpPr/>
          <p:nvPr/>
        </p:nvCxnSpPr>
        <p:spPr bwMode="auto">
          <a:xfrm>
            <a:off x="7659336" y="3330404"/>
            <a:ext cx="822712" cy="0"/>
          </a:xfrm>
          <a:prstGeom prst="straightConnector1">
            <a:avLst/>
          </a:prstGeom>
          <a:solidFill>
            <a:schemeClr val="tx2"/>
          </a:solidFill>
          <a:ln w="28575"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8" name="TextBox 17"/>
          <p:cNvSpPr txBox="1"/>
          <p:nvPr/>
        </p:nvSpPr>
        <p:spPr>
          <a:xfrm>
            <a:off x="7851571" y="3135879"/>
            <a:ext cx="36869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Ready</a:t>
            </a:r>
            <a:endParaRPr lang="en-US" sz="1000" dirty="0" smtClean="0">
              <a:solidFill>
                <a:schemeClr val="tx1"/>
              </a:solidFill>
            </a:endParaRPr>
          </a:p>
        </p:txBody>
      </p:sp>
      <p:sp>
        <p:nvSpPr>
          <p:cNvPr id="19" name="Freeform 18"/>
          <p:cNvSpPr/>
          <p:nvPr/>
        </p:nvSpPr>
        <p:spPr bwMode="auto">
          <a:xfrm>
            <a:off x="9014110" y="2292828"/>
            <a:ext cx="1380805" cy="604486"/>
          </a:xfrm>
          <a:custGeom>
            <a:avLst/>
            <a:gdLst>
              <a:gd name="connsiteX0" fmla="*/ 0 w 1380805"/>
              <a:gd name="connsiteY0" fmla="*/ 0 h 604486"/>
              <a:gd name="connsiteX1" fmla="*/ 1380805 w 1380805"/>
              <a:gd name="connsiteY1" fmla="*/ 0 h 604486"/>
              <a:gd name="connsiteX2" fmla="*/ 1380805 w 1380805"/>
              <a:gd name="connsiteY2" fmla="*/ 604486 h 604486"/>
            </a:gdLst>
            <a:ahLst/>
            <a:cxnLst>
              <a:cxn ang="0">
                <a:pos x="connsiteX0" y="connsiteY0"/>
              </a:cxn>
              <a:cxn ang="0">
                <a:pos x="connsiteX1" y="connsiteY1"/>
              </a:cxn>
              <a:cxn ang="0">
                <a:pos x="connsiteX2" y="connsiteY2"/>
              </a:cxn>
            </a:cxnLst>
            <a:rect l="l" t="t" r="r" b="b"/>
            <a:pathLst>
              <a:path w="1380805" h="604486">
                <a:moveTo>
                  <a:pt x="0" y="0"/>
                </a:moveTo>
                <a:lnTo>
                  <a:pt x="1380805" y="0"/>
                </a:lnTo>
                <a:lnTo>
                  <a:pt x="1380805" y="604486"/>
                </a:lnTo>
              </a:path>
            </a:pathLst>
          </a:custGeom>
          <a:noFill/>
          <a:ln w="28575">
            <a:solidFill>
              <a:schemeClr val="tx1"/>
            </a:solidFill>
            <a:miter lim="800000"/>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20" name="TextBox 19"/>
          <p:cNvSpPr txBox="1"/>
          <p:nvPr/>
        </p:nvSpPr>
        <p:spPr>
          <a:xfrm>
            <a:off x="10581116" y="2730177"/>
            <a:ext cx="327014"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Motor</a:t>
            </a:r>
          </a:p>
        </p:txBody>
      </p:sp>
      <p:sp>
        <p:nvSpPr>
          <p:cNvPr id="21" name="TextBox 20"/>
          <p:cNvSpPr txBox="1"/>
          <p:nvPr/>
        </p:nvSpPr>
        <p:spPr>
          <a:xfrm>
            <a:off x="9449735" y="2097574"/>
            <a:ext cx="362280"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Power</a:t>
            </a:r>
          </a:p>
        </p:txBody>
      </p:sp>
      <p:sp>
        <p:nvSpPr>
          <p:cNvPr id="22" name="TextBox 21"/>
          <p:cNvSpPr txBox="1"/>
          <p:nvPr/>
        </p:nvSpPr>
        <p:spPr>
          <a:xfrm>
            <a:off x="8609514" y="1833435"/>
            <a:ext cx="29976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Drive</a:t>
            </a:r>
          </a:p>
        </p:txBody>
      </p:sp>
      <p:sp>
        <p:nvSpPr>
          <p:cNvPr id="23" name="TextBox 22"/>
          <p:cNvSpPr txBox="1"/>
          <p:nvPr/>
        </p:nvSpPr>
        <p:spPr>
          <a:xfrm>
            <a:off x="7014038" y="2337162"/>
            <a:ext cx="248466"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PLC</a:t>
            </a:r>
          </a:p>
        </p:txBody>
      </p:sp>
      <p:pic>
        <p:nvPicPr>
          <p:cNvPr id="24" name="Picture 164" descr="G:\grafiken\sinamics_2.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482048" y="4156956"/>
            <a:ext cx="554695" cy="1481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617207" y="4678365"/>
            <a:ext cx="1042129" cy="945128"/>
          </a:xfrm>
          <a:prstGeom prst="rect">
            <a:avLst/>
          </a:prstGeom>
          <a:ln w="38100">
            <a:noFill/>
          </a:ln>
        </p:spPr>
      </p:pic>
      <p:pic>
        <p:nvPicPr>
          <p:cNvPr id="26" name="Picture 25"/>
          <p:cNvPicPr>
            <a:picLocks noChangeAspect="1"/>
          </p:cNvPicPr>
          <p:nvPr/>
        </p:nvPicPr>
        <p:blipFill rotWithShape="1">
          <a:blip r:embed="rId10" cstate="screen">
            <a:extLst>
              <a:ext uri="{28A0092B-C50C-407E-A947-70E740481C1C}">
                <a14:useLocalDpi xmlns:a14="http://schemas.microsoft.com/office/drawing/2010/main"/>
              </a:ext>
            </a:extLst>
          </a:blip>
          <a:srcRect t="23024"/>
          <a:stretch/>
        </p:blipFill>
        <p:spPr>
          <a:xfrm flipH="1">
            <a:off x="10096696" y="5064702"/>
            <a:ext cx="1314262" cy="558791"/>
          </a:xfrm>
          <a:prstGeom prst="rect">
            <a:avLst/>
          </a:prstGeom>
        </p:spPr>
      </p:pic>
      <p:cxnSp>
        <p:nvCxnSpPr>
          <p:cNvPr id="27" name="Straight Arrow Connector 26"/>
          <p:cNvCxnSpPr/>
          <p:nvPr/>
        </p:nvCxnSpPr>
        <p:spPr bwMode="auto">
          <a:xfrm>
            <a:off x="7659336" y="4773198"/>
            <a:ext cx="822712" cy="0"/>
          </a:xfrm>
          <a:prstGeom prst="straightConnector1">
            <a:avLst/>
          </a:prstGeom>
          <a:solidFill>
            <a:schemeClr val="tx2"/>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TextBox 27"/>
          <p:cNvSpPr txBox="1"/>
          <p:nvPr/>
        </p:nvSpPr>
        <p:spPr>
          <a:xfrm>
            <a:off x="7720126" y="4578673"/>
            <a:ext cx="631583"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PTO signal</a:t>
            </a:r>
            <a:endParaRPr lang="en-US" sz="1000" dirty="0" smtClean="0">
              <a:solidFill>
                <a:schemeClr val="tx1"/>
              </a:solidFill>
            </a:endParaRPr>
          </a:p>
        </p:txBody>
      </p:sp>
      <p:cxnSp>
        <p:nvCxnSpPr>
          <p:cNvPr id="29" name="Straight Arrow Connector 28"/>
          <p:cNvCxnSpPr/>
          <p:nvPr/>
        </p:nvCxnSpPr>
        <p:spPr bwMode="auto">
          <a:xfrm>
            <a:off x="7659336" y="5219336"/>
            <a:ext cx="822712" cy="0"/>
          </a:xfrm>
          <a:prstGeom prst="straightConnector1">
            <a:avLst/>
          </a:prstGeom>
          <a:solidFill>
            <a:schemeClr val="tx2"/>
          </a:solidFill>
          <a:ln w="28575"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0" name="TextBox 29"/>
          <p:cNvSpPr txBox="1"/>
          <p:nvPr/>
        </p:nvSpPr>
        <p:spPr>
          <a:xfrm>
            <a:off x="7837946" y="5024811"/>
            <a:ext cx="39594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Enable</a:t>
            </a:r>
            <a:endParaRPr lang="en-US" sz="1000" dirty="0" smtClean="0">
              <a:solidFill>
                <a:schemeClr val="tx1"/>
              </a:solidFill>
            </a:endParaRPr>
          </a:p>
        </p:txBody>
      </p:sp>
      <p:cxnSp>
        <p:nvCxnSpPr>
          <p:cNvPr id="31" name="Straight Arrow Connector 30"/>
          <p:cNvCxnSpPr/>
          <p:nvPr/>
        </p:nvCxnSpPr>
        <p:spPr bwMode="auto">
          <a:xfrm>
            <a:off x="7659336" y="5497792"/>
            <a:ext cx="822712" cy="0"/>
          </a:xfrm>
          <a:prstGeom prst="straightConnector1">
            <a:avLst/>
          </a:prstGeom>
          <a:solidFill>
            <a:schemeClr val="tx2"/>
          </a:solidFill>
          <a:ln w="28575" cap="flat" cmpd="sng" algn="ctr">
            <a:solidFill>
              <a:srgbClr val="0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2" name="TextBox 31"/>
          <p:cNvSpPr txBox="1"/>
          <p:nvPr/>
        </p:nvSpPr>
        <p:spPr>
          <a:xfrm>
            <a:off x="7851571" y="5303267"/>
            <a:ext cx="36869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Ready</a:t>
            </a:r>
            <a:endParaRPr lang="en-US" sz="1000" dirty="0" smtClean="0">
              <a:solidFill>
                <a:schemeClr val="tx1"/>
              </a:solidFill>
            </a:endParaRPr>
          </a:p>
        </p:txBody>
      </p:sp>
      <p:sp>
        <p:nvSpPr>
          <p:cNvPr id="33" name="Freeform 32"/>
          <p:cNvSpPr/>
          <p:nvPr/>
        </p:nvSpPr>
        <p:spPr bwMode="auto">
          <a:xfrm>
            <a:off x="9014110" y="4460216"/>
            <a:ext cx="1380805" cy="604486"/>
          </a:xfrm>
          <a:custGeom>
            <a:avLst/>
            <a:gdLst>
              <a:gd name="connsiteX0" fmla="*/ 0 w 1380805"/>
              <a:gd name="connsiteY0" fmla="*/ 0 h 604486"/>
              <a:gd name="connsiteX1" fmla="*/ 1380805 w 1380805"/>
              <a:gd name="connsiteY1" fmla="*/ 0 h 604486"/>
              <a:gd name="connsiteX2" fmla="*/ 1380805 w 1380805"/>
              <a:gd name="connsiteY2" fmla="*/ 604486 h 604486"/>
            </a:gdLst>
            <a:ahLst/>
            <a:cxnLst>
              <a:cxn ang="0">
                <a:pos x="connsiteX0" y="connsiteY0"/>
              </a:cxn>
              <a:cxn ang="0">
                <a:pos x="connsiteX1" y="connsiteY1"/>
              </a:cxn>
              <a:cxn ang="0">
                <a:pos x="connsiteX2" y="connsiteY2"/>
              </a:cxn>
            </a:cxnLst>
            <a:rect l="l" t="t" r="r" b="b"/>
            <a:pathLst>
              <a:path w="1380805" h="604486">
                <a:moveTo>
                  <a:pt x="0" y="0"/>
                </a:moveTo>
                <a:lnTo>
                  <a:pt x="1380805" y="0"/>
                </a:lnTo>
                <a:lnTo>
                  <a:pt x="1380805" y="604486"/>
                </a:lnTo>
              </a:path>
            </a:pathLst>
          </a:custGeom>
          <a:noFill/>
          <a:ln w="28575">
            <a:solidFill>
              <a:schemeClr val="tx1"/>
            </a:solidFill>
            <a:miter lim="800000"/>
            <a:headEnd type="none" w="med" len="med"/>
            <a:tailEnd type="triangl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34" name="TextBox 33"/>
          <p:cNvSpPr txBox="1"/>
          <p:nvPr/>
        </p:nvSpPr>
        <p:spPr>
          <a:xfrm>
            <a:off x="10581116" y="4897565"/>
            <a:ext cx="327014"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Motor</a:t>
            </a:r>
          </a:p>
        </p:txBody>
      </p:sp>
      <p:sp>
        <p:nvSpPr>
          <p:cNvPr id="35" name="TextBox 34"/>
          <p:cNvSpPr txBox="1"/>
          <p:nvPr/>
        </p:nvSpPr>
        <p:spPr>
          <a:xfrm>
            <a:off x="9449735" y="4264962"/>
            <a:ext cx="362280"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Power</a:t>
            </a:r>
          </a:p>
        </p:txBody>
      </p:sp>
      <p:sp>
        <p:nvSpPr>
          <p:cNvPr id="36" name="TextBox 35"/>
          <p:cNvSpPr txBox="1"/>
          <p:nvPr/>
        </p:nvSpPr>
        <p:spPr>
          <a:xfrm>
            <a:off x="8609514" y="4000823"/>
            <a:ext cx="299762"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Drive</a:t>
            </a:r>
          </a:p>
        </p:txBody>
      </p:sp>
      <p:sp>
        <p:nvSpPr>
          <p:cNvPr id="37" name="TextBox 36"/>
          <p:cNvSpPr txBox="1"/>
          <p:nvPr/>
        </p:nvSpPr>
        <p:spPr>
          <a:xfrm>
            <a:off x="7014038" y="4504550"/>
            <a:ext cx="248466"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PLC</a:t>
            </a:r>
          </a:p>
        </p:txBody>
      </p:sp>
      <p:sp>
        <p:nvSpPr>
          <p:cNvPr id="40" name="Freeform 39"/>
          <p:cNvSpPr/>
          <p:nvPr/>
        </p:nvSpPr>
        <p:spPr bwMode="auto">
          <a:xfrm>
            <a:off x="8894642" y="5515897"/>
            <a:ext cx="989855" cy="511277"/>
          </a:xfrm>
          <a:custGeom>
            <a:avLst/>
            <a:gdLst>
              <a:gd name="connsiteX0" fmla="*/ 1917290 w 1917290"/>
              <a:gd name="connsiteY0" fmla="*/ 0 h 511277"/>
              <a:gd name="connsiteX1" fmla="*/ 1917290 w 1917290"/>
              <a:gd name="connsiteY1" fmla="*/ 511277 h 511277"/>
              <a:gd name="connsiteX2" fmla="*/ 0 w 1917290"/>
              <a:gd name="connsiteY2" fmla="*/ 511277 h 511277"/>
              <a:gd name="connsiteX3" fmla="*/ 0 w 1917290"/>
              <a:gd name="connsiteY3" fmla="*/ 117987 h 511277"/>
            </a:gdLst>
            <a:ahLst/>
            <a:cxnLst>
              <a:cxn ang="0">
                <a:pos x="connsiteX0" y="connsiteY0"/>
              </a:cxn>
              <a:cxn ang="0">
                <a:pos x="connsiteX1" y="connsiteY1"/>
              </a:cxn>
              <a:cxn ang="0">
                <a:pos x="connsiteX2" y="connsiteY2"/>
              </a:cxn>
              <a:cxn ang="0">
                <a:pos x="connsiteX3" y="connsiteY3"/>
              </a:cxn>
            </a:cxnLst>
            <a:rect l="l" t="t" r="r" b="b"/>
            <a:pathLst>
              <a:path w="1917290" h="511277">
                <a:moveTo>
                  <a:pt x="1917290" y="0"/>
                </a:moveTo>
                <a:lnTo>
                  <a:pt x="1917290" y="511277"/>
                </a:lnTo>
                <a:lnTo>
                  <a:pt x="0" y="511277"/>
                </a:lnTo>
                <a:lnTo>
                  <a:pt x="0" y="117987"/>
                </a:lnTo>
              </a:path>
            </a:pathLst>
          </a:custGeom>
          <a:noFill/>
          <a:ln w="28575">
            <a:solidFill>
              <a:schemeClr val="tx1"/>
            </a:solidFill>
            <a:miter lim="800000"/>
            <a:headEnd type="none" w="med" len="med"/>
            <a:tailEnd type="triangl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41" name="Rectangle 40"/>
          <p:cNvSpPr/>
          <p:nvPr/>
        </p:nvSpPr>
        <p:spPr bwMode="auto">
          <a:xfrm>
            <a:off x="9651588" y="5073579"/>
            <a:ext cx="465821" cy="522000"/>
          </a:xfrm>
          <a:prstGeom prst="rect">
            <a:avLst/>
          </a:prstGeom>
          <a:solidFill>
            <a:srgbClr val="006487"/>
          </a:solidFill>
          <a:ln w="19050">
            <a:solidFill>
              <a:srgbClr val="005578"/>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grpSp>
        <p:nvGrpSpPr>
          <p:cNvPr id="47" name="Group 46"/>
          <p:cNvGrpSpPr/>
          <p:nvPr/>
        </p:nvGrpSpPr>
        <p:grpSpPr>
          <a:xfrm>
            <a:off x="9740975" y="5283433"/>
            <a:ext cx="287045" cy="121328"/>
            <a:chOff x="11171068" y="6042734"/>
            <a:chExt cx="287045" cy="121328"/>
          </a:xfrm>
        </p:grpSpPr>
        <p:sp>
          <p:nvSpPr>
            <p:cNvPr id="43" name="Freihandform 42"/>
            <p:cNvSpPr/>
            <p:nvPr/>
          </p:nvSpPr>
          <p:spPr bwMode="auto">
            <a:xfrm>
              <a:off x="11171068" y="6042734"/>
              <a:ext cx="112450" cy="121328"/>
            </a:xfrm>
            <a:custGeom>
              <a:avLst/>
              <a:gdLst>
                <a:gd name="connsiteX0" fmla="*/ 0 w 112450"/>
                <a:gd name="connsiteY0" fmla="*/ 121328 h 121328"/>
                <a:gd name="connsiteX1" fmla="*/ 53266 w 112450"/>
                <a:gd name="connsiteY1" fmla="*/ 121328 h 121328"/>
                <a:gd name="connsiteX2" fmla="*/ 53266 w 112450"/>
                <a:gd name="connsiteY2" fmla="*/ 0 h 121328"/>
                <a:gd name="connsiteX3" fmla="*/ 112450 w 112450"/>
                <a:gd name="connsiteY3" fmla="*/ 0 h 121328"/>
              </a:gdLst>
              <a:ahLst/>
              <a:cxnLst>
                <a:cxn ang="0">
                  <a:pos x="connsiteX0" y="connsiteY0"/>
                </a:cxn>
                <a:cxn ang="0">
                  <a:pos x="connsiteX1" y="connsiteY1"/>
                </a:cxn>
                <a:cxn ang="0">
                  <a:pos x="connsiteX2" y="connsiteY2"/>
                </a:cxn>
                <a:cxn ang="0">
                  <a:pos x="connsiteX3" y="connsiteY3"/>
                </a:cxn>
              </a:cxnLst>
              <a:rect l="l" t="t" r="r" b="b"/>
              <a:pathLst>
                <a:path w="112450" h="121328">
                  <a:moveTo>
                    <a:pt x="0" y="121328"/>
                  </a:moveTo>
                  <a:lnTo>
                    <a:pt x="53266" y="121328"/>
                  </a:lnTo>
                  <a:lnTo>
                    <a:pt x="53266" y="0"/>
                  </a:lnTo>
                  <a:lnTo>
                    <a:pt x="112450" y="0"/>
                  </a:lnTo>
                </a:path>
              </a:pathLst>
            </a:custGeom>
            <a:noFill/>
            <a:ln w="190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44" name="Freihandform 43"/>
            <p:cNvSpPr/>
            <p:nvPr/>
          </p:nvSpPr>
          <p:spPr bwMode="auto">
            <a:xfrm flipH="1">
              <a:off x="11227293" y="6042734"/>
              <a:ext cx="112450" cy="121328"/>
            </a:xfrm>
            <a:custGeom>
              <a:avLst/>
              <a:gdLst>
                <a:gd name="connsiteX0" fmla="*/ 0 w 112450"/>
                <a:gd name="connsiteY0" fmla="*/ 121328 h 121328"/>
                <a:gd name="connsiteX1" fmla="*/ 53266 w 112450"/>
                <a:gd name="connsiteY1" fmla="*/ 121328 h 121328"/>
                <a:gd name="connsiteX2" fmla="*/ 53266 w 112450"/>
                <a:gd name="connsiteY2" fmla="*/ 0 h 121328"/>
                <a:gd name="connsiteX3" fmla="*/ 112450 w 112450"/>
                <a:gd name="connsiteY3" fmla="*/ 0 h 121328"/>
              </a:gdLst>
              <a:ahLst/>
              <a:cxnLst>
                <a:cxn ang="0">
                  <a:pos x="connsiteX0" y="connsiteY0"/>
                </a:cxn>
                <a:cxn ang="0">
                  <a:pos x="connsiteX1" y="connsiteY1"/>
                </a:cxn>
                <a:cxn ang="0">
                  <a:pos x="connsiteX2" y="connsiteY2"/>
                </a:cxn>
                <a:cxn ang="0">
                  <a:pos x="connsiteX3" y="connsiteY3"/>
                </a:cxn>
              </a:cxnLst>
              <a:rect l="l" t="t" r="r" b="b"/>
              <a:pathLst>
                <a:path w="112450" h="121328">
                  <a:moveTo>
                    <a:pt x="0" y="121328"/>
                  </a:moveTo>
                  <a:lnTo>
                    <a:pt x="53266" y="121328"/>
                  </a:lnTo>
                  <a:lnTo>
                    <a:pt x="53266" y="0"/>
                  </a:lnTo>
                  <a:lnTo>
                    <a:pt x="112450" y="0"/>
                  </a:lnTo>
                </a:path>
              </a:pathLst>
            </a:custGeom>
            <a:noFill/>
            <a:ln w="190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45" name="Freihandform 44"/>
            <p:cNvSpPr/>
            <p:nvPr/>
          </p:nvSpPr>
          <p:spPr bwMode="auto">
            <a:xfrm>
              <a:off x="11289438" y="6042734"/>
              <a:ext cx="112450" cy="121328"/>
            </a:xfrm>
            <a:custGeom>
              <a:avLst/>
              <a:gdLst>
                <a:gd name="connsiteX0" fmla="*/ 0 w 112450"/>
                <a:gd name="connsiteY0" fmla="*/ 121328 h 121328"/>
                <a:gd name="connsiteX1" fmla="*/ 53266 w 112450"/>
                <a:gd name="connsiteY1" fmla="*/ 121328 h 121328"/>
                <a:gd name="connsiteX2" fmla="*/ 53266 w 112450"/>
                <a:gd name="connsiteY2" fmla="*/ 0 h 121328"/>
                <a:gd name="connsiteX3" fmla="*/ 112450 w 112450"/>
                <a:gd name="connsiteY3" fmla="*/ 0 h 121328"/>
              </a:gdLst>
              <a:ahLst/>
              <a:cxnLst>
                <a:cxn ang="0">
                  <a:pos x="connsiteX0" y="connsiteY0"/>
                </a:cxn>
                <a:cxn ang="0">
                  <a:pos x="connsiteX1" y="connsiteY1"/>
                </a:cxn>
                <a:cxn ang="0">
                  <a:pos x="connsiteX2" y="connsiteY2"/>
                </a:cxn>
                <a:cxn ang="0">
                  <a:pos x="connsiteX3" y="connsiteY3"/>
                </a:cxn>
              </a:cxnLst>
              <a:rect l="l" t="t" r="r" b="b"/>
              <a:pathLst>
                <a:path w="112450" h="121328">
                  <a:moveTo>
                    <a:pt x="0" y="121328"/>
                  </a:moveTo>
                  <a:lnTo>
                    <a:pt x="53266" y="121328"/>
                  </a:lnTo>
                  <a:lnTo>
                    <a:pt x="53266" y="0"/>
                  </a:lnTo>
                  <a:lnTo>
                    <a:pt x="112450" y="0"/>
                  </a:lnTo>
                </a:path>
              </a:pathLst>
            </a:custGeom>
            <a:noFill/>
            <a:ln w="190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46" name="Freihandform 45"/>
            <p:cNvSpPr/>
            <p:nvPr/>
          </p:nvSpPr>
          <p:spPr bwMode="auto">
            <a:xfrm flipH="1">
              <a:off x="11345663" y="6042734"/>
              <a:ext cx="112450" cy="121328"/>
            </a:xfrm>
            <a:custGeom>
              <a:avLst/>
              <a:gdLst>
                <a:gd name="connsiteX0" fmla="*/ 0 w 112450"/>
                <a:gd name="connsiteY0" fmla="*/ 121328 h 121328"/>
                <a:gd name="connsiteX1" fmla="*/ 53266 w 112450"/>
                <a:gd name="connsiteY1" fmla="*/ 121328 h 121328"/>
                <a:gd name="connsiteX2" fmla="*/ 53266 w 112450"/>
                <a:gd name="connsiteY2" fmla="*/ 0 h 121328"/>
                <a:gd name="connsiteX3" fmla="*/ 112450 w 112450"/>
                <a:gd name="connsiteY3" fmla="*/ 0 h 121328"/>
              </a:gdLst>
              <a:ahLst/>
              <a:cxnLst>
                <a:cxn ang="0">
                  <a:pos x="connsiteX0" y="connsiteY0"/>
                </a:cxn>
                <a:cxn ang="0">
                  <a:pos x="connsiteX1" y="connsiteY1"/>
                </a:cxn>
                <a:cxn ang="0">
                  <a:pos x="connsiteX2" y="connsiteY2"/>
                </a:cxn>
                <a:cxn ang="0">
                  <a:pos x="connsiteX3" y="connsiteY3"/>
                </a:cxn>
              </a:cxnLst>
              <a:rect l="l" t="t" r="r" b="b"/>
              <a:pathLst>
                <a:path w="112450" h="121328">
                  <a:moveTo>
                    <a:pt x="0" y="121328"/>
                  </a:moveTo>
                  <a:lnTo>
                    <a:pt x="53266" y="121328"/>
                  </a:lnTo>
                  <a:lnTo>
                    <a:pt x="53266" y="0"/>
                  </a:lnTo>
                  <a:lnTo>
                    <a:pt x="112450" y="0"/>
                  </a:lnTo>
                </a:path>
              </a:pathLst>
            </a:custGeom>
            <a:noFill/>
            <a:ln w="190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grpSp>
      <p:sp>
        <p:nvSpPr>
          <p:cNvPr id="48" name="TextBox 47"/>
          <p:cNvSpPr txBox="1"/>
          <p:nvPr/>
        </p:nvSpPr>
        <p:spPr>
          <a:xfrm>
            <a:off x="9645540" y="4897565"/>
            <a:ext cx="474489"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Encoder</a:t>
            </a:r>
          </a:p>
        </p:txBody>
      </p:sp>
      <p:sp>
        <p:nvSpPr>
          <p:cNvPr id="49" name="TextBox 48"/>
          <p:cNvSpPr txBox="1"/>
          <p:nvPr/>
        </p:nvSpPr>
        <p:spPr>
          <a:xfrm>
            <a:off x="9007001" y="5831628"/>
            <a:ext cx="756617"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Encoder data</a:t>
            </a:r>
            <a:endParaRPr lang="en-US" sz="1000" dirty="0" smtClean="0">
              <a:solidFill>
                <a:schemeClr val="tx1"/>
              </a:solidFill>
            </a:endParaRPr>
          </a:p>
        </p:txBody>
      </p:sp>
      <p:sp>
        <p:nvSpPr>
          <p:cNvPr id="50" name="TextBox 49"/>
          <p:cNvSpPr txBox="1"/>
          <p:nvPr/>
        </p:nvSpPr>
        <p:spPr>
          <a:xfrm>
            <a:off x="7280438" y="5831628"/>
            <a:ext cx="791883" cy="156133"/>
          </a:xfrm>
          <a:prstGeom prst="rect">
            <a:avLst/>
          </a:prstGeom>
          <a:noFill/>
        </p:spPr>
        <p:txBody>
          <a:bodyPr wrap="none" lIns="0" tIns="0" rIns="0" bIns="0" rtlCol="0">
            <a:spAutoFit/>
          </a:bodyPr>
          <a:lstStyle/>
          <a:p>
            <a:pPr algn="ctr" rtl="0">
              <a:lnSpc>
                <a:spcPct val="110000"/>
              </a:lnSpc>
              <a:spcBef>
                <a:spcPts val="0"/>
              </a:spcBef>
            </a:pPr>
            <a:r>
              <a:rPr lang="en-US" sz="1000" b="0" i="0" u="none" baseline="0">
                <a:solidFill>
                  <a:schemeClr val="tx1"/>
                </a:solidFill>
              </a:rPr>
              <a:t>Data exchange</a:t>
            </a:r>
            <a:endParaRPr lang="en-US" sz="1000" dirty="0" smtClean="0">
              <a:solidFill>
                <a:schemeClr val="tx1"/>
              </a:solidFill>
            </a:endParaRPr>
          </a:p>
        </p:txBody>
      </p:sp>
    </p:spTree>
    <p:custDataLst>
      <p:tags r:id="rId2"/>
    </p:custDataLst>
    <p:extLst>
      <p:ext uri="{BB962C8B-B14F-4D97-AF65-F5344CB8AC3E}">
        <p14:creationId xmlns:p14="http://schemas.microsoft.com/office/powerpoint/2010/main" val="13679379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90198997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6080" name="think-cell Folie" r:id="rId6" imgW="270" imgH="270" progId="TCLayout.ActiveDocument.1">
                  <p:embed/>
                </p:oleObj>
              </mc:Choice>
              <mc:Fallback>
                <p:oleObj name="think-cell Folie" r:id="rId6" imgW="270" imgH="270" progId="TCLayout.ActiveDocument.1">
                  <p:embed/>
                  <p:pic>
                    <p:nvPicPr>
                      <p:cNvPr id="0" name="Picture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 name="Inhaltsplatzhalter 12"/>
          <p:cNvSpPr txBox="1">
            <a:spLocks/>
          </p:cNvSpPr>
          <p:nvPr/>
        </p:nvSpPr>
        <p:spPr bwMode="auto">
          <a:xfrm>
            <a:off x="6243750" y="1412874"/>
            <a:ext cx="5472000" cy="3888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58370" name="Rectangle 10"/>
          <p:cNvSpPr>
            <a:spLocks noGrp="1" noChangeArrowheads="1"/>
          </p:cNvSpPr>
          <p:nvPr>
            <p:ph type="title"/>
          </p:nvPr>
        </p:nvSpPr>
        <p:spPr/>
        <p:txBody>
          <a:bodyPr/>
          <a:lstStyle/>
          <a:p>
            <a:pPr algn="l" rtl="0"/>
            <a:r>
              <a:rPr lang="en-US" b="1" i="0" u="none" baseline="0" dirty="0" smtClean="0"/>
              <a:t>SIMATIC Technology integrated</a:t>
            </a:r>
            <a:br>
              <a:rPr lang="en-US" b="1" i="0" u="none" baseline="0" dirty="0" smtClean="0"/>
            </a:br>
            <a:r>
              <a:rPr lang="en-US" b="1" i="0" u="none" baseline="0" dirty="0" smtClean="0"/>
              <a:t>Counting </a:t>
            </a:r>
            <a:r>
              <a:rPr lang="en-US" b="1" i="0" u="none" baseline="0" dirty="0"/>
              <a:t>and measuring with high-speed counters (HSC)</a:t>
            </a:r>
            <a:endParaRPr lang="en-US" altLang="en-US" dirty="0"/>
          </a:p>
        </p:txBody>
      </p:sp>
      <p:sp>
        <p:nvSpPr>
          <p:cNvPr id="58433" name="Line 17"/>
          <p:cNvSpPr>
            <a:spLocks noChangeShapeType="1"/>
          </p:cNvSpPr>
          <p:nvPr/>
        </p:nvSpPr>
        <p:spPr bwMode="auto">
          <a:xfrm>
            <a:off x="10732784" y="2511088"/>
            <a:ext cx="0" cy="877877"/>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sp>
        <p:nvSpPr>
          <p:cNvPr id="58436" name="Line 20"/>
          <p:cNvSpPr>
            <a:spLocks noChangeShapeType="1"/>
          </p:cNvSpPr>
          <p:nvPr/>
        </p:nvSpPr>
        <p:spPr bwMode="auto">
          <a:xfrm>
            <a:off x="10515128" y="2839990"/>
            <a:ext cx="0" cy="437729"/>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sp>
        <p:nvSpPr>
          <p:cNvPr id="58429" name="Text Box 59"/>
          <p:cNvSpPr txBox="1">
            <a:spLocks noChangeArrowheads="1"/>
          </p:cNvSpPr>
          <p:nvPr/>
        </p:nvSpPr>
        <p:spPr bwMode="auto">
          <a:xfrm>
            <a:off x="6723373" y="4196714"/>
            <a:ext cx="2522388" cy="246221"/>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sz="1600" b="1" i="0" u="none" baseline="0">
                <a:solidFill>
                  <a:srgbClr val="000000"/>
                </a:solidFill>
              </a:rPr>
              <a:t>Incremental encoder</a:t>
            </a:r>
            <a:endParaRPr lang="en-US" altLang="en-US" sz="1600" dirty="0">
              <a:solidFill>
                <a:srgbClr val="000000"/>
              </a:solidFill>
            </a:endParaRPr>
          </a:p>
        </p:txBody>
      </p:sp>
      <p:sp>
        <p:nvSpPr>
          <p:cNvPr id="58430" name="Text Box 14"/>
          <p:cNvSpPr txBox="1">
            <a:spLocks noChangeArrowheads="1"/>
          </p:cNvSpPr>
          <p:nvPr/>
        </p:nvSpPr>
        <p:spPr bwMode="auto">
          <a:xfrm>
            <a:off x="7669886" y="3430082"/>
            <a:ext cx="657804" cy="492443"/>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rtl="0" eaLnBrk="1" hangingPunct="1">
              <a:lnSpc>
                <a:spcPct val="100000"/>
              </a:lnSpc>
              <a:spcBef>
                <a:spcPct val="50000"/>
              </a:spcBef>
              <a:buClr>
                <a:schemeClr val="accent2"/>
              </a:buClr>
            </a:pPr>
            <a:r>
              <a:rPr lang="en-US" sz="3200" b="0" i="0" u="none" baseline="0">
                <a:solidFill>
                  <a:srgbClr val="000000"/>
                </a:solidFill>
              </a:rPr>
              <a:t>. . .</a:t>
            </a:r>
          </a:p>
        </p:txBody>
      </p:sp>
      <p:sp>
        <p:nvSpPr>
          <p:cNvPr id="58431" name="Line 15"/>
          <p:cNvSpPr>
            <a:spLocks noChangeShapeType="1"/>
          </p:cNvSpPr>
          <p:nvPr/>
        </p:nvSpPr>
        <p:spPr bwMode="auto">
          <a:xfrm>
            <a:off x="7139883" y="2552205"/>
            <a:ext cx="0" cy="877877"/>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sp>
        <p:nvSpPr>
          <p:cNvPr id="58432" name="Line 16"/>
          <p:cNvSpPr>
            <a:spLocks noChangeShapeType="1"/>
          </p:cNvSpPr>
          <p:nvPr/>
        </p:nvSpPr>
        <p:spPr bwMode="auto">
          <a:xfrm>
            <a:off x="7120910" y="2532109"/>
            <a:ext cx="3620339"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sp>
        <p:nvSpPr>
          <p:cNvPr id="58434" name="Line 18"/>
          <p:cNvSpPr>
            <a:spLocks noChangeShapeType="1"/>
          </p:cNvSpPr>
          <p:nvPr/>
        </p:nvSpPr>
        <p:spPr bwMode="auto">
          <a:xfrm>
            <a:off x="9115712" y="2881106"/>
            <a:ext cx="0" cy="548975"/>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sp>
        <p:nvSpPr>
          <p:cNvPr id="58435" name="Line 19"/>
          <p:cNvSpPr>
            <a:spLocks noChangeShapeType="1"/>
          </p:cNvSpPr>
          <p:nvPr/>
        </p:nvSpPr>
        <p:spPr bwMode="auto">
          <a:xfrm>
            <a:off x="9096740" y="2850961"/>
            <a:ext cx="1426854"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oAutofit/>
          </a:bodyPr>
          <a:lstStyle/>
          <a:p>
            <a:endParaRPr lang="en-US" sz="1600"/>
          </a:p>
        </p:txBody>
      </p:sp>
      <p:pic>
        <p:nvPicPr>
          <p:cNvPr id="58451" name="Picture 12" descr="E40S000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54278" y="3374459"/>
            <a:ext cx="1204361" cy="81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52" name="Picture 13" descr="E40S0000"/>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27690" y="3374459"/>
            <a:ext cx="1204361" cy="81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Table 30"/>
          <p:cNvGraphicFramePr>
            <a:graphicFrameLocks noGrp="1"/>
          </p:cNvGraphicFramePr>
          <p:nvPr>
            <p:extLst>
              <p:ext uri="{D42A27DB-BD31-4B8C-83A1-F6EECF244321}">
                <p14:modId xmlns:p14="http://schemas.microsoft.com/office/powerpoint/2010/main" val="2422114517"/>
              </p:ext>
            </p:extLst>
          </p:nvPr>
        </p:nvGraphicFramePr>
        <p:xfrm>
          <a:off x="627750" y="1403260"/>
          <a:ext cx="5472000" cy="4034364"/>
        </p:xfrm>
        <a:graphic>
          <a:graphicData uri="http://schemas.openxmlformats.org/drawingml/2006/table">
            <a:tbl>
              <a:tblPr firstRow="1" bandRow="1">
                <a:tableStyleId>{5C22544A-7EE6-4342-B048-85BDC9FD1C3A}</a:tableStyleId>
              </a:tblPr>
              <a:tblGrid>
                <a:gridCol w="3168000"/>
                <a:gridCol w="1152000"/>
                <a:gridCol w="1152000"/>
              </a:tblGrid>
              <a:tr h="432000">
                <a:tc>
                  <a:txBody>
                    <a:bodyPr/>
                    <a:lstStyle/>
                    <a:p>
                      <a:endParaRPr lang="en-US" dirty="0"/>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a:r>
                        <a:rPr lang="en-US" b="1" i="0" u="none" baseline="0" dirty="0"/>
                        <a:t>1214C</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rtl="0"/>
                      <a:r>
                        <a:rPr lang="en-US" b="1" i="0" u="none" baseline="0" dirty="0"/>
                        <a:t>1217C</a:t>
                      </a:r>
                      <a:endParaRPr lang="en-US" dirty="0"/>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r>
              <a:tr h="49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baseline="0">
                          <a:solidFill>
                            <a:schemeClr val="dk1"/>
                          </a:solidFill>
                          <a:latin typeface="+mn-lt"/>
                          <a:ea typeface="+mn-ea"/>
                          <a:cs typeface="+mn-cs"/>
                        </a:rPr>
                        <a:t>Max. number of HSCs permitted</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6</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6</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baseline="0">
                          <a:solidFill>
                            <a:schemeClr val="dk1"/>
                          </a:solidFill>
                          <a:latin typeface="+mn-lt"/>
                          <a:ea typeface="+mn-ea"/>
                          <a:cs typeface="+mn-cs"/>
                        </a:rPr>
                        <a:t>1 MHz max. single-phase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0</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4</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baseline="0">
                          <a:solidFill>
                            <a:schemeClr val="dk1"/>
                          </a:solidFill>
                          <a:latin typeface="+mn-lt"/>
                          <a:ea typeface="+mn-ea"/>
                          <a:cs typeface="+mn-cs"/>
                        </a:rPr>
                        <a:t>1 MHz max. A/B counter</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0</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2</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baseline="0">
                          <a:solidFill>
                            <a:schemeClr val="dk1"/>
                          </a:solidFill>
                          <a:latin typeface="+mn-lt"/>
                          <a:ea typeface="+mn-ea"/>
                          <a:cs typeface="+mn-cs"/>
                        </a:rPr>
                        <a:t>100 kHz max. single-phase</a:t>
                      </a:r>
                      <a:endParaRPr lang="en-US" altLang="en-US" sz="1800" kern="1200" dirty="0" smtClean="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6</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6</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algn="l" rtl="0"/>
                      <a:r>
                        <a:rPr lang="en-US" sz="1800" b="0" i="0" u="none" kern="1200" baseline="0">
                          <a:solidFill>
                            <a:schemeClr val="dk1"/>
                          </a:solidFill>
                          <a:latin typeface="+mn-lt"/>
                          <a:ea typeface="+mn-ea"/>
                          <a:cs typeface="+mn-cs"/>
                        </a:rPr>
                        <a:t> 80 kHz max. A/B counter</a:t>
                      </a:r>
                      <a:endParaRPr lang="en-US" sz="1800"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3</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3</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kern="1200" baseline="0">
                          <a:solidFill>
                            <a:schemeClr val="dk1"/>
                          </a:solidFill>
                          <a:latin typeface="+mn-lt"/>
                          <a:ea typeface="+mn-ea"/>
                          <a:cs typeface="+mn-cs"/>
                        </a:rPr>
                        <a:t>30 kHz max. single-phase</a:t>
                      </a:r>
                      <a:endParaRPr lang="en-US" altLang="en-US" sz="1800" kern="1200" dirty="0" smtClean="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FB9C3"/>
                    </a:solidFill>
                  </a:tcPr>
                </a:tc>
                <a:tc>
                  <a:txBody>
                    <a:bodyPr/>
                    <a:lstStyle/>
                    <a:p>
                      <a:pPr algn="ctr" rtl="0"/>
                      <a:r>
                        <a:rPr lang="en-US" b="0" i="0" u="none" baseline="0"/>
                        <a:t>4</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c>
                  <a:txBody>
                    <a:bodyPr/>
                    <a:lstStyle/>
                    <a:p>
                      <a:pPr algn="ctr" rtl="0"/>
                      <a:r>
                        <a:rPr lang="en-US" b="0" i="0" u="none" baseline="0"/>
                        <a:t>4</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CE1E6"/>
                    </a:solidFill>
                  </a:tcPr>
                </a:tc>
              </a:tr>
              <a:tr h="493714">
                <a:tc>
                  <a:txBody>
                    <a:bodyPr/>
                    <a:lstStyle/>
                    <a:p>
                      <a:pPr algn="l" rtl="0"/>
                      <a:r>
                        <a:rPr lang="en-US" sz="1800" b="0" i="0" u="none" kern="1200" baseline="0">
                          <a:solidFill>
                            <a:schemeClr val="dk1"/>
                          </a:solidFill>
                          <a:latin typeface="+mn-lt"/>
                          <a:ea typeface="+mn-ea"/>
                          <a:cs typeface="+mn-cs"/>
                        </a:rPr>
                        <a:t>20 kHz max. A/B counter</a:t>
                      </a:r>
                      <a:endParaRPr lang="en-US" sz="1800" kern="1200" dirty="0">
                        <a:solidFill>
                          <a:schemeClr val="dk1"/>
                        </a:solidFill>
                        <a:latin typeface="+mn-lt"/>
                        <a:ea typeface="+mn-ea"/>
                        <a:cs typeface="+mn-cs"/>
                      </a:endParaRP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AFB9C3"/>
                    </a:solidFill>
                  </a:tcPr>
                </a:tc>
                <a:tc>
                  <a:txBody>
                    <a:bodyPr/>
                    <a:lstStyle/>
                    <a:p>
                      <a:pPr algn="ctr" rtl="0"/>
                      <a:r>
                        <a:rPr lang="en-US" b="0" i="0" u="none" baseline="0"/>
                        <a:t>2</a:t>
                      </a:r>
                      <a:endParaRPr lang="en-US"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c>
                  <a:txBody>
                    <a:bodyPr/>
                    <a:lstStyle/>
                    <a:p>
                      <a:pPr algn="ctr" rtl="0"/>
                      <a:r>
                        <a:rPr lang="en-US" b="0" i="0" u="none" baseline="0"/>
                        <a:t>2</a:t>
                      </a:r>
                      <a:endParaRPr lang="en-US" dirty="0"/>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DCE1E6"/>
                    </a:solidFill>
                  </a:tcPr>
                </a:tc>
              </a:tr>
            </a:tbl>
          </a:graphicData>
        </a:graphic>
      </p:graphicFrame>
      <p:sp>
        <p:nvSpPr>
          <p:cNvPr id="16"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a:tabLst/>
            </a:pPr>
            <a:r>
              <a:rPr lang="en-US" sz="2000" b="1" i="0" u="none" baseline="0">
                <a:solidFill>
                  <a:srgbClr val="FFFFFF"/>
                </a:solidFill>
                <a:latin typeface="Arial" charset="0"/>
              </a:rPr>
              <a:t>The two-phase or A/B rotary encoder is the incremental encoder most often used as a result of its improved accuracy.</a:t>
            </a:r>
          </a:p>
        </p:txBody>
      </p:sp>
      <p:pic>
        <p:nvPicPr>
          <p:cNvPr id="21" name="Picture 20"/>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892628" y="3093925"/>
            <a:ext cx="1492151" cy="1353262"/>
          </a:xfrm>
          <a:prstGeom prst="rect">
            <a:avLst/>
          </a:prstGeom>
          <a:ln w="38100">
            <a:noFill/>
          </a:ln>
        </p:spPr>
      </p:pic>
    </p:spTree>
    <p:custDataLst>
      <p:tags r:id="rId2"/>
    </p:custData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bwMode="auto">
          <a:xfrm flipH="1">
            <a:off x="6889509" y="5063454"/>
            <a:ext cx="258574" cy="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Flowchart: Or 13"/>
          <p:cNvSpPr/>
          <p:nvPr/>
        </p:nvSpPr>
        <p:spPr bwMode="auto">
          <a:xfrm>
            <a:off x="8372875"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085316" name="cdtRectangle 7 Id673794"/>
          <p:cNvSpPr>
            <a:spLocks noGrp="1" noChangeArrowheads="1"/>
          </p:cNvSpPr>
          <p:nvPr>
            <p:ph type="title" idx="4294967295"/>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a:t>SIMATIC Technology integrated </a:t>
            </a:r>
            <a:r>
              <a:rPr lang="en-US" dirty="0" smtClean="0"/>
              <a:t/>
            </a:r>
            <a:br>
              <a:rPr lang="en-US" dirty="0" smtClean="0"/>
            </a:br>
            <a:r>
              <a:rPr lang="en-US" dirty="0" smtClean="0"/>
              <a:t>High </a:t>
            </a:r>
            <a:r>
              <a:rPr lang="en-US" dirty="0"/>
              <a:t>speed counter </a:t>
            </a:r>
            <a:r>
              <a:rPr lang="en-US" dirty="0" smtClean="0"/>
              <a:t>HSC - </a:t>
            </a:r>
            <a:r>
              <a:rPr lang="en-US" dirty="0" smtClean="0">
                <a:solidFill>
                  <a:srgbClr val="000000"/>
                </a:solidFill>
                <a:latin typeface="Arial" charset="0"/>
              </a:rPr>
              <a:t>Gate input</a:t>
            </a:r>
            <a:endParaRPr lang="en-US" dirty="0"/>
          </a:p>
        </p:txBody>
      </p:sp>
      <p:sp>
        <p:nvSpPr>
          <p:cNvPr id="10" name="Rounded Rectangle 9"/>
          <p:cNvSpPr/>
          <p:nvPr/>
        </p:nvSpPr>
        <p:spPr bwMode="auto">
          <a:xfrm>
            <a:off x="619398" y="1412875"/>
            <a:ext cx="4740002" cy="4752975"/>
          </a:xfrm>
          <a:prstGeom prst="roundRect">
            <a:avLst>
              <a:gd name="adj" fmla="val 6435"/>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r>
              <a:rPr lang="en-US" dirty="0" smtClean="0">
                <a:solidFill>
                  <a:srgbClr val="000000"/>
                </a:solidFill>
                <a:latin typeface="Arial" charset="0"/>
              </a:rPr>
              <a:t/>
            </a:r>
            <a:br>
              <a:rPr lang="en-US" dirty="0" smtClean="0">
                <a:solidFill>
                  <a:srgbClr val="000000"/>
                </a:solidFill>
                <a:latin typeface="Arial" charset="0"/>
              </a:rPr>
            </a:br>
            <a:r>
              <a:rPr lang="en-US" b="1" dirty="0" smtClean="0">
                <a:solidFill>
                  <a:srgbClr val="000000"/>
                </a:solidFill>
                <a:latin typeface="Arial" charset="0"/>
              </a:rPr>
              <a:t>Use case: </a:t>
            </a:r>
            <a:r>
              <a:rPr lang="en-US" dirty="0" smtClean="0">
                <a:solidFill>
                  <a:srgbClr val="000000"/>
                </a:solidFill>
                <a:latin typeface="Arial" charset="0"/>
              </a:rPr>
              <a:t/>
            </a:r>
            <a:br>
              <a:rPr lang="en-US" dirty="0" smtClean="0">
                <a:solidFill>
                  <a:srgbClr val="000000"/>
                </a:solidFill>
                <a:latin typeface="Arial" charset="0"/>
              </a:rPr>
            </a:br>
            <a:r>
              <a:rPr lang="en-US" dirty="0" smtClean="0">
                <a:solidFill>
                  <a:srgbClr val="000000"/>
                </a:solidFill>
                <a:latin typeface="Arial" charset="0"/>
              </a:rPr>
              <a:t>Measurement of components on a conveyer.</a:t>
            </a:r>
          </a:p>
          <a:p>
            <a:r>
              <a:rPr lang="en-US" dirty="0" smtClean="0">
                <a:solidFill>
                  <a:srgbClr val="000000"/>
                </a:solidFill>
                <a:latin typeface="Arial" charset="0"/>
              </a:rPr>
              <a:t>Advantage</a:t>
            </a:r>
            <a:r>
              <a:rPr lang="en-US" b="1" dirty="0" smtClean="0">
                <a:solidFill>
                  <a:srgbClr val="000000"/>
                </a:solidFill>
                <a:latin typeface="Arial" charset="0"/>
              </a:rPr>
              <a:t>: </a:t>
            </a:r>
            <a:br>
              <a:rPr lang="en-US" b="1" dirty="0" smtClean="0">
                <a:solidFill>
                  <a:srgbClr val="000000"/>
                </a:solidFill>
                <a:latin typeface="Arial" charset="0"/>
              </a:rPr>
            </a:br>
            <a:r>
              <a:rPr lang="en-US" dirty="0" smtClean="0">
                <a:solidFill>
                  <a:srgbClr val="000000"/>
                </a:solidFill>
                <a:latin typeface="Arial" charset="0"/>
              </a:rPr>
              <a:t>Measurements can be realized easily. Since FW 4.2 are </a:t>
            </a:r>
            <a:r>
              <a:rPr lang="en-US" b="1" dirty="0" smtClean="0">
                <a:solidFill>
                  <a:srgbClr val="000000"/>
                </a:solidFill>
                <a:latin typeface="Arial" charset="0"/>
              </a:rPr>
              <a:t>no additional OBs necessary</a:t>
            </a:r>
            <a:br>
              <a:rPr lang="en-US" b="1" dirty="0" smtClean="0">
                <a:solidFill>
                  <a:srgbClr val="000000"/>
                </a:solidFill>
                <a:latin typeface="Arial" charset="0"/>
              </a:rPr>
            </a:br>
            <a:r>
              <a:rPr lang="en-US" dirty="0" smtClean="0">
                <a:solidFill>
                  <a:srgbClr val="000000"/>
                </a:solidFill>
                <a:latin typeface="Arial" charset="0"/>
              </a:rPr>
              <a:t>(OBs = interrupts).</a:t>
            </a:r>
          </a:p>
          <a:p>
            <a:r>
              <a:rPr lang="en-US" dirty="0" smtClean="0">
                <a:solidFill>
                  <a:srgbClr val="000000"/>
                </a:solidFill>
                <a:latin typeface="Arial" charset="0"/>
              </a:rPr>
              <a:t>After the probe was passing the light barrier the length is measured. Independent of incoming pulses the last value is fix on the input double word.</a:t>
            </a:r>
            <a:endParaRPr lang="en-US" dirty="0">
              <a:solidFill>
                <a:srgbClr val="000000"/>
              </a:solidFill>
              <a:latin typeface="Arial" charset="0"/>
            </a:endParaRPr>
          </a:p>
        </p:txBody>
      </p:sp>
      <p:sp>
        <p:nvSpPr>
          <p:cNvPr id="5" name="&quot;No&quot; Symbol 4"/>
          <p:cNvSpPr/>
          <p:nvPr/>
        </p:nvSpPr>
        <p:spPr bwMode="auto">
          <a:xfrm rot="-2700000">
            <a:off x="5835534" y="4523454"/>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1" name="&quot;No&quot; Symbol 10"/>
          <p:cNvSpPr/>
          <p:nvPr/>
        </p:nvSpPr>
        <p:spPr bwMode="auto">
          <a:xfrm rot="-2700000">
            <a:off x="10293926" y="4523455"/>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7" name="Rounded Rectangle 6"/>
          <p:cNvSpPr/>
          <p:nvPr/>
        </p:nvSpPr>
        <p:spPr bwMode="auto">
          <a:xfrm>
            <a:off x="5835536" y="4523454"/>
            <a:ext cx="5540293" cy="1080000"/>
          </a:xfrm>
          <a:prstGeom prst="roundRect">
            <a:avLst>
              <a:gd name="adj" fmla="val 50000"/>
            </a:avLst>
          </a:prstGeom>
          <a:noFill/>
          <a:ln w="38100">
            <a:solidFill>
              <a:schemeClr val="tx1"/>
            </a:solidFill>
            <a:prstDash val="solid"/>
            <a:rou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3" name="Cube 12"/>
          <p:cNvSpPr/>
          <p:nvPr/>
        </p:nvSpPr>
        <p:spPr bwMode="auto">
          <a:xfrm>
            <a:off x="6540570" y="4145674"/>
            <a:ext cx="1091123" cy="358890"/>
          </a:xfrm>
          <a:prstGeom prst="cube">
            <a:avLst/>
          </a:prstGeom>
          <a:blipFill>
            <a:blip r:embed="rId4"/>
            <a:tile tx="0" ty="0" sx="100000" sy="100000" flip="none" algn="tl"/>
          </a:blip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cxnSp>
        <p:nvCxnSpPr>
          <p:cNvPr id="17" name="Straight Connector 16"/>
          <p:cNvCxnSpPr/>
          <p:nvPr/>
        </p:nvCxnSpPr>
        <p:spPr bwMode="auto">
          <a:xfrm flipH="1">
            <a:off x="8125162"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 name="Cube 14"/>
          <p:cNvSpPr/>
          <p:nvPr/>
        </p:nvSpPr>
        <p:spPr bwMode="auto">
          <a:xfrm>
            <a:off x="7893012"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21" name="Cube 20"/>
          <p:cNvSpPr/>
          <p:nvPr/>
        </p:nvSpPr>
        <p:spPr bwMode="auto">
          <a:xfrm>
            <a:off x="7086132" y="4835935"/>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pic>
        <p:nvPicPr>
          <p:cNvPr id="24"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525" t="13836" b="59805"/>
          <a:stretch/>
        </p:blipFill>
        <p:spPr bwMode="auto">
          <a:xfrm>
            <a:off x="6339048" y="2462709"/>
            <a:ext cx="5486092" cy="913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8372875" y="4758755"/>
            <a:ext cx="7849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Gate</a:t>
            </a:r>
          </a:p>
        </p:txBody>
      </p:sp>
      <p:sp>
        <p:nvSpPr>
          <p:cNvPr id="26" name="TextBox 25"/>
          <p:cNvSpPr txBox="1"/>
          <p:nvPr/>
        </p:nvSpPr>
        <p:spPr>
          <a:xfrm>
            <a:off x="7551262" y="5215854"/>
            <a:ext cx="715231"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Count</a:t>
            </a:r>
          </a:p>
        </p:txBody>
      </p:sp>
      <p:cxnSp>
        <p:nvCxnSpPr>
          <p:cNvPr id="27" name="Straight Connector 26"/>
          <p:cNvCxnSpPr/>
          <p:nvPr/>
        </p:nvCxnSpPr>
        <p:spPr bwMode="auto">
          <a:xfrm flipV="1">
            <a:off x="6490557" y="2124846"/>
            <a:ext cx="0" cy="1591492"/>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9" name="Frame 28"/>
          <p:cNvSpPr/>
          <p:nvPr/>
        </p:nvSpPr>
        <p:spPr bwMode="auto">
          <a:xfrm>
            <a:off x="9483397" y="2608955"/>
            <a:ext cx="2878667" cy="311637"/>
          </a:xfrm>
          <a:prstGeom prst="frame">
            <a:avLst/>
          </a:prstGeom>
          <a:solidFill>
            <a:schemeClr val="accent3"/>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Tree>
    <p:custDataLst>
      <p:tags r:id="rId1"/>
    </p:custDataLst>
    <p:extLst>
      <p:ext uri="{BB962C8B-B14F-4D97-AF65-F5344CB8AC3E}">
        <p14:creationId xmlns:p14="http://schemas.microsoft.com/office/powerpoint/2010/main" val="2625771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32000" fill="hold"/>
                                        <p:tgtEl>
                                          <p:spTgt spid="11"/>
                                        </p:tgtEl>
                                        <p:attrNameLst>
                                          <p:attrName>r</p:attrName>
                                        </p:attrNameLst>
                                      </p:cBhvr>
                                    </p:animRot>
                                  </p:childTnLst>
                                </p:cTn>
                              </p:par>
                              <p:par>
                                <p:cTn id="7" presetID="8" presetClass="emph" presetSubtype="0" fill="hold" grpId="0" nodeType="withEffect">
                                  <p:stCondLst>
                                    <p:cond delay="0"/>
                                  </p:stCondLst>
                                  <p:childTnLst>
                                    <p:animRot by="21600000">
                                      <p:cBhvr>
                                        <p:cTn id="8" dur="32000" fill="hold"/>
                                        <p:tgtEl>
                                          <p:spTgt spid="5"/>
                                        </p:tgtEl>
                                        <p:attrNameLst>
                                          <p:attrName>r</p:attrName>
                                        </p:attrNameLst>
                                      </p:cBhvr>
                                    </p:animRot>
                                  </p:childTnLst>
                                </p:cTn>
                              </p:par>
                              <p:par>
                                <p:cTn id="9" presetID="63" presetClass="path" presetSubtype="0" fill="hold" grpId="0" nodeType="withEffect">
                                  <p:stCondLst>
                                    <p:cond delay="0"/>
                                  </p:stCondLst>
                                  <p:childTnLst>
                                    <p:animMotion origin="layout" path="M -1.90736E-6 -8.41813E-7 L 0.2623 0.00208 " pathEditMode="relative" rAng="0" ptsTypes="AA">
                                      <p:cBhvr>
                                        <p:cTn id="10" dur="32000" fill="hold"/>
                                        <p:tgtEl>
                                          <p:spTgt spid="13"/>
                                        </p:tgtEl>
                                        <p:attrNameLst>
                                          <p:attrName>ppt_x</p:attrName>
                                          <p:attrName>ppt_y</p:attrName>
                                        </p:attrNameLst>
                                      </p:cBhvr>
                                      <p:rCtr x="13115" y="93"/>
                                    </p:animMotion>
                                  </p:childTnLst>
                                </p:cTn>
                              </p:par>
                              <p:par>
                                <p:cTn id="11" presetID="1" presetClass="exit" presetSubtype="0" fill="hold" nodeType="withEffect">
                                  <p:stCondLst>
                                    <p:cond delay="8000"/>
                                  </p:stCondLst>
                                  <p:childTnLst>
                                    <p:set>
                                      <p:cBhvr>
                                        <p:cTn id="12" dur="1" fill="hold">
                                          <p:stCondLst>
                                            <p:cond delay="9"/>
                                          </p:stCondLst>
                                        </p:cTn>
                                        <p:tgtEl>
                                          <p:spTgt spid="17"/>
                                        </p:tgtEl>
                                        <p:attrNameLst>
                                          <p:attrName>style.visibility</p:attrName>
                                        </p:attrNameLst>
                                      </p:cBhvr>
                                      <p:to>
                                        <p:strVal val="hidden"/>
                                      </p:to>
                                    </p:set>
                                  </p:childTnLst>
                                </p:cTn>
                              </p:par>
                              <p:par>
                                <p:cTn id="13" presetID="1" presetClass="entr" presetSubtype="0" fill="hold" nodeType="withEffect">
                                  <p:stCondLst>
                                    <p:cond delay="19000"/>
                                  </p:stCondLst>
                                  <p:childTnLst>
                                    <p:set>
                                      <p:cBhvr>
                                        <p:cTn id="14" dur="1" fill="hold">
                                          <p:stCondLst>
                                            <p:cond delay="9"/>
                                          </p:stCondLst>
                                        </p:cTn>
                                        <p:tgtEl>
                                          <p:spTgt spid="17"/>
                                        </p:tgtEl>
                                        <p:attrNameLst>
                                          <p:attrName>style.visibility</p:attrName>
                                        </p:attrNameLst>
                                      </p:cBhvr>
                                      <p:to>
                                        <p:strVal val="visible"/>
                                      </p:to>
                                    </p:set>
                                  </p:childTnLst>
                                </p:cTn>
                              </p:par>
                              <p:par>
                                <p:cTn id="15" presetID="45" presetClass="exit" presetSubtype="0" repeatCount="8000" fill="hold" nodeType="withEffect">
                                  <p:stCondLst>
                                    <p:cond delay="0"/>
                                  </p:stCondLst>
                                  <p:childTnLst>
                                    <p:animEffect transition="out" filter="fade">
                                      <p:cBhvr>
                                        <p:cTn id="16" dur="4000"/>
                                        <p:tgtEl>
                                          <p:spTgt spid="22"/>
                                        </p:tgtEl>
                                      </p:cBhvr>
                                    </p:animEffect>
                                    <p:anim calcmode="lin" valueType="num">
                                      <p:cBhvr>
                                        <p:cTn id="17" dur="4000"/>
                                        <p:tgtEl>
                                          <p:spTgt spid="2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4000"/>
                                        <p:tgtEl>
                                          <p:spTgt spid="22"/>
                                        </p:tgtEl>
                                        <p:attrNameLst>
                                          <p:attrName>ppt_h</p:attrName>
                                        </p:attrNameLst>
                                      </p:cBhvr>
                                      <p:tavLst>
                                        <p:tav tm="0">
                                          <p:val>
                                            <p:strVal val="ppt_h"/>
                                          </p:val>
                                        </p:tav>
                                        <p:tav tm="100000">
                                          <p:val>
                                            <p:strVal val="ppt_h"/>
                                          </p:val>
                                        </p:tav>
                                      </p:tavLst>
                                    </p:anim>
                                    <p:set>
                                      <p:cBhvr>
                                        <p:cTn id="19" dur="1" fill="hold">
                                          <p:stCondLst>
                                            <p:cond delay="3999"/>
                                          </p:stCondLst>
                                        </p:cTn>
                                        <p:tgtEl>
                                          <p:spTgt spid="22"/>
                                        </p:tgtEl>
                                        <p:attrNameLst>
                                          <p:attrName>style.visibility</p:attrName>
                                        </p:attrNameLst>
                                      </p:cBhvr>
                                      <p:to>
                                        <p:strVal val="hidden"/>
                                      </p:to>
                                    </p:set>
                                  </p:childTnLst>
                                </p:cTn>
                              </p:par>
                              <p:par>
                                <p:cTn id="20" presetID="63" presetClass="path" presetSubtype="0" fill="hold" nodeType="withEffect">
                                  <p:stCondLst>
                                    <p:cond delay="0"/>
                                  </p:stCondLst>
                                  <p:childTnLst>
                                    <p:animMotion origin="layout" path="M -4.71629E-6 -4.44444E-6 L 0.42205 0.00301 " pathEditMode="relative" rAng="0" ptsTypes="AA">
                                      <p:cBhvr>
                                        <p:cTn id="21" dur="32000" fill="hold"/>
                                        <p:tgtEl>
                                          <p:spTgt spid="27"/>
                                        </p:tgtEl>
                                        <p:attrNameLst>
                                          <p:attrName>ppt_x</p:attrName>
                                          <p:attrName>ppt_y</p:attrName>
                                        </p:attrNameLst>
                                      </p:cBhvr>
                                      <p:rCtr x="21096" y="139"/>
                                    </p:animMotion>
                                  </p:childTnLst>
                                </p:cTn>
                              </p:par>
                            </p:childTnLst>
                          </p:cTn>
                        </p:par>
                        <p:par>
                          <p:cTn id="22" fill="hold">
                            <p:stCondLst>
                              <p:cond delay="32000"/>
                            </p:stCondLst>
                            <p:childTnLst>
                              <p:par>
                                <p:cTn id="23" presetID="1"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269" t="21708" r="82896" b="22682"/>
          <a:stretch/>
        </p:blipFill>
        <p:spPr bwMode="auto">
          <a:xfrm>
            <a:off x="7528276" y="1287267"/>
            <a:ext cx="1053706" cy="2519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9305" t="23235" r="52244" b="10410"/>
          <a:stretch/>
        </p:blipFill>
        <p:spPr bwMode="auto">
          <a:xfrm>
            <a:off x="5566352" y="1319166"/>
            <a:ext cx="1893261" cy="300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85316" name="cdtRectangle 7 Id673794"/>
          <p:cNvSpPr>
            <a:spLocks noGrp="1" noChangeArrowheads="1"/>
          </p:cNvSpPr>
          <p:nvPr>
            <p:ph type="title" idx="4294967295"/>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a:t>SIMATIC Technology integrated </a:t>
            </a:r>
            <a:r>
              <a:rPr lang="en-US" dirty="0" smtClean="0"/>
              <a:t/>
            </a:r>
            <a:br>
              <a:rPr lang="en-US" dirty="0" smtClean="0"/>
            </a:br>
            <a:r>
              <a:rPr lang="en-US" dirty="0" smtClean="0"/>
              <a:t>High </a:t>
            </a:r>
            <a:r>
              <a:rPr lang="en-US" dirty="0"/>
              <a:t>speed counter </a:t>
            </a:r>
            <a:r>
              <a:rPr lang="en-US" dirty="0" smtClean="0"/>
              <a:t>HSC</a:t>
            </a:r>
            <a:r>
              <a:rPr lang="en-US" dirty="0">
                <a:solidFill>
                  <a:srgbClr val="000000"/>
                </a:solidFill>
                <a:latin typeface="Arial" charset="0"/>
              </a:rPr>
              <a:t> </a:t>
            </a:r>
            <a:r>
              <a:rPr lang="en-US" dirty="0" smtClean="0">
                <a:solidFill>
                  <a:srgbClr val="000000"/>
                </a:solidFill>
                <a:latin typeface="Arial" charset="0"/>
              </a:rPr>
              <a:t>- HSC Output</a:t>
            </a:r>
            <a:endParaRPr lang="en-US" dirty="0"/>
          </a:p>
        </p:txBody>
      </p:sp>
      <p:sp>
        <p:nvSpPr>
          <p:cNvPr id="10" name="Rounded Rectangle 9"/>
          <p:cNvSpPr/>
          <p:nvPr/>
        </p:nvSpPr>
        <p:spPr bwMode="auto">
          <a:xfrm>
            <a:off x="619398" y="1412875"/>
            <a:ext cx="4740002" cy="4752975"/>
          </a:xfrm>
          <a:prstGeom prst="roundRect">
            <a:avLst>
              <a:gd name="adj" fmla="val 6435"/>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r>
              <a:rPr lang="en-US" dirty="0" smtClean="0">
                <a:solidFill>
                  <a:srgbClr val="000000"/>
                </a:solidFill>
                <a:latin typeface="Arial" charset="0"/>
              </a:rPr>
              <a:t/>
            </a:r>
            <a:br>
              <a:rPr lang="en-US" dirty="0" smtClean="0">
                <a:solidFill>
                  <a:srgbClr val="000000"/>
                </a:solidFill>
                <a:latin typeface="Arial" charset="0"/>
              </a:rPr>
            </a:br>
            <a:r>
              <a:rPr lang="en-US" b="1" dirty="0" smtClean="0">
                <a:solidFill>
                  <a:srgbClr val="000000"/>
                </a:solidFill>
                <a:latin typeface="Arial" charset="0"/>
              </a:rPr>
              <a:t>Use case: </a:t>
            </a:r>
            <a:br>
              <a:rPr lang="en-US" b="1" dirty="0" smtClean="0">
                <a:solidFill>
                  <a:srgbClr val="000000"/>
                </a:solidFill>
                <a:latin typeface="Arial" charset="0"/>
              </a:rPr>
            </a:br>
            <a:r>
              <a:rPr lang="en-US" dirty="0" smtClean="0">
                <a:solidFill>
                  <a:srgbClr val="000000"/>
                </a:solidFill>
                <a:latin typeface="Arial" charset="0"/>
              </a:rPr>
              <a:t>exact marking of components </a:t>
            </a:r>
          </a:p>
          <a:p>
            <a:r>
              <a:rPr lang="en-US" b="1" dirty="0">
                <a:solidFill>
                  <a:srgbClr val="000000"/>
                </a:solidFill>
                <a:latin typeface="Arial" charset="0"/>
              </a:rPr>
              <a:t>A</a:t>
            </a:r>
            <a:r>
              <a:rPr lang="en-US" b="1" dirty="0" smtClean="0">
                <a:solidFill>
                  <a:srgbClr val="000000"/>
                </a:solidFill>
                <a:latin typeface="Arial" charset="0"/>
              </a:rPr>
              <a:t>dvantage: </a:t>
            </a:r>
            <a:br>
              <a:rPr lang="en-US" b="1" dirty="0" smtClean="0">
                <a:solidFill>
                  <a:srgbClr val="000000"/>
                </a:solidFill>
                <a:latin typeface="Arial" charset="0"/>
              </a:rPr>
            </a:br>
            <a:r>
              <a:rPr lang="en-US" dirty="0" smtClean="0">
                <a:solidFill>
                  <a:srgbClr val="000000"/>
                </a:solidFill>
                <a:latin typeface="Arial" charset="0"/>
              </a:rPr>
              <a:t>A  output can activated easily. </a:t>
            </a:r>
            <a:r>
              <a:rPr lang="en-US" b="1" dirty="0" smtClean="0">
                <a:solidFill>
                  <a:srgbClr val="000000"/>
                </a:solidFill>
                <a:latin typeface="Arial" charset="0"/>
              </a:rPr>
              <a:t>There is no additional OB </a:t>
            </a:r>
            <a:r>
              <a:rPr lang="en-US" dirty="0" smtClean="0">
                <a:solidFill>
                  <a:srgbClr val="000000"/>
                </a:solidFill>
                <a:latin typeface="Arial" charset="0"/>
              </a:rPr>
              <a:t>necessary since FW 4.2 (OBs = interrupt) .</a:t>
            </a:r>
          </a:p>
          <a:p>
            <a:r>
              <a:rPr lang="en-US" dirty="0" smtClean="0">
                <a:solidFill>
                  <a:srgbClr val="000000"/>
                </a:solidFill>
                <a:latin typeface="Arial" charset="0"/>
              </a:rPr>
              <a:t>After pulse time was running the output is reasserted without user program action</a:t>
            </a:r>
            <a:endParaRPr lang="en-US" dirty="0">
              <a:solidFill>
                <a:srgbClr val="000000"/>
              </a:solidFill>
              <a:latin typeface="Arial" charset="0"/>
            </a:endParaRPr>
          </a:p>
        </p:txBody>
      </p:sp>
      <p:sp>
        <p:nvSpPr>
          <p:cNvPr id="20" name="TextBox 19"/>
          <p:cNvSpPr txBox="1"/>
          <p:nvPr/>
        </p:nvSpPr>
        <p:spPr>
          <a:xfrm>
            <a:off x="9100372" y="2541039"/>
            <a:ext cx="948925"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Output</a:t>
            </a:r>
          </a:p>
        </p:txBody>
      </p:sp>
      <p:cxnSp>
        <p:nvCxnSpPr>
          <p:cNvPr id="27" name="Straight Connector 26"/>
          <p:cNvCxnSpPr/>
          <p:nvPr/>
        </p:nvCxnSpPr>
        <p:spPr bwMode="auto">
          <a:xfrm flipV="1">
            <a:off x="5703975" y="1412876"/>
            <a:ext cx="0" cy="2447924"/>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Straight Connector 24"/>
          <p:cNvCxnSpPr/>
          <p:nvPr/>
        </p:nvCxnSpPr>
        <p:spPr bwMode="auto">
          <a:xfrm flipH="1">
            <a:off x="6889509" y="5063454"/>
            <a:ext cx="258574" cy="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Flowchart: Or 27"/>
          <p:cNvSpPr/>
          <p:nvPr/>
        </p:nvSpPr>
        <p:spPr bwMode="auto">
          <a:xfrm>
            <a:off x="8372875"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0" name="&quot;No&quot; Symbol 29"/>
          <p:cNvSpPr/>
          <p:nvPr/>
        </p:nvSpPr>
        <p:spPr bwMode="auto">
          <a:xfrm rot="-2700000">
            <a:off x="5835534" y="4523454"/>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1" name="&quot;No&quot; Symbol 30"/>
          <p:cNvSpPr/>
          <p:nvPr/>
        </p:nvSpPr>
        <p:spPr bwMode="auto">
          <a:xfrm rot="-2700000">
            <a:off x="10293926" y="4523455"/>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2" name="Rounded Rectangle 31"/>
          <p:cNvSpPr/>
          <p:nvPr/>
        </p:nvSpPr>
        <p:spPr bwMode="auto">
          <a:xfrm>
            <a:off x="5835536" y="4523454"/>
            <a:ext cx="5540293" cy="1080000"/>
          </a:xfrm>
          <a:prstGeom prst="roundRect">
            <a:avLst>
              <a:gd name="adj" fmla="val 50000"/>
            </a:avLst>
          </a:prstGeom>
          <a:noFill/>
          <a:ln w="38100">
            <a:solidFill>
              <a:schemeClr val="tx1"/>
            </a:solidFill>
            <a:prstDash val="solid"/>
            <a:rou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3" name="Cube 32"/>
          <p:cNvSpPr/>
          <p:nvPr/>
        </p:nvSpPr>
        <p:spPr bwMode="auto">
          <a:xfrm>
            <a:off x="6448470" y="4145674"/>
            <a:ext cx="1091123" cy="358890"/>
          </a:xfrm>
          <a:prstGeom prst="cube">
            <a:avLst/>
          </a:prstGeom>
          <a:blipFill>
            <a:blip r:embed="rId5"/>
            <a:tile tx="0" ty="0" sx="100000" sy="100000" flip="none" algn="tl"/>
          </a:blip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cxnSp>
        <p:nvCxnSpPr>
          <p:cNvPr id="34" name="Straight Connector 33"/>
          <p:cNvCxnSpPr/>
          <p:nvPr/>
        </p:nvCxnSpPr>
        <p:spPr bwMode="auto">
          <a:xfrm flipH="1">
            <a:off x="8125162"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5" name="Cube 34"/>
          <p:cNvSpPr/>
          <p:nvPr/>
        </p:nvSpPr>
        <p:spPr bwMode="auto">
          <a:xfrm>
            <a:off x="7893012"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6" name="Cube 35"/>
          <p:cNvSpPr/>
          <p:nvPr/>
        </p:nvSpPr>
        <p:spPr bwMode="auto">
          <a:xfrm>
            <a:off x="7086132" y="4835935"/>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7" name="TextBox 36"/>
          <p:cNvSpPr txBox="1"/>
          <p:nvPr/>
        </p:nvSpPr>
        <p:spPr>
          <a:xfrm>
            <a:off x="8372875" y="4758755"/>
            <a:ext cx="7849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Gate</a:t>
            </a:r>
          </a:p>
        </p:txBody>
      </p:sp>
      <p:sp>
        <p:nvSpPr>
          <p:cNvPr id="38" name="TextBox 37"/>
          <p:cNvSpPr txBox="1"/>
          <p:nvPr/>
        </p:nvSpPr>
        <p:spPr>
          <a:xfrm>
            <a:off x="7551262" y="5215854"/>
            <a:ext cx="715231"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Count</a:t>
            </a:r>
          </a:p>
        </p:txBody>
      </p:sp>
      <p:grpSp>
        <p:nvGrpSpPr>
          <p:cNvPr id="5" name="Group 4"/>
          <p:cNvGrpSpPr/>
          <p:nvPr/>
        </p:nvGrpSpPr>
        <p:grpSpPr>
          <a:xfrm>
            <a:off x="8922997" y="2980892"/>
            <a:ext cx="354750" cy="1038657"/>
            <a:chOff x="9037797" y="2980892"/>
            <a:chExt cx="354750" cy="1038657"/>
          </a:xfrm>
        </p:grpSpPr>
        <p:sp>
          <p:nvSpPr>
            <p:cNvPr id="2" name="Flussdiagramm: Zusammenführen 1"/>
            <p:cNvSpPr/>
            <p:nvPr/>
          </p:nvSpPr>
          <p:spPr bwMode="auto">
            <a:xfrm>
              <a:off x="9037797" y="3702049"/>
              <a:ext cx="354750" cy="317500"/>
            </a:xfrm>
            <a:prstGeom prst="flowChartMerg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 name="Rechteck 2"/>
            <p:cNvSpPr/>
            <p:nvPr/>
          </p:nvSpPr>
          <p:spPr bwMode="auto">
            <a:xfrm>
              <a:off x="9037797" y="2980892"/>
              <a:ext cx="354750" cy="72115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grpSp>
    </p:spTree>
    <p:custDataLst>
      <p:tags r:id="rId1"/>
    </p:custDataLst>
    <p:extLst>
      <p:ext uri="{BB962C8B-B14F-4D97-AF65-F5344CB8AC3E}">
        <p14:creationId xmlns:p14="http://schemas.microsoft.com/office/powerpoint/2010/main" val="14012058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32000" fill="hold"/>
                                        <p:tgtEl>
                                          <p:spTgt spid="31"/>
                                        </p:tgtEl>
                                        <p:attrNameLst>
                                          <p:attrName>r</p:attrName>
                                        </p:attrNameLst>
                                      </p:cBhvr>
                                    </p:animRot>
                                  </p:childTnLst>
                                </p:cTn>
                              </p:par>
                              <p:par>
                                <p:cTn id="7" presetID="8" presetClass="emph" presetSubtype="0" fill="hold" grpId="0" nodeType="withEffect">
                                  <p:stCondLst>
                                    <p:cond delay="0"/>
                                  </p:stCondLst>
                                  <p:childTnLst>
                                    <p:animRot by="21600000">
                                      <p:cBhvr>
                                        <p:cTn id="8" dur="32000" fill="hold"/>
                                        <p:tgtEl>
                                          <p:spTgt spid="30"/>
                                        </p:tgtEl>
                                        <p:attrNameLst>
                                          <p:attrName>r</p:attrName>
                                        </p:attrNameLst>
                                      </p:cBhvr>
                                    </p:animRot>
                                  </p:childTnLst>
                                </p:cTn>
                              </p:par>
                              <p:par>
                                <p:cTn id="9" presetID="63" presetClass="path" presetSubtype="0" fill="hold" grpId="0" nodeType="withEffect">
                                  <p:stCondLst>
                                    <p:cond delay="0"/>
                                  </p:stCondLst>
                                  <p:childTnLst>
                                    <p:animMotion origin="layout" path="M 0 0 L 0.25 0 E" pathEditMode="relative" ptsTypes="">
                                      <p:cBhvr>
                                        <p:cTn id="10" dur="32000" fill="hold"/>
                                        <p:tgtEl>
                                          <p:spTgt spid="33"/>
                                        </p:tgtEl>
                                        <p:attrNameLst>
                                          <p:attrName>ppt_x</p:attrName>
                                          <p:attrName>ppt_y</p:attrName>
                                        </p:attrNameLst>
                                      </p:cBhvr>
                                    </p:animMotion>
                                  </p:childTnLst>
                                </p:cTn>
                              </p:par>
                              <p:par>
                                <p:cTn id="11" presetID="1" presetClass="exit" presetSubtype="0" fill="hold" nodeType="withEffect">
                                  <p:stCondLst>
                                    <p:cond delay="9000"/>
                                  </p:stCondLst>
                                  <p:childTnLst>
                                    <p:set>
                                      <p:cBhvr>
                                        <p:cTn id="12" dur="1" fill="hold">
                                          <p:stCondLst>
                                            <p:cond delay="9"/>
                                          </p:stCondLst>
                                        </p:cTn>
                                        <p:tgtEl>
                                          <p:spTgt spid="34"/>
                                        </p:tgtEl>
                                        <p:attrNameLst>
                                          <p:attrName>style.visibility</p:attrName>
                                        </p:attrNameLst>
                                      </p:cBhvr>
                                      <p:to>
                                        <p:strVal val="hidden"/>
                                      </p:to>
                                    </p:set>
                                  </p:childTnLst>
                                </p:cTn>
                              </p:par>
                              <p:par>
                                <p:cTn id="13" presetID="1" presetClass="entr" presetSubtype="0" fill="hold" nodeType="withEffect">
                                  <p:stCondLst>
                                    <p:cond delay="21000"/>
                                  </p:stCondLst>
                                  <p:childTnLst>
                                    <p:set>
                                      <p:cBhvr>
                                        <p:cTn id="14" dur="1" fill="hold">
                                          <p:stCondLst>
                                            <p:cond delay="9"/>
                                          </p:stCondLst>
                                        </p:cTn>
                                        <p:tgtEl>
                                          <p:spTgt spid="34"/>
                                        </p:tgtEl>
                                        <p:attrNameLst>
                                          <p:attrName>style.visibility</p:attrName>
                                        </p:attrNameLst>
                                      </p:cBhvr>
                                      <p:to>
                                        <p:strVal val="visible"/>
                                      </p:to>
                                    </p:set>
                                  </p:childTnLst>
                                </p:cTn>
                              </p:par>
                              <p:par>
                                <p:cTn id="15" presetID="45" presetClass="exit" presetSubtype="0" repeatCount="8000" fill="hold" nodeType="withEffect">
                                  <p:stCondLst>
                                    <p:cond delay="0"/>
                                  </p:stCondLst>
                                  <p:childTnLst>
                                    <p:animEffect transition="out" filter="fade">
                                      <p:cBhvr>
                                        <p:cTn id="16" dur="4000"/>
                                        <p:tgtEl>
                                          <p:spTgt spid="25"/>
                                        </p:tgtEl>
                                      </p:cBhvr>
                                    </p:animEffect>
                                    <p:anim calcmode="lin" valueType="num">
                                      <p:cBhvr>
                                        <p:cTn id="17" dur="4000"/>
                                        <p:tgtEl>
                                          <p:spTgt spid="2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4000"/>
                                        <p:tgtEl>
                                          <p:spTgt spid="25"/>
                                        </p:tgtEl>
                                        <p:attrNameLst>
                                          <p:attrName>ppt_h</p:attrName>
                                        </p:attrNameLst>
                                      </p:cBhvr>
                                      <p:tavLst>
                                        <p:tav tm="0">
                                          <p:val>
                                            <p:strVal val="ppt_h"/>
                                          </p:val>
                                        </p:tav>
                                        <p:tav tm="100000">
                                          <p:val>
                                            <p:strVal val="ppt_h"/>
                                          </p:val>
                                        </p:tav>
                                      </p:tavLst>
                                    </p:anim>
                                    <p:set>
                                      <p:cBhvr>
                                        <p:cTn id="19" dur="1" fill="hold">
                                          <p:stCondLst>
                                            <p:cond delay="3999"/>
                                          </p:stCondLst>
                                        </p:cTn>
                                        <p:tgtEl>
                                          <p:spTgt spid="25"/>
                                        </p:tgtEl>
                                        <p:attrNameLst>
                                          <p:attrName>style.visibility</p:attrName>
                                        </p:attrNameLst>
                                      </p:cBhvr>
                                      <p:to>
                                        <p:strVal val="hidden"/>
                                      </p:to>
                                    </p:set>
                                  </p:childTnLst>
                                </p:cTn>
                              </p:par>
                              <p:par>
                                <p:cTn id="20" presetID="63" presetClass="path" presetSubtype="0" fill="hold" nodeType="withEffect">
                                  <p:stCondLst>
                                    <p:cond delay="0"/>
                                  </p:stCondLst>
                                  <p:childTnLst>
                                    <p:animMotion origin="layout" path="M 3.25957E-6 -7.40741E-7 L 0.11846 0.00046 " pathEditMode="relative" rAng="0" ptsTypes="AA">
                                      <p:cBhvr>
                                        <p:cTn id="21" dur="32000" fill="hold"/>
                                        <p:tgtEl>
                                          <p:spTgt spid="27"/>
                                        </p:tgtEl>
                                        <p:attrNameLst>
                                          <p:attrName>ppt_x</p:attrName>
                                          <p:attrName>ppt_y</p:attrName>
                                        </p:attrNameLst>
                                      </p:cBhvr>
                                      <p:rCtr x="5923" y="23"/>
                                    </p:animMotion>
                                  </p:childTnLst>
                                </p:cTn>
                              </p:par>
                              <p:par>
                                <p:cTn id="22" presetID="42" presetClass="path" presetSubtype="0" accel="6500" decel="93500" fill="hold" nodeType="withEffect">
                                  <p:stCondLst>
                                    <p:cond delay="16000"/>
                                  </p:stCondLst>
                                  <p:childTnLst>
                                    <p:animMotion origin="layout" path="M 4.09682E-6 1.458E-6 L 0.00039 0.02222 " pathEditMode="relative" rAng="0" ptsTypes="AA">
                                      <p:cBhvr>
                                        <p:cTn id="23" dur="2000" fill="hold"/>
                                        <p:tgtEl>
                                          <p:spTgt spid="5"/>
                                        </p:tgtEl>
                                        <p:attrNameLst>
                                          <p:attrName>ppt_x</p:attrName>
                                          <p:attrName>ppt_y</p:attrName>
                                        </p:attrNameLst>
                                      </p:cBhvr>
                                      <p:rCtr x="13" y="1111"/>
                                    </p:animMotion>
                                  </p:childTnLst>
                                </p:cTn>
                              </p:par>
                              <p:par>
                                <p:cTn id="24" presetID="64" presetClass="path" presetSubtype="0" accel="50000" decel="50000" fill="hold" nodeType="withEffect">
                                  <p:stCondLst>
                                    <p:cond delay="25600"/>
                                  </p:stCondLst>
                                  <p:childTnLst>
                                    <p:animMotion origin="layout" path="M 4.09682E-6 0.02013 L -0.00039 -0.00208 " pathEditMode="relative" rAng="0" ptsTypes="AA">
                                      <p:cBhvr>
                                        <p:cTn id="25" dur="2000" fill="hold"/>
                                        <p:tgtEl>
                                          <p:spTgt spid="5"/>
                                        </p:tgtEl>
                                        <p:attrNameLst>
                                          <p:attrName>ppt_x</p:attrName>
                                          <p:attrName>ppt_y</p:attrName>
                                        </p:attrNameLst>
                                      </p:cBhvr>
                                      <p:rCtr x="-26"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 name="Picture 15" descr="C:\Users\HP3509~1.WW0\AppData\Local\Temp\SNAGHTMLa455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258" y="1507248"/>
            <a:ext cx="6781800" cy="2638426"/>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Or 18"/>
          <p:cNvSpPr/>
          <p:nvPr/>
        </p:nvSpPr>
        <p:spPr bwMode="auto">
          <a:xfrm>
            <a:off x="9405021"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085316" name="cdtRectangle 7 Id673794"/>
          <p:cNvSpPr>
            <a:spLocks noGrp="1" noChangeArrowheads="1"/>
          </p:cNvSpPr>
          <p:nvPr>
            <p:ph type="title" idx="4294967295"/>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a:t>SIMATIC Technology integrated </a:t>
            </a:r>
            <a:r>
              <a:rPr lang="en-US" dirty="0" smtClean="0"/>
              <a:t/>
            </a:r>
            <a:br>
              <a:rPr lang="en-US" dirty="0" smtClean="0"/>
            </a:br>
            <a:r>
              <a:rPr lang="en-US" dirty="0" smtClean="0"/>
              <a:t>High </a:t>
            </a:r>
            <a:r>
              <a:rPr lang="en-US" dirty="0"/>
              <a:t>speed counter </a:t>
            </a:r>
            <a:r>
              <a:rPr lang="en-US" dirty="0" smtClean="0"/>
              <a:t>HSC - </a:t>
            </a:r>
            <a:r>
              <a:rPr lang="en-US" dirty="0" smtClean="0">
                <a:solidFill>
                  <a:srgbClr val="000000"/>
                </a:solidFill>
                <a:latin typeface="Arial" charset="0"/>
              </a:rPr>
              <a:t>Capture </a:t>
            </a:r>
            <a:r>
              <a:rPr lang="en-US" dirty="0">
                <a:solidFill>
                  <a:srgbClr val="000000"/>
                </a:solidFill>
                <a:latin typeface="Arial" charset="0"/>
              </a:rPr>
              <a:t>input</a:t>
            </a:r>
            <a:endParaRPr lang="de-DE" dirty="0"/>
          </a:p>
        </p:txBody>
      </p:sp>
      <p:sp>
        <p:nvSpPr>
          <p:cNvPr id="10" name="Rounded Rectangle 9"/>
          <p:cNvSpPr/>
          <p:nvPr/>
        </p:nvSpPr>
        <p:spPr bwMode="auto">
          <a:xfrm>
            <a:off x="619398" y="1412875"/>
            <a:ext cx="4740002" cy="4752975"/>
          </a:xfrm>
          <a:prstGeom prst="roundRect">
            <a:avLst>
              <a:gd name="adj" fmla="val 6435"/>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endParaRPr lang="en-US" b="1" dirty="0" smtClean="0">
              <a:solidFill>
                <a:srgbClr val="000000"/>
              </a:solidFill>
              <a:latin typeface="Arial" charset="0"/>
            </a:endParaRPr>
          </a:p>
          <a:p>
            <a:r>
              <a:rPr lang="en-US" b="1" dirty="0" smtClean="0">
                <a:solidFill>
                  <a:srgbClr val="000000"/>
                </a:solidFill>
                <a:latin typeface="Arial" charset="0"/>
              </a:rPr>
              <a:t>Use </a:t>
            </a:r>
            <a:r>
              <a:rPr lang="en-US" b="1" dirty="0">
                <a:solidFill>
                  <a:srgbClr val="000000"/>
                </a:solidFill>
                <a:latin typeface="Arial" charset="0"/>
              </a:rPr>
              <a:t>case: </a:t>
            </a:r>
            <a:br>
              <a:rPr lang="en-US" b="1" dirty="0">
                <a:solidFill>
                  <a:srgbClr val="000000"/>
                </a:solidFill>
                <a:latin typeface="Arial" charset="0"/>
              </a:rPr>
            </a:br>
            <a:r>
              <a:rPr lang="en-US" dirty="0">
                <a:solidFill>
                  <a:srgbClr val="000000"/>
                </a:solidFill>
                <a:latin typeface="Arial" charset="0"/>
              </a:rPr>
              <a:t>capture input </a:t>
            </a:r>
          </a:p>
          <a:p>
            <a:r>
              <a:rPr lang="en-US" b="1" dirty="0">
                <a:solidFill>
                  <a:srgbClr val="000000"/>
                </a:solidFill>
                <a:latin typeface="Arial" charset="0"/>
              </a:rPr>
              <a:t>Advantage: </a:t>
            </a:r>
            <a:br>
              <a:rPr lang="en-US" b="1" dirty="0">
                <a:solidFill>
                  <a:srgbClr val="000000"/>
                </a:solidFill>
                <a:latin typeface="Arial" charset="0"/>
              </a:rPr>
            </a:br>
            <a:r>
              <a:rPr lang="en-US" dirty="0">
                <a:solidFill>
                  <a:srgbClr val="000000"/>
                </a:solidFill>
                <a:latin typeface="Arial" charset="0"/>
              </a:rPr>
              <a:t>This feature copy the current counter value to the capture register with change on an digital input. The Register investigation can be done later on without using any additional interrupt OBs</a:t>
            </a:r>
          </a:p>
        </p:txBody>
      </p:sp>
      <p:cxnSp>
        <p:nvCxnSpPr>
          <p:cNvPr id="7" name="Straight Connector 6"/>
          <p:cNvCxnSpPr/>
          <p:nvPr/>
        </p:nvCxnSpPr>
        <p:spPr bwMode="auto">
          <a:xfrm flipH="1">
            <a:off x="6889509" y="5063454"/>
            <a:ext cx="258574" cy="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 name="Flowchart: Or 7"/>
          <p:cNvSpPr/>
          <p:nvPr/>
        </p:nvSpPr>
        <p:spPr bwMode="auto">
          <a:xfrm>
            <a:off x="8372875"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9" name="&quot;No&quot; Symbol 8"/>
          <p:cNvSpPr/>
          <p:nvPr/>
        </p:nvSpPr>
        <p:spPr bwMode="auto">
          <a:xfrm rot="-2700000">
            <a:off x="5835534" y="4523454"/>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1" name="&quot;No&quot; Symbol 10"/>
          <p:cNvSpPr/>
          <p:nvPr/>
        </p:nvSpPr>
        <p:spPr bwMode="auto">
          <a:xfrm rot="-2700000">
            <a:off x="10293926" y="4523455"/>
            <a:ext cx="1080000" cy="1080000"/>
          </a:xfrm>
          <a:prstGeom prst="noSmoking">
            <a:avLst/>
          </a:prstGeom>
          <a:solidFill>
            <a:schemeClr val="accent1">
              <a:lumMod val="60000"/>
              <a:lumOff val="40000"/>
            </a:schemeClr>
          </a:solidFill>
          <a:ln w="12700">
            <a:solidFill>
              <a:schemeClr val="tx1"/>
            </a:solidFill>
            <a:prstDash val="dash"/>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2" name="Rounded Rectangle 11"/>
          <p:cNvSpPr/>
          <p:nvPr/>
        </p:nvSpPr>
        <p:spPr bwMode="auto">
          <a:xfrm>
            <a:off x="5835536" y="4523454"/>
            <a:ext cx="5540293" cy="1080000"/>
          </a:xfrm>
          <a:prstGeom prst="roundRect">
            <a:avLst>
              <a:gd name="adj" fmla="val 50000"/>
            </a:avLst>
          </a:prstGeom>
          <a:noFill/>
          <a:ln w="38100">
            <a:solidFill>
              <a:schemeClr val="tx1"/>
            </a:solidFill>
            <a:prstDash val="solid"/>
            <a:rou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3" name="Cube 12"/>
          <p:cNvSpPr/>
          <p:nvPr/>
        </p:nvSpPr>
        <p:spPr bwMode="auto">
          <a:xfrm>
            <a:off x="6099175" y="4145674"/>
            <a:ext cx="1793837" cy="377780"/>
          </a:xfrm>
          <a:prstGeom prst="cube">
            <a:avLst/>
          </a:prstGeom>
          <a:blipFill>
            <a:blip r:embed="rId5"/>
            <a:tile tx="0" ty="0" sx="100000" sy="100000" flip="none" algn="tl"/>
          </a:blip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cxnSp>
        <p:nvCxnSpPr>
          <p:cNvPr id="14" name="Straight Connector 13"/>
          <p:cNvCxnSpPr/>
          <p:nvPr/>
        </p:nvCxnSpPr>
        <p:spPr bwMode="auto">
          <a:xfrm flipH="1">
            <a:off x="8125162"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 name="Cube 14"/>
          <p:cNvSpPr/>
          <p:nvPr/>
        </p:nvSpPr>
        <p:spPr bwMode="auto">
          <a:xfrm>
            <a:off x="7893012"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6" name="Cube 15"/>
          <p:cNvSpPr/>
          <p:nvPr/>
        </p:nvSpPr>
        <p:spPr bwMode="auto">
          <a:xfrm>
            <a:off x="7086132" y="4835935"/>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7" name="TextBox 16"/>
          <p:cNvSpPr txBox="1"/>
          <p:nvPr/>
        </p:nvSpPr>
        <p:spPr>
          <a:xfrm>
            <a:off x="8372875" y="4758755"/>
            <a:ext cx="7849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Gate</a:t>
            </a:r>
          </a:p>
        </p:txBody>
      </p:sp>
      <p:sp>
        <p:nvSpPr>
          <p:cNvPr id="18" name="TextBox 17"/>
          <p:cNvSpPr txBox="1"/>
          <p:nvPr/>
        </p:nvSpPr>
        <p:spPr>
          <a:xfrm>
            <a:off x="7551262" y="5215854"/>
            <a:ext cx="715231"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Count</a:t>
            </a:r>
          </a:p>
        </p:txBody>
      </p:sp>
      <p:cxnSp>
        <p:nvCxnSpPr>
          <p:cNvPr id="20" name="Straight Connector 19"/>
          <p:cNvCxnSpPr/>
          <p:nvPr/>
        </p:nvCxnSpPr>
        <p:spPr bwMode="auto">
          <a:xfrm flipH="1">
            <a:off x="9157308"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Cube 20"/>
          <p:cNvSpPr/>
          <p:nvPr/>
        </p:nvSpPr>
        <p:spPr bwMode="auto">
          <a:xfrm>
            <a:off x="8925158"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22" name="TextBox 21"/>
          <p:cNvSpPr txBox="1"/>
          <p:nvPr/>
        </p:nvSpPr>
        <p:spPr>
          <a:xfrm>
            <a:off x="9405021" y="4758755"/>
            <a:ext cx="8713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Capture</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315" y="3202739"/>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827" y="3025416"/>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7228" y="3022235"/>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140870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32000" fill="hold"/>
                                        <p:tgtEl>
                                          <p:spTgt spid="11"/>
                                        </p:tgtEl>
                                        <p:attrNameLst>
                                          <p:attrName>r</p:attrName>
                                        </p:attrNameLst>
                                      </p:cBhvr>
                                    </p:animRot>
                                  </p:childTnLst>
                                </p:cTn>
                              </p:par>
                              <p:par>
                                <p:cTn id="7" presetID="8" presetClass="emph" presetSubtype="0" fill="hold" grpId="0" nodeType="withEffect">
                                  <p:stCondLst>
                                    <p:cond delay="0"/>
                                  </p:stCondLst>
                                  <p:childTnLst>
                                    <p:animRot by="21600000">
                                      <p:cBhvr>
                                        <p:cTn id="8" dur="32000" fill="hold"/>
                                        <p:tgtEl>
                                          <p:spTgt spid="9"/>
                                        </p:tgtEl>
                                        <p:attrNameLst>
                                          <p:attrName>r</p:attrName>
                                        </p:attrNameLst>
                                      </p:cBhvr>
                                    </p:animRot>
                                  </p:childTnLst>
                                </p:cTn>
                              </p:par>
                              <p:par>
                                <p:cTn id="9" presetID="63" presetClass="path" presetSubtype="0" fill="hold" grpId="0" nodeType="withEffect">
                                  <p:stCondLst>
                                    <p:cond delay="0"/>
                                  </p:stCondLst>
                                  <p:childTnLst>
                                    <p:animMotion origin="layout" path="M 0 0 L 0.25 0 E" pathEditMode="relative" ptsTypes="">
                                      <p:cBhvr>
                                        <p:cTn id="10" dur="32000" fill="hold"/>
                                        <p:tgtEl>
                                          <p:spTgt spid="13"/>
                                        </p:tgtEl>
                                        <p:attrNameLst>
                                          <p:attrName>ppt_x</p:attrName>
                                          <p:attrName>ppt_y</p:attrName>
                                        </p:attrNameLst>
                                      </p:cBhvr>
                                    </p:animMotion>
                                  </p:childTnLst>
                                </p:cTn>
                              </p:par>
                              <p:par>
                                <p:cTn id="11" presetID="1" presetClass="exit" presetSubtype="0" fill="hold" nodeType="withEffect">
                                  <p:stCondLst>
                                    <p:cond delay="6000"/>
                                  </p:stCondLst>
                                  <p:childTnLst>
                                    <p:set>
                                      <p:cBhvr>
                                        <p:cTn id="12" dur="1" fill="hold">
                                          <p:stCondLst>
                                            <p:cond delay="9"/>
                                          </p:stCondLst>
                                        </p:cTn>
                                        <p:tgtEl>
                                          <p:spTgt spid="14"/>
                                        </p:tgtEl>
                                        <p:attrNameLst>
                                          <p:attrName>style.visibility</p:attrName>
                                        </p:attrNameLst>
                                      </p:cBhvr>
                                      <p:to>
                                        <p:strVal val="hidden"/>
                                      </p:to>
                                    </p:set>
                                  </p:childTnLst>
                                </p:cTn>
                              </p:par>
                              <p:par>
                                <p:cTn id="13" presetID="1" presetClass="entr" presetSubtype="0" fill="hold" nodeType="withEffect">
                                  <p:stCondLst>
                                    <p:cond delay="25300"/>
                                  </p:stCondLst>
                                  <p:childTnLst>
                                    <p:set>
                                      <p:cBhvr>
                                        <p:cTn id="14" dur="1" fill="hold">
                                          <p:stCondLst>
                                            <p:cond delay="9"/>
                                          </p:stCondLst>
                                        </p:cTn>
                                        <p:tgtEl>
                                          <p:spTgt spid="14"/>
                                        </p:tgtEl>
                                        <p:attrNameLst>
                                          <p:attrName>style.visibility</p:attrName>
                                        </p:attrNameLst>
                                      </p:cBhvr>
                                      <p:to>
                                        <p:strVal val="visible"/>
                                      </p:to>
                                    </p:set>
                                  </p:childTnLst>
                                </p:cTn>
                              </p:par>
                              <p:par>
                                <p:cTn id="15" presetID="45" presetClass="exit" presetSubtype="0" repeatCount="8000" fill="hold" nodeType="withEffect">
                                  <p:stCondLst>
                                    <p:cond delay="0"/>
                                  </p:stCondLst>
                                  <p:childTnLst>
                                    <p:animEffect transition="out" filter="fade">
                                      <p:cBhvr>
                                        <p:cTn id="16" dur="4000"/>
                                        <p:tgtEl>
                                          <p:spTgt spid="7"/>
                                        </p:tgtEl>
                                      </p:cBhvr>
                                    </p:animEffect>
                                    <p:anim calcmode="lin" valueType="num">
                                      <p:cBhvr>
                                        <p:cTn id="17" dur="4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 dur="4000"/>
                                        <p:tgtEl>
                                          <p:spTgt spid="7"/>
                                        </p:tgtEl>
                                        <p:attrNameLst>
                                          <p:attrName>ppt_h</p:attrName>
                                        </p:attrNameLst>
                                      </p:cBhvr>
                                      <p:tavLst>
                                        <p:tav tm="0">
                                          <p:val>
                                            <p:strVal val="ppt_h"/>
                                          </p:val>
                                        </p:tav>
                                        <p:tav tm="100000">
                                          <p:val>
                                            <p:strVal val="ppt_h"/>
                                          </p:val>
                                        </p:tav>
                                      </p:tavLst>
                                    </p:anim>
                                    <p:set>
                                      <p:cBhvr>
                                        <p:cTn id="19" dur="1" fill="hold">
                                          <p:stCondLst>
                                            <p:cond delay="3999"/>
                                          </p:stCondLst>
                                        </p:cTn>
                                        <p:tgtEl>
                                          <p:spTgt spid="7"/>
                                        </p:tgtEl>
                                        <p:attrNameLst>
                                          <p:attrName>style.visibility</p:attrName>
                                        </p:attrNameLst>
                                      </p:cBhvr>
                                      <p:to>
                                        <p:strVal val="hidden"/>
                                      </p:to>
                                    </p:set>
                                  </p:childTnLst>
                                </p:cTn>
                              </p:par>
                              <p:par>
                                <p:cTn id="20" presetID="1" presetClass="exit" presetSubtype="0" fill="hold" nodeType="withEffect">
                                  <p:stCondLst>
                                    <p:cond delay="16600"/>
                                  </p:stCondLst>
                                  <p:childTnLst>
                                    <p:set>
                                      <p:cBhvr>
                                        <p:cTn id="21" dur="1" fill="hold">
                                          <p:stCondLst>
                                            <p:cond delay="9"/>
                                          </p:stCondLst>
                                        </p:cTn>
                                        <p:tgtEl>
                                          <p:spTgt spid="20"/>
                                        </p:tgtEl>
                                        <p:attrNameLst>
                                          <p:attrName>style.visibility</p:attrName>
                                        </p:attrNameLst>
                                      </p:cBhvr>
                                      <p:to>
                                        <p:strVal val="hidden"/>
                                      </p:to>
                                    </p:set>
                                  </p:childTnLst>
                                </p:cTn>
                              </p:par>
                              <p:par>
                                <p:cTn id="22" presetID="1" presetClass="exit" presetSubtype="0" fill="hold" nodeType="withEffect">
                                  <p:stCondLst>
                                    <p:cond delay="16600"/>
                                  </p:stCondLst>
                                  <p:childTnLst>
                                    <p:set>
                                      <p:cBhvr>
                                        <p:cTn id="23" dur="1" fill="hold">
                                          <p:stCondLst>
                                            <p:cond delay="0"/>
                                          </p:stCondLst>
                                        </p:cTn>
                                        <p:tgtEl>
                                          <p:spTgt spid="1029"/>
                                        </p:tgtEl>
                                        <p:attrNameLst>
                                          <p:attrName>style.visibility</p:attrName>
                                        </p:attrNameLst>
                                      </p:cBhvr>
                                      <p:to>
                                        <p:strVal val="hidden"/>
                                      </p:to>
                                    </p:set>
                                  </p:childTnLst>
                                </p:cTn>
                              </p:par>
                              <p:par>
                                <p:cTn id="24" presetID="1" presetClass="exit" presetSubtype="0" fill="hold" nodeType="withEffect">
                                  <p:stCondLst>
                                    <p:cond delay="5900"/>
                                  </p:stCondLst>
                                  <p:childTnLst>
                                    <p:set>
                                      <p:cBhvr>
                                        <p:cTn id="25" dur="1" fill="hold">
                                          <p:stCondLst>
                                            <p:cond delay="0"/>
                                          </p:stCondLst>
                                        </p:cTn>
                                        <p:tgtEl>
                                          <p:spTgt spid="1030"/>
                                        </p:tgtEl>
                                        <p:attrNameLst>
                                          <p:attrName>style.visibility</p:attrName>
                                        </p:attrNameLst>
                                      </p:cBhvr>
                                      <p:to>
                                        <p:strVal val="hidden"/>
                                      </p:to>
                                    </p:set>
                                  </p:childTnLst>
                                </p:cTn>
                              </p:par>
                              <p:par>
                                <p:cTn id="26" presetID="1" presetClass="entr" presetSubtype="0" fill="hold" nodeType="withEffect">
                                  <p:stCondLst>
                                    <p:cond delay="5900"/>
                                  </p:stCondLst>
                                  <p:childTnLst>
                                    <p:set>
                                      <p:cBhvr>
                                        <p:cTn id="27" dur="1" fill="hold">
                                          <p:stCondLst>
                                            <p:cond delay="0"/>
                                          </p:stCondLst>
                                        </p:cTn>
                                        <p:tgtEl>
                                          <p:spTgt spid="1033"/>
                                        </p:tgtEl>
                                        <p:attrNameLst>
                                          <p:attrName>style.visibility</p:attrName>
                                        </p:attrNameLst>
                                      </p:cBhvr>
                                      <p:to>
                                        <p:strVal val="visible"/>
                                      </p:to>
                                    </p:set>
                                  </p:childTnLst>
                                </p:cTn>
                              </p:par>
                              <p:par>
                                <p:cTn id="28" presetID="1" presetClass="exit" presetSubtype="0" fill="hold" nodeType="withEffect">
                                  <p:stCondLst>
                                    <p:cond delay="25300"/>
                                  </p:stCondLst>
                                  <p:childTnLst>
                                    <p:set>
                                      <p:cBhvr>
                                        <p:cTn id="29" dur="1" fill="hold">
                                          <p:stCondLst>
                                            <p:cond delay="0"/>
                                          </p:stCondLst>
                                        </p:cTn>
                                        <p:tgtEl>
                                          <p:spTgt spid="10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983" y="4410018"/>
            <a:ext cx="6546804" cy="1350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85316" name="cdtRectangle 7 Id673794"/>
          <p:cNvSpPr>
            <a:spLocks noGrp="1" noChangeArrowheads="1"/>
          </p:cNvSpPr>
          <p:nvPr>
            <p:ph type="title" idx="4294967295"/>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a:t>SIMATIC Technology integrated </a:t>
            </a:r>
            <a:r>
              <a:rPr lang="en-US" dirty="0" smtClean="0"/>
              <a:t/>
            </a:r>
            <a:br>
              <a:rPr lang="en-US" dirty="0" smtClean="0"/>
            </a:br>
            <a:r>
              <a:rPr lang="en-US" dirty="0" smtClean="0">
                <a:solidFill>
                  <a:srgbClr val="000000"/>
                </a:solidFill>
                <a:latin typeface="Arial" charset="0"/>
              </a:rPr>
              <a:t>PWM Pulse-width modulation - Flexible </a:t>
            </a:r>
            <a:r>
              <a:rPr lang="en-US" dirty="0">
                <a:solidFill>
                  <a:srgbClr val="000000"/>
                </a:solidFill>
                <a:latin typeface="Arial" charset="0"/>
              </a:rPr>
              <a:t>frequency </a:t>
            </a:r>
            <a:r>
              <a:rPr lang="en-US" dirty="0" smtClean="0">
                <a:solidFill>
                  <a:srgbClr val="000000"/>
                </a:solidFill>
                <a:latin typeface="Arial" charset="0"/>
              </a:rPr>
              <a:t>output </a:t>
            </a:r>
            <a:endParaRPr lang="en-US" b="0" dirty="0"/>
          </a:p>
        </p:txBody>
      </p:sp>
      <p:sp>
        <p:nvSpPr>
          <p:cNvPr id="10" name="Rounded Rectangle 9"/>
          <p:cNvSpPr/>
          <p:nvPr/>
        </p:nvSpPr>
        <p:spPr bwMode="auto">
          <a:xfrm>
            <a:off x="627063" y="1415298"/>
            <a:ext cx="4740002" cy="4752975"/>
          </a:xfrm>
          <a:prstGeom prst="roundRect">
            <a:avLst>
              <a:gd name="adj" fmla="val 6435"/>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r>
              <a:rPr lang="en-US" b="1" dirty="0" smtClean="0">
                <a:solidFill>
                  <a:srgbClr val="000000"/>
                </a:solidFill>
                <a:latin typeface="Arial" charset="0"/>
              </a:rPr>
              <a:t>Function: </a:t>
            </a:r>
            <a:br>
              <a:rPr lang="en-US" b="1" dirty="0" smtClean="0">
                <a:solidFill>
                  <a:srgbClr val="000000"/>
                </a:solidFill>
                <a:latin typeface="Arial" charset="0"/>
              </a:rPr>
            </a:br>
            <a:r>
              <a:rPr lang="en-US" dirty="0" smtClean="0">
                <a:solidFill>
                  <a:srgbClr val="000000"/>
                </a:solidFill>
                <a:latin typeface="Arial" charset="0"/>
              </a:rPr>
              <a:t>Flexible frequency output</a:t>
            </a:r>
          </a:p>
          <a:p>
            <a:r>
              <a:rPr lang="en-US" dirty="0" smtClean="0">
                <a:solidFill>
                  <a:srgbClr val="000000"/>
                </a:solidFill>
                <a:latin typeface="Arial" charset="0"/>
              </a:rPr>
              <a:t/>
            </a:r>
            <a:br>
              <a:rPr lang="en-US" dirty="0" smtClean="0">
                <a:solidFill>
                  <a:srgbClr val="000000"/>
                </a:solidFill>
                <a:latin typeface="Arial" charset="0"/>
              </a:rPr>
            </a:br>
            <a:r>
              <a:rPr lang="en-US" b="1" dirty="0" smtClean="0">
                <a:solidFill>
                  <a:srgbClr val="000000"/>
                </a:solidFill>
                <a:latin typeface="Arial" charset="0"/>
              </a:rPr>
              <a:t>Use case:</a:t>
            </a:r>
          </a:p>
          <a:p>
            <a:pPr marL="285750" indent="-285750">
              <a:spcBef>
                <a:spcPts val="0"/>
              </a:spcBef>
              <a:buFont typeface="Arial" panose="020B0604020202020204" pitchFamily="34" charset="0"/>
              <a:buChar char="•"/>
            </a:pPr>
            <a:r>
              <a:rPr lang="en-US" dirty="0" smtClean="0">
                <a:solidFill>
                  <a:srgbClr val="000000"/>
                </a:solidFill>
                <a:latin typeface="Arial" charset="0"/>
              </a:rPr>
              <a:t>Simulation of single phase encoders</a:t>
            </a:r>
          </a:p>
          <a:p>
            <a:pPr marL="285750" indent="-285750">
              <a:spcBef>
                <a:spcPts val="0"/>
              </a:spcBef>
              <a:buFont typeface="Arial" panose="020B0604020202020204" pitchFamily="34" charset="0"/>
              <a:buChar char="•"/>
            </a:pPr>
            <a:r>
              <a:rPr lang="en-US" dirty="0" smtClean="0">
                <a:solidFill>
                  <a:srgbClr val="000000"/>
                </a:solidFill>
                <a:latin typeface="Arial" charset="0"/>
              </a:rPr>
              <a:t>Output of an analogue value as frequency</a:t>
            </a:r>
          </a:p>
          <a:p>
            <a:pPr marL="285750" indent="-285750">
              <a:spcBef>
                <a:spcPts val="0"/>
              </a:spcBef>
              <a:buFont typeface="Arial" panose="020B0604020202020204" pitchFamily="34" charset="0"/>
              <a:buChar char="•"/>
            </a:pPr>
            <a:r>
              <a:rPr lang="en-US" dirty="0" smtClean="0">
                <a:solidFill>
                  <a:srgbClr val="000000"/>
                </a:solidFill>
                <a:latin typeface="Arial" charset="0"/>
              </a:rPr>
              <a:t>Generating of sound</a:t>
            </a:r>
          </a:p>
          <a:p>
            <a:pPr marL="285750" indent="-285750">
              <a:spcBef>
                <a:spcPts val="0"/>
              </a:spcBef>
              <a:buFont typeface="Arial" panose="020B0604020202020204" pitchFamily="34" charset="0"/>
              <a:buChar char="•"/>
            </a:pPr>
            <a:r>
              <a:rPr lang="en-US" dirty="0" smtClean="0">
                <a:solidFill>
                  <a:srgbClr val="000000"/>
                </a:solidFill>
                <a:latin typeface="Arial" charset="0"/>
              </a:rPr>
              <a:t>Stroboscope for rotary speed check or product detection</a:t>
            </a:r>
          </a:p>
          <a:p>
            <a:pPr marL="285750" indent="-285750">
              <a:spcBef>
                <a:spcPts val="0"/>
              </a:spcBef>
              <a:buFont typeface="Arial" panose="020B0604020202020204" pitchFamily="34" charset="0"/>
              <a:buChar char="•"/>
            </a:pPr>
            <a:r>
              <a:rPr lang="en-US" dirty="0" smtClean="0">
                <a:solidFill>
                  <a:srgbClr val="000000"/>
                </a:solidFill>
                <a:latin typeface="Arial" charset="0"/>
              </a:rPr>
              <a:t>Laser cutting, </a:t>
            </a:r>
            <a:r>
              <a:rPr lang="en-US" dirty="0" smtClean="0">
                <a:solidFill>
                  <a:schemeClr val="dk1"/>
                </a:solidFill>
              </a:rPr>
              <a:t>frequency (for die wave length) and also pulse with (for power) can adjusted.</a:t>
            </a:r>
          </a:p>
          <a:p>
            <a:pPr marL="285750" indent="-285750">
              <a:spcBef>
                <a:spcPts val="0"/>
              </a:spcBef>
              <a:buFont typeface="Arial" panose="020B0604020202020204" pitchFamily="34" charset="0"/>
              <a:buChar char="•"/>
            </a:pPr>
            <a:r>
              <a:rPr lang="en-US" dirty="0" smtClean="0">
                <a:solidFill>
                  <a:schemeClr val="dk1"/>
                </a:solidFill>
              </a:rPr>
              <a:t>Cluing, numbers and size of clue dots can be changed</a:t>
            </a:r>
          </a:p>
          <a:p>
            <a:pPr>
              <a:spcBef>
                <a:spcPts val="0"/>
              </a:spcBef>
            </a:pPr>
            <a:endParaRPr lang="en-US" dirty="0" smtClean="0">
              <a:solidFill>
                <a:srgbClr val="000000"/>
              </a:solidFill>
              <a:latin typeface="Arial" charset="0"/>
            </a:endParaRPr>
          </a:p>
        </p:txBody>
      </p:sp>
      <p:grpSp>
        <p:nvGrpSpPr>
          <p:cNvPr id="3" name="Group 2"/>
          <p:cNvGrpSpPr/>
          <p:nvPr/>
        </p:nvGrpSpPr>
        <p:grpSpPr>
          <a:xfrm>
            <a:off x="5530320" y="1614119"/>
            <a:ext cx="6485467" cy="1871231"/>
            <a:chOff x="5530321" y="1845108"/>
            <a:chExt cx="6485467" cy="1871231"/>
          </a:xfrm>
        </p:grpSpPr>
        <p:pic>
          <p:nvPicPr>
            <p:cNvPr id="26" name="Picture 7" descr="C:\Users\HP3509~1.WW0\AppData\Local\Temp\SNAGHTMLa308ba.PNG"/>
            <p:cNvPicPr>
              <a:picLocks noChangeAspect="1" noChangeArrowheads="1"/>
            </p:cNvPicPr>
            <p:nvPr/>
          </p:nvPicPr>
          <p:blipFill rotWithShape="1">
            <a:blip r:embed="rId7">
              <a:extLst>
                <a:ext uri="{28A0092B-C50C-407E-A947-70E740481C1C}">
                  <a14:useLocalDpi xmlns:a14="http://schemas.microsoft.com/office/drawing/2010/main" val="0"/>
                </a:ext>
              </a:extLst>
            </a:blip>
            <a:srcRect b="51485"/>
            <a:stretch/>
          </p:blipFill>
          <p:spPr bwMode="auto">
            <a:xfrm>
              <a:off x="5530321" y="2149807"/>
              <a:ext cx="6485467" cy="1566532"/>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p:cNvSpPr txBox="1"/>
            <p:nvPr/>
          </p:nvSpPr>
          <p:spPr>
            <a:xfrm>
              <a:off x="7146395" y="1845108"/>
              <a:ext cx="207749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variable </a:t>
              </a:r>
              <a:r>
                <a:rPr lang="en-US" dirty="0">
                  <a:solidFill>
                    <a:schemeClr val="tx1"/>
                  </a:solidFill>
                </a:rPr>
                <a:t>f</a:t>
              </a:r>
              <a:r>
                <a:rPr lang="en-US" dirty="0" smtClean="0">
                  <a:solidFill>
                    <a:schemeClr val="tx1"/>
                  </a:solidFill>
                </a:rPr>
                <a:t>requency</a:t>
              </a:r>
            </a:p>
          </p:txBody>
        </p:sp>
        <p:sp>
          <p:nvSpPr>
            <p:cNvPr id="14" name="Textfeld 13"/>
            <p:cNvSpPr txBox="1"/>
            <p:nvPr/>
          </p:nvSpPr>
          <p:spPr>
            <a:xfrm>
              <a:off x="6443133" y="2074060"/>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30</a:t>
              </a:r>
            </a:p>
          </p:txBody>
        </p:sp>
        <p:sp>
          <p:nvSpPr>
            <p:cNvPr id="15" name="Textfeld 14"/>
            <p:cNvSpPr txBox="1"/>
            <p:nvPr/>
          </p:nvSpPr>
          <p:spPr>
            <a:xfrm>
              <a:off x="9188057" y="2071337"/>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20</a:t>
              </a:r>
            </a:p>
          </p:txBody>
        </p:sp>
        <p:sp>
          <p:nvSpPr>
            <p:cNvPr id="16" name="Textfeld 15"/>
            <p:cNvSpPr txBox="1"/>
            <p:nvPr/>
          </p:nvSpPr>
          <p:spPr>
            <a:xfrm>
              <a:off x="11213042" y="2034872"/>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10</a:t>
              </a:r>
            </a:p>
          </p:txBody>
        </p:sp>
        <p:sp>
          <p:nvSpPr>
            <p:cNvPr id="20" name="Textfeld 19"/>
            <p:cNvSpPr txBox="1"/>
            <p:nvPr/>
          </p:nvSpPr>
          <p:spPr>
            <a:xfrm>
              <a:off x="6215062" y="3158786"/>
              <a:ext cx="931333"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50     50</a:t>
              </a:r>
            </a:p>
          </p:txBody>
        </p:sp>
        <p:sp>
          <p:nvSpPr>
            <p:cNvPr id="21" name="Textfeld 20"/>
            <p:cNvSpPr txBox="1"/>
            <p:nvPr/>
          </p:nvSpPr>
          <p:spPr>
            <a:xfrm>
              <a:off x="9037442" y="3151038"/>
              <a:ext cx="931333"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50  50</a:t>
              </a:r>
            </a:p>
          </p:txBody>
        </p:sp>
        <p:sp>
          <p:nvSpPr>
            <p:cNvPr id="22" name="Textfeld 21"/>
            <p:cNvSpPr txBox="1"/>
            <p:nvPr/>
          </p:nvSpPr>
          <p:spPr>
            <a:xfrm>
              <a:off x="10869084" y="3166168"/>
              <a:ext cx="1096434"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50        50</a:t>
              </a:r>
            </a:p>
          </p:txBody>
        </p:sp>
      </p:grpSp>
      <p:sp>
        <p:nvSpPr>
          <p:cNvPr id="28" name="TextBox 27"/>
          <p:cNvSpPr txBox="1"/>
          <p:nvPr/>
        </p:nvSpPr>
        <p:spPr>
          <a:xfrm>
            <a:off x="8169215" y="3485350"/>
            <a:ext cx="3340585" cy="304699"/>
          </a:xfrm>
          <a:prstGeom prst="rect">
            <a:avLst/>
          </a:prstGeom>
          <a:noFill/>
        </p:spPr>
        <p:txBody>
          <a:bodyPr wrap="square" lIns="0" tIns="0" rIns="0" bIns="0" rtlCol="0">
            <a:spAutoFit/>
          </a:bodyPr>
          <a:lstStyle/>
          <a:p>
            <a:pPr algn="l">
              <a:lnSpc>
                <a:spcPct val="110000"/>
              </a:lnSpc>
              <a:spcBef>
                <a:spcPts val="0"/>
              </a:spcBef>
            </a:pPr>
            <a:r>
              <a:rPr lang="en-US" dirty="0">
                <a:solidFill>
                  <a:schemeClr val="tx1"/>
                </a:solidFill>
              </a:rPr>
              <a:t>f</a:t>
            </a:r>
            <a:r>
              <a:rPr lang="en-US" dirty="0" smtClean="0">
                <a:solidFill>
                  <a:schemeClr val="tx1"/>
                </a:solidFill>
              </a:rPr>
              <a:t>ix pulse/pause relation</a:t>
            </a:r>
            <a:endParaRPr lang="en-US" dirty="0">
              <a:solidFill>
                <a:schemeClr val="tx1"/>
              </a:solidFill>
            </a:endParaRPr>
          </a:p>
        </p:txBody>
      </p:sp>
      <p:sp>
        <p:nvSpPr>
          <p:cNvPr id="30" name="Rounded Rectangle 29"/>
          <p:cNvSpPr/>
          <p:nvPr>
            <p:custDataLst>
              <p:tags r:id="rId2"/>
            </p:custDataLst>
          </p:nvPr>
        </p:nvSpPr>
        <p:spPr bwMode="auto">
          <a:xfrm>
            <a:off x="3332496" y="1481063"/>
            <a:ext cx="1480664" cy="322820"/>
          </a:xfrm>
          <a:prstGeom prst="roundRect">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pPr>
            <a:r>
              <a:rPr lang="en-US" sz="1400" b="1" dirty="0" smtClean="0">
                <a:solidFill>
                  <a:srgbClr val="FEFEFE"/>
                </a:solidFill>
              </a:rPr>
              <a:t>since FW4.2</a:t>
            </a:r>
            <a:endParaRPr lang="en-US" sz="1400" b="1" dirty="0">
              <a:solidFill>
                <a:srgbClr val="FEFEFE"/>
              </a:solidFill>
            </a:endParaRPr>
          </a:p>
        </p:txBody>
      </p:sp>
      <p:sp>
        <p:nvSpPr>
          <p:cNvPr id="23" name="TextBox 22"/>
          <p:cNvSpPr txBox="1"/>
          <p:nvPr/>
        </p:nvSpPr>
        <p:spPr>
          <a:xfrm>
            <a:off x="6327246" y="4198739"/>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30</a:t>
            </a:r>
          </a:p>
        </p:txBody>
      </p:sp>
      <p:sp>
        <p:nvSpPr>
          <p:cNvPr id="24" name="TextBox 23"/>
          <p:cNvSpPr txBox="1"/>
          <p:nvPr/>
        </p:nvSpPr>
        <p:spPr>
          <a:xfrm>
            <a:off x="9187544" y="4196016"/>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20</a:t>
            </a:r>
          </a:p>
        </p:txBody>
      </p:sp>
      <p:sp>
        <p:nvSpPr>
          <p:cNvPr id="25" name="TextBox 24"/>
          <p:cNvSpPr txBox="1"/>
          <p:nvPr/>
        </p:nvSpPr>
        <p:spPr>
          <a:xfrm>
            <a:off x="11213041" y="4159551"/>
            <a:ext cx="343958"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10</a:t>
            </a:r>
          </a:p>
        </p:txBody>
      </p:sp>
      <p:sp>
        <p:nvSpPr>
          <p:cNvPr id="27" name="TextBox 26"/>
          <p:cNvSpPr txBox="1"/>
          <p:nvPr/>
        </p:nvSpPr>
        <p:spPr>
          <a:xfrm>
            <a:off x="6194974" y="5283465"/>
            <a:ext cx="931333"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50     50</a:t>
            </a:r>
          </a:p>
        </p:txBody>
      </p:sp>
      <p:sp>
        <p:nvSpPr>
          <p:cNvPr id="31" name="TextBox 30"/>
          <p:cNvSpPr txBox="1"/>
          <p:nvPr/>
        </p:nvSpPr>
        <p:spPr>
          <a:xfrm>
            <a:off x="9054858" y="5290847"/>
            <a:ext cx="1073211"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60        40</a:t>
            </a:r>
          </a:p>
        </p:txBody>
      </p:sp>
      <p:sp>
        <p:nvSpPr>
          <p:cNvPr id="32" name="TextBox 31"/>
          <p:cNvSpPr txBox="1"/>
          <p:nvPr/>
        </p:nvSpPr>
        <p:spPr>
          <a:xfrm>
            <a:off x="11213041" y="5314443"/>
            <a:ext cx="1096434"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80   20</a:t>
            </a:r>
          </a:p>
        </p:txBody>
      </p:sp>
      <p:sp>
        <p:nvSpPr>
          <p:cNvPr id="33" name="TextBox 32"/>
          <p:cNvSpPr txBox="1"/>
          <p:nvPr/>
        </p:nvSpPr>
        <p:spPr>
          <a:xfrm>
            <a:off x="8216414" y="5760837"/>
            <a:ext cx="3340585" cy="281103"/>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Fix pulse/pause relation</a:t>
            </a:r>
            <a:endParaRPr lang="en-US" dirty="0">
              <a:solidFill>
                <a:schemeClr val="tx1"/>
              </a:solidFill>
            </a:endParaRPr>
          </a:p>
        </p:txBody>
      </p:sp>
      <p:sp>
        <p:nvSpPr>
          <p:cNvPr id="34" name="TextBox 33"/>
          <p:cNvSpPr txBox="1"/>
          <p:nvPr/>
        </p:nvSpPr>
        <p:spPr>
          <a:xfrm>
            <a:off x="7177664" y="4096702"/>
            <a:ext cx="2077499" cy="281103"/>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variable frequency</a:t>
            </a:r>
          </a:p>
        </p:txBody>
      </p:sp>
      <p:sp>
        <p:nvSpPr>
          <p:cNvPr id="35" name="Rounded Rectangle 28"/>
          <p:cNvSpPr/>
          <p:nvPr>
            <p:custDataLst>
              <p:tags r:id="rId3"/>
            </p:custDataLst>
          </p:nvPr>
        </p:nvSpPr>
        <p:spPr bwMode="auto">
          <a:xfrm>
            <a:off x="9780702" y="1633412"/>
            <a:ext cx="1301716" cy="322820"/>
          </a:xfrm>
          <a:prstGeom prst="roundRect">
            <a:avLst/>
          </a:prstGeom>
          <a:solidFill>
            <a:schemeClr val="accent3"/>
          </a:solidFill>
          <a:ln w="9525">
            <a:solidFill>
              <a:schemeClr val="accent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pPr>
            <a:r>
              <a:rPr lang="de-DE" sz="1400" b="1" dirty="0" err="1" smtClean="0">
                <a:solidFill>
                  <a:srgbClr val="FEFEFE"/>
                </a:solidFill>
              </a:rPr>
              <a:t>since</a:t>
            </a:r>
            <a:r>
              <a:rPr lang="de-DE" sz="1400" b="1" dirty="0" smtClean="0">
                <a:solidFill>
                  <a:srgbClr val="FEFEFE"/>
                </a:solidFill>
              </a:rPr>
              <a:t> FW4.2</a:t>
            </a:r>
            <a:endParaRPr lang="de-DE" sz="1400" b="1" dirty="0">
              <a:solidFill>
                <a:srgbClr val="FEFEFE"/>
              </a:solidFill>
            </a:endParaRPr>
          </a:p>
        </p:txBody>
      </p:sp>
    </p:spTree>
    <p:custDataLst>
      <p:tags r:id="rId1"/>
    </p:custDataLst>
    <p:extLst>
      <p:ext uri="{BB962C8B-B14F-4D97-AF65-F5344CB8AC3E}">
        <p14:creationId xmlns:p14="http://schemas.microsoft.com/office/powerpoint/2010/main" val="4404957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lowchart: Or 24"/>
          <p:cNvSpPr/>
          <p:nvPr/>
        </p:nvSpPr>
        <p:spPr bwMode="auto">
          <a:xfrm>
            <a:off x="10767919" y="4039027"/>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pic>
        <p:nvPicPr>
          <p:cNvPr id="1039" name="Picture 15" descr="C:\Users\HP3509~1.WW0\AppData\Local\Temp\SNAGHTMLa4554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258" y="1507248"/>
            <a:ext cx="6781800" cy="2638426"/>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Or 18"/>
          <p:cNvSpPr/>
          <p:nvPr/>
        </p:nvSpPr>
        <p:spPr bwMode="auto">
          <a:xfrm>
            <a:off x="9405021"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3085316" name="cdtRectangle 7 Id673794"/>
          <p:cNvSpPr>
            <a:spLocks noGrp="1" noChangeArrowheads="1"/>
          </p:cNvSpPr>
          <p:nvPr>
            <p:ph type="title" idx="4294967295"/>
          </p:nvPr>
        </p:nvSpPr>
        <p:spPr>
          <a:xfrm>
            <a:off x="0" y="0"/>
            <a:ext cx="12198350" cy="1268413"/>
          </a:xfrm>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a:t>SIMATIC Technology integrated </a:t>
            </a:r>
            <a:r>
              <a:rPr lang="en-US" dirty="0" smtClean="0"/>
              <a:t/>
            </a:r>
            <a:br>
              <a:rPr lang="en-US" dirty="0" smtClean="0"/>
            </a:br>
            <a:r>
              <a:rPr lang="en-US" dirty="0" smtClean="0"/>
              <a:t>High </a:t>
            </a:r>
            <a:r>
              <a:rPr lang="en-US" dirty="0"/>
              <a:t>speed counter </a:t>
            </a:r>
            <a:r>
              <a:rPr lang="en-US" dirty="0" smtClean="0"/>
              <a:t>HSC plus PWM - </a:t>
            </a:r>
            <a:r>
              <a:rPr lang="en-US" dirty="0" smtClean="0">
                <a:solidFill>
                  <a:srgbClr val="000000"/>
                </a:solidFill>
                <a:latin typeface="Arial" charset="0"/>
              </a:rPr>
              <a:t>Test setup</a:t>
            </a:r>
            <a:endParaRPr lang="en-US" dirty="0"/>
          </a:p>
        </p:txBody>
      </p:sp>
      <p:sp>
        <p:nvSpPr>
          <p:cNvPr id="10" name="Rounded Rectangle 9"/>
          <p:cNvSpPr/>
          <p:nvPr/>
        </p:nvSpPr>
        <p:spPr bwMode="auto">
          <a:xfrm>
            <a:off x="619398" y="1412875"/>
            <a:ext cx="4740002" cy="4752975"/>
          </a:xfrm>
          <a:prstGeom prst="roundRect">
            <a:avLst>
              <a:gd name="adj" fmla="val 6435"/>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r>
              <a:rPr lang="en-US" dirty="0" smtClean="0">
                <a:solidFill>
                  <a:srgbClr val="000000"/>
                </a:solidFill>
                <a:latin typeface="Arial" charset="0"/>
              </a:rPr>
              <a:t/>
            </a:r>
            <a:br>
              <a:rPr lang="en-US" dirty="0" smtClean="0">
                <a:solidFill>
                  <a:srgbClr val="000000"/>
                </a:solidFill>
                <a:latin typeface="Arial" charset="0"/>
              </a:rPr>
            </a:br>
            <a:r>
              <a:rPr lang="en-US" b="1" dirty="0" smtClean="0">
                <a:solidFill>
                  <a:srgbClr val="000000"/>
                </a:solidFill>
                <a:latin typeface="Arial" charset="0"/>
              </a:rPr>
              <a:t>Use Case: </a:t>
            </a:r>
            <a:br>
              <a:rPr lang="en-US" b="1" dirty="0" smtClean="0">
                <a:solidFill>
                  <a:srgbClr val="000000"/>
                </a:solidFill>
                <a:latin typeface="Arial" charset="0"/>
              </a:rPr>
            </a:br>
            <a:r>
              <a:rPr lang="en-US" dirty="0" smtClean="0">
                <a:solidFill>
                  <a:srgbClr val="000000"/>
                </a:solidFill>
                <a:latin typeface="Arial" charset="0"/>
              </a:rPr>
              <a:t>the length and the speed of an component should be measured</a:t>
            </a:r>
          </a:p>
          <a:p>
            <a:r>
              <a:rPr lang="en-US" b="1" dirty="0" smtClean="0">
                <a:solidFill>
                  <a:srgbClr val="000000"/>
                </a:solidFill>
                <a:latin typeface="Arial" charset="0"/>
              </a:rPr>
              <a:t>Solution: </a:t>
            </a:r>
            <a:br>
              <a:rPr lang="en-US" b="1" dirty="0" smtClean="0">
                <a:solidFill>
                  <a:srgbClr val="000000"/>
                </a:solidFill>
                <a:latin typeface="Arial" charset="0"/>
              </a:rPr>
            </a:br>
            <a:r>
              <a:rPr lang="en-US" dirty="0">
                <a:solidFill>
                  <a:srgbClr val="000000"/>
                </a:solidFill>
                <a:latin typeface="Arial" charset="0"/>
              </a:rPr>
              <a:t>P</a:t>
            </a:r>
            <a:r>
              <a:rPr lang="en-US" dirty="0" smtClean="0">
                <a:solidFill>
                  <a:srgbClr val="000000"/>
                </a:solidFill>
                <a:latin typeface="Arial" charset="0"/>
              </a:rPr>
              <a:t>ulse output create 100kHz which are connected to the HSC count input. The inputs Gate, Capture, Sync are connected to light brakes. The calculation of speed and length can be done in a slow main cycle. No additional hardware OB is necessary</a:t>
            </a:r>
            <a:endParaRPr lang="en-US" dirty="0">
              <a:solidFill>
                <a:srgbClr val="000000"/>
              </a:solidFill>
              <a:latin typeface="Arial" charset="0"/>
            </a:endParaRPr>
          </a:p>
        </p:txBody>
      </p:sp>
      <p:cxnSp>
        <p:nvCxnSpPr>
          <p:cNvPr id="7" name="Straight Connector 6"/>
          <p:cNvCxnSpPr/>
          <p:nvPr/>
        </p:nvCxnSpPr>
        <p:spPr bwMode="auto">
          <a:xfrm flipH="1">
            <a:off x="6889509" y="5063454"/>
            <a:ext cx="258574" cy="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 name="Flowchart: Or 7"/>
          <p:cNvSpPr/>
          <p:nvPr/>
        </p:nvSpPr>
        <p:spPr bwMode="auto">
          <a:xfrm>
            <a:off x="8372875" y="4029029"/>
            <a:ext cx="328768" cy="360000"/>
          </a:xfrm>
          <a:prstGeom prst="flowChartOr">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3" name="Cube 12"/>
          <p:cNvSpPr/>
          <p:nvPr/>
        </p:nvSpPr>
        <p:spPr bwMode="auto">
          <a:xfrm>
            <a:off x="6099175" y="4145674"/>
            <a:ext cx="1793837" cy="377780"/>
          </a:xfrm>
          <a:prstGeom prst="cube">
            <a:avLst/>
          </a:prstGeom>
          <a:blipFill>
            <a:blip r:embed="rId5"/>
            <a:tile tx="0" ty="0" sx="100000" sy="100000" flip="none" algn="tl"/>
          </a:blipFill>
          <a:ln w="9525">
            <a:solidFill>
              <a:schemeClr val="tx1"/>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cxnSp>
        <p:nvCxnSpPr>
          <p:cNvPr id="14" name="Straight Connector 13"/>
          <p:cNvCxnSpPr/>
          <p:nvPr/>
        </p:nvCxnSpPr>
        <p:spPr bwMode="auto">
          <a:xfrm flipH="1">
            <a:off x="8125162"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 name="Cube 14"/>
          <p:cNvSpPr/>
          <p:nvPr/>
        </p:nvSpPr>
        <p:spPr bwMode="auto">
          <a:xfrm>
            <a:off x="7893012"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6" name="Cube 15"/>
          <p:cNvSpPr/>
          <p:nvPr/>
        </p:nvSpPr>
        <p:spPr bwMode="auto">
          <a:xfrm>
            <a:off x="7086132" y="4835935"/>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17" name="TextBox 16"/>
          <p:cNvSpPr txBox="1"/>
          <p:nvPr/>
        </p:nvSpPr>
        <p:spPr>
          <a:xfrm>
            <a:off x="8372875" y="4758755"/>
            <a:ext cx="7849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Gate</a:t>
            </a:r>
          </a:p>
        </p:txBody>
      </p:sp>
      <p:sp>
        <p:nvSpPr>
          <p:cNvPr id="18" name="TextBox 17"/>
          <p:cNvSpPr txBox="1"/>
          <p:nvPr/>
        </p:nvSpPr>
        <p:spPr>
          <a:xfrm>
            <a:off x="6996093" y="5607740"/>
            <a:ext cx="715231"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Count</a:t>
            </a:r>
          </a:p>
        </p:txBody>
      </p:sp>
      <p:cxnSp>
        <p:nvCxnSpPr>
          <p:cNvPr id="20" name="Straight Connector 19"/>
          <p:cNvCxnSpPr/>
          <p:nvPr/>
        </p:nvCxnSpPr>
        <p:spPr bwMode="auto">
          <a:xfrm flipH="1">
            <a:off x="9157308" y="4209029"/>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Cube 20"/>
          <p:cNvSpPr/>
          <p:nvPr/>
        </p:nvSpPr>
        <p:spPr bwMode="auto">
          <a:xfrm>
            <a:off x="8925158" y="4413867"/>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22" name="TextBox 21"/>
          <p:cNvSpPr txBox="1"/>
          <p:nvPr/>
        </p:nvSpPr>
        <p:spPr>
          <a:xfrm>
            <a:off x="9405021" y="4758755"/>
            <a:ext cx="871309"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Capture</a:t>
            </a: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315" y="3202739"/>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6827" y="3025416"/>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7228" y="3022235"/>
            <a:ext cx="495300" cy="17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6" name="Straight Connector 25"/>
          <p:cNvCxnSpPr/>
          <p:nvPr/>
        </p:nvCxnSpPr>
        <p:spPr bwMode="auto">
          <a:xfrm flipH="1">
            <a:off x="10520206" y="4219027"/>
            <a:ext cx="412097" cy="417050"/>
          </a:xfrm>
          <a:prstGeom prst="line">
            <a:avLst/>
          </a:prstGeom>
          <a:solidFill>
            <a:schemeClr val="tx2"/>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7" name="Cube 26"/>
          <p:cNvSpPr/>
          <p:nvPr/>
        </p:nvSpPr>
        <p:spPr bwMode="auto">
          <a:xfrm>
            <a:off x="10288056" y="4423865"/>
            <a:ext cx="373481" cy="690652"/>
          </a:xfrm>
          <a:prstGeom prst="cub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endParaRPr>
          </a:p>
        </p:txBody>
      </p:sp>
      <p:sp>
        <p:nvSpPr>
          <p:cNvPr id="28" name="TextBox 27"/>
          <p:cNvSpPr txBox="1"/>
          <p:nvPr/>
        </p:nvSpPr>
        <p:spPr>
          <a:xfrm>
            <a:off x="10767919" y="4768753"/>
            <a:ext cx="1084447" cy="914096"/>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Sync </a:t>
            </a:r>
            <a:r>
              <a:rPr lang="en-US" dirty="0" err="1" smtClean="0">
                <a:solidFill>
                  <a:schemeClr val="tx1"/>
                </a:solidFill>
              </a:rPr>
              <a:t>bei</a:t>
            </a:r>
            <a:r>
              <a:rPr lang="en-US" dirty="0" smtClean="0">
                <a:solidFill>
                  <a:schemeClr val="tx1"/>
                </a:solidFill>
              </a:rPr>
              <a:t> </a:t>
            </a:r>
            <a:r>
              <a:rPr lang="en-US" dirty="0" err="1" smtClean="0">
                <a:solidFill>
                  <a:schemeClr val="tx1"/>
                </a:solidFill>
              </a:rPr>
              <a:t>steigenderFlanke</a:t>
            </a:r>
            <a:endParaRPr lang="en-US" dirty="0" smtClean="0">
              <a:solidFill>
                <a:schemeClr val="tx1"/>
              </a:solidFill>
            </a:endParaRPr>
          </a:p>
        </p:txBody>
      </p:sp>
      <p:sp>
        <p:nvSpPr>
          <p:cNvPr id="29" name="TextBox 28"/>
          <p:cNvSpPr txBox="1"/>
          <p:nvPr/>
        </p:nvSpPr>
        <p:spPr>
          <a:xfrm>
            <a:off x="5705864" y="4876562"/>
            <a:ext cx="1075548" cy="609398"/>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PWM out 100KHz</a:t>
            </a:r>
          </a:p>
        </p:txBody>
      </p:sp>
      <p:cxnSp>
        <p:nvCxnSpPr>
          <p:cNvPr id="32" name="Straight Connector 31"/>
          <p:cNvCxnSpPr/>
          <p:nvPr/>
        </p:nvCxnSpPr>
        <p:spPr bwMode="auto">
          <a:xfrm flipH="1">
            <a:off x="6679871" y="5063454"/>
            <a:ext cx="154378" cy="0"/>
          </a:xfrm>
          <a:prstGeom prst="line">
            <a:avLst/>
          </a:prstGeom>
          <a:solidFill>
            <a:schemeClr val="tx2"/>
          </a:solidFill>
          <a:ln w="28575" cap="flat" cmpd="sng" algn="ctr">
            <a:solidFill>
              <a:srgbClr val="C00000"/>
            </a:solidFill>
            <a:prstDash val="solid"/>
            <a:round/>
            <a:headEnd type="triangl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5" name="Straight Connector 34"/>
          <p:cNvCxnSpPr/>
          <p:nvPr/>
        </p:nvCxnSpPr>
        <p:spPr bwMode="auto">
          <a:xfrm flipV="1">
            <a:off x="8018253" y="5212503"/>
            <a:ext cx="0" cy="395237"/>
          </a:xfrm>
          <a:prstGeom prst="line">
            <a:avLst/>
          </a:prstGeom>
          <a:solidFill>
            <a:schemeClr val="tx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7" name="Straight Connector 36"/>
          <p:cNvCxnSpPr/>
          <p:nvPr/>
        </p:nvCxnSpPr>
        <p:spPr bwMode="auto">
          <a:xfrm flipV="1">
            <a:off x="9049427" y="5181261"/>
            <a:ext cx="0" cy="395237"/>
          </a:xfrm>
          <a:prstGeom prst="line">
            <a:avLst/>
          </a:prstGeom>
          <a:solidFill>
            <a:schemeClr val="tx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8" name="Straight Connector 37"/>
          <p:cNvCxnSpPr/>
          <p:nvPr/>
        </p:nvCxnSpPr>
        <p:spPr bwMode="auto">
          <a:xfrm flipH="1">
            <a:off x="8018254" y="5466876"/>
            <a:ext cx="1031173" cy="1"/>
          </a:xfrm>
          <a:prstGeom prst="line">
            <a:avLst/>
          </a:prstGeom>
          <a:solidFill>
            <a:schemeClr val="tx2"/>
          </a:solidFill>
          <a:ln w="127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2" name="TextBox 41"/>
          <p:cNvSpPr txBox="1"/>
          <p:nvPr/>
        </p:nvSpPr>
        <p:spPr>
          <a:xfrm>
            <a:off x="8126724" y="5524090"/>
            <a:ext cx="899723" cy="304699"/>
          </a:xfrm>
          <a:prstGeom prst="rect">
            <a:avLst/>
          </a:prstGeom>
          <a:noFill/>
        </p:spPr>
        <p:txBody>
          <a:bodyPr wrap="square" lIns="0" tIns="0" rIns="0" bIns="0" rtlCol="0">
            <a:spAutoFit/>
          </a:bodyPr>
          <a:lstStyle/>
          <a:p>
            <a:pPr algn="l">
              <a:lnSpc>
                <a:spcPct val="110000"/>
              </a:lnSpc>
              <a:spcBef>
                <a:spcPts val="0"/>
              </a:spcBef>
            </a:pPr>
            <a:r>
              <a:rPr lang="en-US" dirty="0" smtClean="0">
                <a:solidFill>
                  <a:schemeClr val="tx1"/>
                </a:solidFill>
              </a:rPr>
              <a:t>50,8mm</a:t>
            </a:r>
          </a:p>
        </p:txBody>
      </p:sp>
    </p:spTree>
    <p:custDataLst>
      <p:tags r:id="rId1"/>
    </p:custDataLst>
    <p:extLst>
      <p:ext uri="{BB962C8B-B14F-4D97-AF65-F5344CB8AC3E}">
        <p14:creationId xmlns:p14="http://schemas.microsoft.com/office/powerpoint/2010/main" val="3058653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fill="hold" grpId="0" nodeType="withEffect">
                                  <p:stCondLst>
                                    <p:cond delay="0"/>
                                  </p:stCondLst>
                                  <p:childTnLst>
                                    <p:animMotion origin="layout" path="M -4.78204E-6 1.48011E-7 L 0.45427 -0.0037 " pathEditMode="relative" rAng="0" ptsTypes="AA">
                                      <p:cBhvr>
                                        <p:cTn id="6" dur="30000" fill="hold"/>
                                        <p:tgtEl>
                                          <p:spTgt spid="13"/>
                                        </p:tgtEl>
                                        <p:attrNameLst>
                                          <p:attrName>ppt_x</p:attrName>
                                          <p:attrName>ppt_y</p:attrName>
                                        </p:attrNameLst>
                                      </p:cBhvr>
                                      <p:rCtr x="22707" y="-185"/>
                                    </p:animMotion>
                                  </p:childTnLst>
                                </p:cTn>
                              </p:par>
                              <p:par>
                                <p:cTn id="7" presetID="45" presetClass="exit" presetSubtype="0" repeatCount="8000" fill="hold" nodeType="withEffect">
                                  <p:stCondLst>
                                    <p:cond delay="0"/>
                                  </p:stCondLst>
                                  <p:childTnLst>
                                    <p:animEffect transition="out" filter="fade">
                                      <p:cBhvr>
                                        <p:cTn id="8" dur="3725"/>
                                        <p:tgtEl>
                                          <p:spTgt spid="7"/>
                                        </p:tgtEl>
                                      </p:cBhvr>
                                    </p:animEffect>
                                    <p:anim calcmode="lin" valueType="num">
                                      <p:cBhvr>
                                        <p:cTn id="9" dur="3725"/>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 dur="3725"/>
                                        <p:tgtEl>
                                          <p:spTgt spid="7"/>
                                        </p:tgtEl>
                                        <p:attrNameLst>
                                          <p:attrName>ppt_h</p:attrName>
                                        </p:attrNameLst>
                                      </p:cBhvr>
                                      <p:tavLst>
                                        <p:tav tm="0">
                                          <p:val>
                                            <p:strVal val="ppt_h"/>
                                          </p:val>
                                        </p:tav>
                                        <p:tav tm="100000">
                                          <p:val>
                                            <p:strVal val="ppt_h"/>
                                          </p:val>
                                        </p:tav>
                                      </p:tavLst>
                                    </p:anim>
                                    <p:set>
                                      <p:cBhvr>
                                        <p:cTn id="11" dur="1" fill="hold">
                                          <p:stCondLst>
                                            <p:cond delay="3724"/>
                                          </p:stCondLst>
                                        </p:cTn>
                                        <p:tgtEl>
                                          <p:spTgt spid="7"/>
                                        </p:tgtEl>
                                        <p:attrNameLst>
                                          <p:attrName>style.visibility</p:attrName>
                                        </p:attrNameLst>
                                      </p:cBhvr>
                                      <p:to>
                                        <p:strVal val="hidden"/>
                                      </p:to>
                                    </p:set>
                                  </p:childTnLst>
                                </p:cTn>
                              </p:par>
                              <p:par>
                                <p:cTn id="12" presetID="1" presetClass="exit" presetSubtype="0" fill="hold" nodeType="withEffect">
                                  <p:stCondLst>
                                    <p:cond delay="3100"/>
                                  </p:stCondLst>
                                  <p:childTnLst>
                                    <p:set>
                                      <p:cBhvr>
                                        <p:cTn id="13" dur="1" fill="hold">
                                          <p:stCondLst>
                                            <p:cond delay="9"/>
                                          </p:stCondLst>
                                        </p:cTn>
                                        <p:tgtEl>
                                          <p:spTgt spid="14"/>
                                        </p:tgtEl>
                                        <p:attrNameLst>
                                          <p:attrName>style.visibility</p:attrName>
                                        </p:attrNameLst>
                                      </p:cBhvr>
                                      <p:to>
                                        <p:strVal val="hidden"/>
                                      </p:to>
                                    </p:set>
                                  </p:childTnLst>
                                </p:cTn>
                              </p:par>
                              <p:par>
                                <p:cTn id="14" presetID="1" presetClass="entr" presetSubtype="0" fill="hold" nodeType="withEffect">
                                  <p:stCondLst>
                                    <p:cond delay="12900"/>
                                  </p:stCondLst>
                                  <p:childTnLst>
                                    <p:set>
                                      <p:cBhvr>
                                        <p:cTn id="15" dur="1" fill="hold">
                                          <p:stCondLst>
                                            <p:cond delay="9"/>
                                          </p:stCondLst>
                                        </p:cTn>
                                        <p:tgtEl>
                                          <p:spTgt spid="14"/>
                                        </p:tgtEl>
                                        <p:attrNameLst>
                                          <p:attrName>style.visibility</p:attrName>
                                        </p:attrNameLst>
                                      </p:cBhvr>
                                      <p:to>
                                        <p:strVal val="visible"/>
                                      </p:to>
                                    </p:set>
                                  </p:childTnLst>
                                </p:cTn>
                              </p:par>
                              <p:par>
                                <p:cTn id="16" presetID="1" presetClass="exit" presetSubtype="0" fill="hold" nodeType="withEffect">
                                  <p:stCondLst>
                                    <p:cond delay="8600"/>
                                  </p:stCondLst>
                                  <p:childTnLst>
                                    <p:set>
                                      <p:cBhvr>
                                        <p:cTn id="17" dur="1" fill="hold">
                                          <p:stCondLst>
                                            <p:cond delay="9"/>
                                          </p:stCondLst>
                                        </p:cTn>
                                        <p:tgtEl>
                                          <p:spTgt spid="20"/>
                                        </p:tgtEl>
                                        <p:attrNameLst>
                                          <p:attrName>style.visibility</p:attrName>
                                        </p:attrNameLst>
                                      </p:cBhvr>
                                      <p:to>
                                        <p:strVal val="hidden"/>
                                      </p:to>
                                    </p:set>
                                  </p:childTnLst>
                                </p:cTn>
                              </p:par>
                              <p:par>
                                <p:cTn id="18" presetID="1" presetClass="entr" presetSubtype="0" fill="hold" nodeType="withEffect">
                                  <p:stCondLst>
                                    <p:cond delay="1870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xit" presetSubtype="0" fill="hold" nodeType="withEffect">
                                  <p:stCondLst>
                                    <p:cond delay="16300"/>
                                  </p:stCondLst>
                                  <p:childTnLst>
                                    <p:set>
                                      <p:cBhvr>
                                        <p:cTn id="21" dur="1" fill="hold">
                                          <p:stCondLst>
                                            <p:cond delay="9"/>
                                          </p:stCondLst>
                                        </p:cTn>
                                        <p:tgtEl>
                                          <p:spTgt spid="26"/>
                                        </p:tgtEl>
                                        <p:attrNameLst>
                                          <p:attrName>style.visibility</p:attrName>
                                        </p:attrNameLst>
                                      </p:cBhvr>
                                      <p:to>
                                        <p:strVal val="hidden"/>
                                      </p:to>
                                    </p:set>
                                  </p:childTnLst>
                                </p:cTn>
                              </p:par>
                              <p:par>
                                <p:cTn id="22" presetID="1" presetClass="entr" presetSubtype="0" fill="hold" nodeType="withEffect">
                                  <p:stCondLst>
                                    <p:cond delay="26200"/>
                                  </p:stCondLst>
                                  <p:childTnLst>
                                    <p:set>
                                      <p:cBhvr>
                                        <p:cTn id="23" dur="1" fill="hold">
                                          <p:stCondLst>
                                            <p:cond delay="0"/>
                                          </p:stCondLst>
                                        </p:cTn>
                                        <p:tgtEl>
                                          <p:spTgt spid="26"/>
                                        </p:tgtEl>
                                        <p:attrNameLst>
                                          <p:attrName>style.visibility</p:attrName>
                                        </p:attrNameLst>
                                      </p:cBhvr>
                                      <p:to>
                                        <p:strVal val="visible"/>
                                      </p:to>
                                    </p:set>
                                  </p:childTnLst>
                                </p:cTn>
                              </p:par>
                              <p:par>
                                <p:cTn id="24" presetID="1" presetClass="exit" presetSubtype="0" fill="hold" nodeType="withEffect">
                                  <p:stCondLst>
                                    <p:cond delay="8600"/>
                                  </p:stCondLst>
                                  <p:childTnLst>
                                    <p:set>
                                      <p:cBhvr>
                                        <p:cTn id="25" dur="1" fill="hold">
                                          <p:stCondLst>
                                            <p:cond delay="0"/>
                                          </p:stCondLst>
                                        </p:cTn>
                                        <p:tgtEl>
                                          <p:spTgt spid="1029"/>
                                        </p:tgtEl>
                                        <p:attrNameLst>
                                          <p:attrName>style.visibility</p:attrName>
                                        </p:attrNameLst>
                                      </p:cBhvr>
                                      <p:to>
                                        <p:strVal val="hidden"/>
                                      </p:to>
                                    </p:set>
                                  </p:childTnLst>
                                </p:cTn>
                              </p:par>
                              <p:par>
                                <p:cTn id="26" presetID="1" presetClass="exit" presetSubtype="0" fill="hold" nodeType="withEffect">
                                  <p:stCondLst>
                                    <p:cond delay="3100"/>
                                  </p:stCondLst>
                                  <p:childTnLst>
                                    <p:set>
                                      <p:cBhvr>
                                        <p:cTn id="27" dur="1" fill="hold">
                                          <p:stCondLst>
                                            <p:cond delay="0"/>
                                          </p:stCondLst>
                                        </p:cTn>
                                        <p:tgtEl>
                                          <p:spTgt spid="1030"/>
                                        </p:tgtEl>
                                        <p:attrNameLst>
                                          <p:attrName>style.visibility</p:attrName>
                                        </p:attrNameLst>
                                      </p:cBhvr>
                                      <p:to>
                                        <p:strVal val="hidden"/>
                                      </p:to>
                                    </p:set>
                                  </p:childTnLst>
                                </p:cTn>
                              </p:par>
                              <p:par>
                                <p:cTn id="28" presetID="1" presetClass="entr" presetSubtype="0" fill="hold" nodeType="withEffect">
                                  <p:stCondLst>
                                    <p:cond delay="26200"/>
                                  </p:stCondLst>
                                  <p:childTnLst>
                                    <p:set>
                                      <p:cBhvr>
                                        <p:cTn id="29" dur="1" fill="hold">
                                          <p:stCondLst>
                                            <p:cond delay="0"/>
                                          </p:stCondLst>
                                        </p:cTn>
                                        <p:tgtEl>
                                          <p:spTgt spid="1030"/>
                                        </p:tgtEl>
                                        <p:attrNameLst>
                                          <p:attrName>style.visibility</p:attrName>
                                        </p:attrNameLst>
                                      </p:cBhvr>
                                      <p:to>
                                        <p:strVal val="visible"/>
                                      </p:to>
                                    </p:set>
                                  </p:childTnLst>
                                </p:cTn>
                              </p:par>
                              <p:par>
                                <p:cTn id="30" presetID="1" presetClass="entr" presetSubtype="0" fill="hold" nodeType="withEffect">
                                  <p:stCondLst>
                                    <p:cond delay="3100"/>
                                  </p:stCondLst>
                                  <p:childTnLst>
                                    <p:set>
                                      <p:cBhvr>
                                        <p:cTn id="31" dur="1" fill="hold">
                                          <p:stCondLst>
                                            <p:cond delay="0"/>
                                          </p:stCondLst>
                                        </p:cTn>
                                        <p:tgtEl>
                                          <p:spTgt spid="1033"/>
                                        </p:tgtEl>
                                        <p:attrNameLst>
                                          <p:attrName>style.visibility</p:attrName>
                                        </p:attrNameLst>
                                      </p:cBhvr>
                                      <p:to>
                                        <p:strVal val="visible"/>
                                      </p:to>
                                    </p:set>
                                  </p:childTnLst>
                                </p:cTn>
                              </p:par>
                              <p:par>
                                <p:cTn id="32" presetID="1" presetClass="exit" presetSubtype="0" fill="hold" nodeType="withEffect">
                                  <p:stCondLst>
                                    <p:cond delay="13200"/>
                                  </p:stCondLst>
                                  <p:childTnLst>
                                    <p:set>
                                      <p:cBhvr>
                                        <p:cTn id="33" dur="1" fill="hold">
                                          <p:stCondLst>
                                            <p:cond delay="0"/>
                                          </p:stCondLst>
                                        </p:cTn>
                                        <p:tgtEl>
                                          <p:spTgt spid="10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3"/>
            </p:custDataLst>
            <p:extLst>
              <p:ext uri="{D42A27DB-BD31-4B8C-83A1-F6EECF244321}">
                <p14:modId xmlns:p14="http://schemas.microsoft.com/office/powerpoint/2010/main" val="252712726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707" name="think-cell Folie" r:id="rId6" imgW="270" imgH="270" progId="TCLayout.ActiveDocument.1">
                  <p:embed/>
                </p:oleObj>
              </mc:Choice>
              <mc:Fallback>
                <p:oleObj name="think-cell Folie" r:id="rId6" imgW="270" imgH="270" progId="TCLayout.ActiveDocument.1">
                  <p:embed/>
                  <p:pic>
                    <p:nvPicPr>
                      <p:cNvPr id="0" name="Picture 7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p:cNvSpPr/>
          <p:nvPr/>
        </p:nvSpPr>
        <p:spPr bwMode="auto">
          <a:xfrm>
            <a:off x="627063" y="1412874"/>
            <a:ext cx="5472111" cy="4752975"/>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noAutofit/>
          </a:bodyPr>
          <a:lstStyle/>
          <a:p>
            <a:pPr algn="l" rtl="0"/>
            <a:r>
              <a:rPr lang="en-US" b="1" i="0" u="none" baseline="0" dirty="0"/>
              <a:t>Design and handling</a:t>
            </a:r>
            <a:r>
              <a:rPr lang="en-US" dirty="0"/>
              <a:t/>
            </a:r>
            <a:br>
              <a:rPr lang="en-US" dirty="0"/>
            </a:br>
            <a:r>
              <a:rPr lang="en-US" b="1" i="0" u="none" baseline="0" dirty="0"/>
              <a:t>S7-1200 CPU - setup</a:t>
            </a:r>
            <a:endParaRPr lang="en-US" dirty="0"/>
          </a:p>
        </p:txBody>
      </p:sp>
      <p:pic>
        <p:nvPicPr>
          <p:cNvPr id="32771" name="Picture 3" descr="D:\AS FA\201415\S7-1200_Detail_JPG\03_MMC Card stecken 01_DT.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954297" y="1412875"/>
            <a:ext cx="3761453" cy="230400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D:\AS FA\201415\S7-1200_Detail_JPG\04_Stecker abnehmen 04_DT.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243634" y="1412874"/>
            <a:ext cx="1535040" cy="2304000"/>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descr="D:\AS FA\201415\S7-1200_Detail_JPG\06_Dioden 01_DT.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7954297" y="3860799"/>
            <a:ext cx="3761453" cy="2305051"/>
          </a:xfrm>
          <a:prstGeom prst="rect">
            <a:avLst/>
          </a:prstGeom>
          <a:noFill/>
          <a:extLst>
            <a:ext uri="{909E8E84-426E-40DD-AFC4-6F175D3DCCD1}">
              <a14:hiddenFill xmlns:a14="http://schemas.microsoft.com/office/drawing/2010/main">
                <a:solidFill>
                  <a:srgbClr val="FFFFFF"/>
                </a:solidFill>
              </a14:hiddenFill>
            </a:ext>
          </a:extLst>
        </p:spPr>
      </p:pic>
      <p:pic>
        <p:nvPicPr>
          <p:cNvPr id="32774" name="Picture 6" descr="D:\AS FA\201415\S7-1200_Detail_JPG\01_Ethernet Dioden 04_DT.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243630" y="3849364"/>
            <a:ext cx="1535044" cy="230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14315" y="2395811"/>
            <a:ext cx="2370275" cy="2687387"/>
          </a:xfrm>
          <a:prstGeom prst="rect">
            <a:avLst/>
          </a:prstGeom>
        </p:spPr>
      </p:pic>
      <p:sp>
        <p:nvSpPr>
          <p:cNvPr id="5" name="Freeform 4"/>
          <p:cNvSpPr/>
          <p:nvPr/>
        </p:nvSpPr>
        <p:spPr bwMode="auto">
          <a:xfrm>
            <a:off x="1086345" y="1637889"/>
            <a:ext cx="2772000" cy="724595"/>
          </a:xfrm>
          <a:custGeom>
            <a:avLst/>
            <a:gdLst>
              <a:gd name="connsiteX0" fmla="*/ 0 w 2307771"/>
              <a:gd name="connsiteY0" fmla="*/ 377371 h 377371"/>
              <a:gd name="connsiteX1" fmla="*/ 0 w 2307771"/>
              <a:gd name="connsiteY1" fmla="*/ 0 h 377371"/>
              <a:gd name="connsiteX2" fmla="*/ 2307771 w 2307771"/>
              <a:gd name="connsiteY2" fmla="*/ 0 h 377371"/>
            </a:gdLst>
            <a:ahLst/>
            <a:cxnLst>
              <a:cxn ang="0">
                <a:pos x="connsiteX0" y="connsiteY0"/>
              </a:cxn>
              <a:cxn ang="0">
                <a:pos x="connsiteX1" y="connsiteY1"/>
              </a:cxn>
              <a:cxn ang="0">
                <a:pos x="connsiteX2" y="connsiteY2"/>
              </a:cxn>
            </a:cxnLst>
            <a:rect l="l" t="t" r="r" b="b"/>
            <a:pathLst>
              <a:path w="2307771" h="377371">
                <a:moveTo>
                  <a:pt x="0" y="377371"/>
                </a:moveTo>
                <a:lnTo>
                  <a:pt x="0" y="0"/>
                </a:lnTo>
                <a:lnTo>
                  <a:pt x="2307771" y="0"/>
                </a:lnTo>
              </a:path>
            </a:pathLst>
          </a:custGeom>
          <a:noFill/>
          <a:ln w="9525">
            <a:solidFill>
              <a:srgbClr val="0F1923"/>
            </a:solidFill>
            <a:miter lim="800000"/>
            <a:headEnd type="triangle" w="lg" len="lg"/>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7" name="TextBox 6"/>
          <p:cNvSpPr txBox="1"/>
          <p:nvPr/>
        </p:nvSpPr>
        <p:spPr>
          <a:xfrm>
            <a:off x="3966261" y="1519395"/>
            <a:ext cx="1075615" cy="218586"/>
          </a:xfrm>
          <a:prstGeom prst="rect">
            <a:avLst/>
          </a:prstGeom>
          <a:noFill/>
        </p:spPr>
        <p:txBody>
          <a:bodyPr wrap="none" lIns="0" tIns="0" rIns="0" bIns="0" rtlCol="0">
            <a:spAutoFit/>
          </a:bodyPr>
          <a:lstStyle/>
          <a:p>
            <a:pPr algn="l" rtl="0">
              <a:lnSpc>
                <a:spcPct val="110000"/>
              </a:lnSpc>
              <a:spcBef>
                <a:spcPts val="0"/>
              </a:spcBef>
            </a:pPr>
            <a:r>
              <a:rPr lang="en-US" sz="1400" dirty="0" smtClean="0">
                <a:solidFill>
                  <a:schemeClr val="tx1"/>
                </a:solidFill>
              </a:rPr>
              <a:t>Power supply</a:t>
            </a:r>
          </a:p>
        </p:txBody>
      </p:sp>
      <p:sp>
        <p:nvSpPr>
          <p:cNvPr id="22" name="Freeform 21"/>
          <p:cNvSpPr/>
          <p:nvPr/>
        </p:nvSpPr>
        <p:spPr bwMode="auto">
          <a:xfrm>
            <a:off x="3184589" y="2601389"/>
            <a:ext cx="673756" cy="369332"/>
          </a:xfrm>
          <a:custGeom>
            <a:avLst/>
            <a:gdLst>
              <a:gd name="connsiteX0" fmla="*/ 0 w 2307771"/>
              <a:gd name="connsiteY0" fmla="*/ 377371 h 377371"/>
              <a:gd name="connsiteX1" fmla="*/ 0 w 2307771"/>
              <a:gd name="connsiteY1" fmla="*/ 0 h 377371"/>
              <a:gd name="connsiteX2" fmla="*/ 2307771 w 2307771"/>
              <a:gd name="connsiteY2" fmla="*/ 0 h 377371"/>
              <a:gd name="connsiteX0" fmla="*/ 0 w 2307771"/>
              <a:gd name="connsiteY0" fmla="*/ 0 h 0"/>
              <a:gd name="connsiteX1" fmla="*/ 2307771 w 2307771"/>
              <a:gd name="connsiteY1" fmla="*/ 0 h 0"/>
            </a:gdLst>
            <a:ahLst/>
            <a:cxnLst>
              <a:cxn ang="0">
                <a:pos x="connsiteX0" y="connsiteY0"/>
              </a:cxn>
              <a:cxn ang="0">
                <a:pos x="connsiteX1" y="connsiteY1"/>
              </a:cxn>
            </a:cxnLst>
            <a:rect l="l" t="t" r="r" b="b"/>
            <a:pathLst>
              <a:path w="2307771">
                <a:moveTo>
                  <a:pt x="0" y="0"/>
                </a:moveTo>
                <a:lnTo>
                  <a:pt x="2307771" y="0"/>
                </a:lnTo>
              </a:path>
            </a:pathLst>
          </a:custGeom>
          <a:noFill/>
          <a:ln w="9525">
            <a:solidFill>
              <a:srgbClr val="0F1923"/>
            </a:solidFill>
            <a:miter lim="800000"/>
            <a:headEnd type="triangle" w="lg" len="lg"/>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23" name="TextBox 22"/>
          <p:cNvSpPr txBox="1"/>
          <p:nvPr/>
        </p:nvSpPr>
        <p:spPr>
          <a:xfrm>
            <a:off x="3966261" y="2253386"/>
            <a:ext cx="2069477" cy="710964"/>
          </a:xfrm>
          <a:prstGeom prst="rect">
            <a:avLst/>
          </a:prstGeom>
          <a:noFill/>
        </p:spPr>
        <p:txBody>
          <a:bodyPr wrap="none" lIns="0" tIns="0" rIns="0" bIns="0" rtlCol="0">
            <a:spAutoFit/>
          </a:bodyPr>
          <a:lstStyle/>
          <a:p>
            <a:pPr algn="l" rtl="0">
              <a:lnSpc>
                <a:spcPct val="110000"/>
              </a:lnSpc>
              <a:spcBef>
                <a:spcPts val="0"/>
              </a:spcBef>
            </a:pPr>
            <a:r>
              <a:rPr lang="en-US" sz="1400" b="0" i="0" u="none" baseline="0">
                <a:solidFill>
                  <a:schemeClr val="tx1"/>
                </a:solidFill>
              </a:rPr>
              <a:t>Slot for a memory</a:t>
            </a:r>
            <a:r>
              <a:rPr lang="en-US" sz="1400">
                <a:solidFill>
                  <a:schemeClr val="tx1"/>
                </a:solidFill>
              </a:rPr>
              <a:t/>
            </a:r>
            <a:br>
              <a:rPr lang="en-US" sz="1400">
                <a:solidFill>
                  <a:schemeClr val="tx1"/>
                </a:solidFill>
              </a:rPr>
            </a:br>
            <a:r>
              <a:rPr lang="en-US" sz="1400" b="0" i="0" u="none" baseline="0">
                <a:solidFill>
                  <a:schemeClr val="tx1"/>
                </a:solidFill>
              </a:rPr>
              <a:t>card below the upper</a:t>
            </a:r>
            <a:r>
              <a:rPr lang="en-US" sz="1400">
                <a:solidFill>
                  <a:schemeClr val="tx1"/>
                </a:solidFill>
              </a:rPr>
              <a:t/>
            </a:r>
            <a:br>
              <a:rPr lang="en-US" sz="1400">
                <a:solidFill>
                  <a:schemeClr val="tx1"/>
                </a:solidFill>
              </a:rPr>
            </a:br>
            <a:r>
              <a:rPr lang="en-US" sz="1400" b="0" i="0" u="none" baseline="0">
                <a:solidFill>
                  <a:schemeClr val="tx1"/>
                </a:solidFill>
              </a:rPr>
              <a:t>cover flap</a:t>
            </a:r>
          </a:p>
        </p:txBody>
      </p:sp>
      <p:sp>
        <p:nvSpPr>
          <p:cNvPr id="10" name="Freeform 9"/>
          <p:cNvSpPr/>
          <p:nvPr/>
        </p:nvSpPr>
        <p:spPr bwMode="auto">
          <a:xfrm>
            <a:off x="3184589" y="2826944"/>
            <a:ext cx="565756" cy="369332"/>
          </a:xfrm>
          <a:custGeom>
            <a:avLst/>
            <a:gdLst>
              <a:gd name="connsiteX0" fmla="*/ 0 w 406400"/>
              <a:gd name="connsiteY0" fmla="*/ 0 h 1814286"/>
              <a:gd name="connsiteX1" fmla="*/ 406400 w 406400"/>
              <a:gd name="connsiteY1" fmla="*/ 0 h 1814286"/>
              <a:gd name="connsiteX2" fmla="*/ 406400 w 406400"/>
              <a:gd name="connsiteY2" fmla="*/ 1814286 h 1814286"/>
              <a:gd name="connsiteX3" fmla="*/ 14514 w 406400"/>
              <a:gd name="connsiteY3" fmla="*/ 1814286 h 1814286"/>
            </a:gdLst>
            <a:ahLst/>
            <a:cxnLst>
              <a:cxn ang="0">
                <a:pos x="connsiteX0" y="connsiteY0"/>
              </a:cxn>
              <a:cxn ang="0">
                <a:pos x="connsiteX1" y="connsiteY1"/>
              </a:cxn>
              <a:cxn ang="0">
                <a:pos x="connsiteX2" y="connsiteY2"/>
              </a:cxn>
              <a:cxn ang="0">
                <a:pos x="connsiteX3" y="connsiteY3"/>
              </a:cxn>
            </a:cxnLst>
            <a:rect l="l" t="t" r="r" b="b"/>
            <a:pathLst>
              <a:path w="406400" h="1814286">
                <a:moveTo>
                  <a:pt x="0" y="0"/>
                </a:moveTo>
                <a:lnTo>
                  <a:pt x="406400" y="0"/>
                </a:lnTo>
                <a:lnTo>
                  <a:pt x="406400" y="1814286"/>
                </a:lnTo>
                <a:lnTo>
                  <a:pt x="14514" y="1814286"/>
                </a:lnTo>
              </a:path>
            </a:pathLst>
          </a:custGeom>
          <a:noFill/>
          <a:ln w="9525">
            <a:solidFill>
              <a:schemeClr val="tx1"/>
            </a:solidFill>
            <a:miter lim="800000"/>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25" name="TextBox 24"/>
          <p:cNvSpPr txBox="1"/>
          <p:nvPr/>
        </p:nvSpPr>
        <p:spPr>
          <a:xfrm>
            <a:off x="3966261" y="3079717"/>
            <a:ext cx="2090316" cy="947952"/>
          </a:xfrm>
          <a:prstGeom prst="rect">
            <a:avLst/>
          </a:prstGeom>
          <a:noFill/>
        </p:spPr>
        <p:txBody>
          <a:bodyPr wrap="none" lIns="0" tIns="0" rIns="0" bIns="0" rtlCol="0">
            <a:spAutoFit/>
          </a:bodyPr>
          <a:lstStyle/>
          <a:p>
            <a:pPr algn="l" rtl="0">
              <a:lnSpc>
                <a:spcPct val="110000"/>
              </a:lnSpc>
              <a:spcBef>
                <a:spcPts val="0"/>
              </a:spcBef>
            </a:pPr>
            <a:r>
              <a:rPr lang="en-US" sz="1400" b="0" i="0" u="none" baseline="0">
                <a:solidFill>
                  <a:schemeClr val="tx1"/>
                </a:solidFill>
              </a:rPr>
              <a:t>Plug-in terminal block</a:t>
            </a:r>
            <a:r>
              <a:rPr lang="en-US" sz="1400">
                <a:solidFill>
                  <a:schemeClr val="tx1"/>
                </a:solidFill>
              </a:rPr>
              <a:t/>
            </a:r>
            <a:br>
              <a:rPr lang="en-US" sz="1400">
                <a:solidFill>
                  <a:schemeClr val="tx1"/>
                </a:solidFill>
              </a:rPr>
            </a:br>
            <a:r>
              <a:rPr lang="en-US" sz="1400" b="0" i="0" u="none" baseline="0">
                <a:solidFill>
                  <a:schemeClr val="tx1"/>
                </a:solidFill>
              </a:rPr>
              <a:t>for user wiring</a:t>
            </a:r>
            <a:r>
              <a:rPr lang="en-US" sz="1400">
                <a:solidFill>
                  <a:schemeClr val="tx1"/>
                </a:solidFill>
              </a:rPr>
              <a:t/>
            </a:r>
            <a:br>
              <a:rPr lang="en-US" sz="1400">
                <a:solidFill>
                  <a:schemeClr val="tx1"/>
                </a:solidFill>
              </a:rPr>
            </a:br>
            <a:r>
              <a:rPr lang="en-US" sz="1400" b="0" i="0" u="none" baseline="0">
                <a:solidFill>
                  <a:schemeClr val="tx1"/>
                </a:solidFill>
              </a:rPr>
              <a:t>(behind the cover</a:t>
            </a:r>
            <a:r>
              <a:rPr lang="en-US" sz="1400">
                <a:solidFill>
                  <a:schemeClr val="tx1"/>
                </a:solidFill>
              </a:rPr>
              <a:t/>
            </a:r>
            <a:br>
              <a:rPr lang="en-US" sz="1400">
                <a:solidFill>
                  <a:schemeClr val="tx1"/>
                </a:solidFill>
              </a:rPr>
            </a:br>
            <a:r>
              <a:rPr lang="en-US" sz="1400" b="0" i="0" u="none" baseline="0">
                <a:solidFill>
                  <a:schemeClr val="tx1"/>
                </a:solidFill>
              </a:rPr>
              <a:t>flaps)</a:t>
            </a:r>
          </a:p>
        </p:txBody>
      </p:sp>
      <p:cxnSp>
        <p:nvCxnSpPr>
          <p:cNvPr id="17" name="Straight Connector 16"/>
          <p:cNvCxnSpPr/>
          <p:nvPr/>
        </p:nvCxnSpPr>
        <p:spPr bwMode="auto">
          <a:xfrm>
            <a:off x="3750345" y="3453287"/>
            <a:ext cx="108000" cy="0"/>
          </a:xfrm>
          <a:prstGeom prst="line">
            <a:avLst/>
          </a:pr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8" name="Freeform 27"/>
          <p:cNvSpPr/>
          <p:nvPr/>
        </p:nvSpPr>
        <p:spPr bwMode="auto">
          <a:xfrm>
            <a:off x="3184588" y="3427878"/>
            <a:ext cx="288000" cy="702002"/>
          </a:xfrm>
          <a:custGeom>
            <a:avLst/>
            <a:gdLst>
              <a:gd name="connsiteX0" fmla="*/ 0 w 406400"/>
              <a:gd name="connsiteY0" fmla="*/ 0 h 1814286"/>
              <a:gd name="connsiteX1" fmla="*/ 406400 w 406400"/>
              <a:gd name="connsiteY1" fmla="*/ 0 h 1814286"/>
              <a:gd name="connsiteX2" fmla="*/ 406400 w 406400"/>
              <a:gd name="connsiteY2" fmla="*/ 1814286 h 1814286"/>
              <a:gd name="connsiteX3" fmla="*/ 14514 w 406400"/>
              <a:gd name="connsiteY3" fmla="*/ 1814286 h 1814286"/>
            </a:gdLst>
            <a:ahLst/>
            <a:cxnLst>
              <a:cxn ang="0">
                <a:pos x="connsiteX0" y="connsiteY0"/>
              </a:cxn>
              <a:cxn ang="0">
                <a:pos x="connsiteX1" y="connsiteY1"/>
              </a:cxn>
              <a:cxn ang="0">
                <a:pos x="connsiteX2" y="connsiteY2"/>
              </a:cxn>
              <a:cxn ang="0">
                <a:pos x="connsiteX3" y="connsiteY3"/>
              </a:cxn>
            </a:cxnLst>
            <a:rect l="l" t="t" r="r" b="b"/>
            <a:pathLst>
              <a:path w="406400" h="1814286">
                <a:moveTo>
                  <a:pt x="0" y="0"/>
                </a:moveTo>
                <a:lnTo>
                  <a:pt x="406400" y="0"/>
                </a:lnTo>
                <a:lnTo>
                  <a:pt x="406400" y="1814286"/>
                </a:lnTo>
                <a:lnTo>
                  <a:pt x="14514" y="1814286"/>
                </a:lnTo>
              </a:path>
            </a:pathLst>
          </a:custGeom>
          <a:noFill/>
          <a:ln w="9525">
            <a:solidFill>
              <a:schemeClr val="tx1"/>
            </a:solidFill>
            <a:miter lim="800000"/>
            <a:headEnd type="triangle" w="lg" len="lg"/>
            <a:tailEnd type="triangle"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30" name="TextBox 29"/>
          <p:cNvSpPr txBox="1"/>
          <p:nvPr/>
        </p:nvSpPr>
        <p:spPr>
          <a:xfrm>
            <a:off x="3966261" y="4204318"/>
            <a:ext cx="1553310" cy="473976"/>
          </a:xfrm>
          <a:prstGeom prst="rect">
            <a:avLst/>
          </a:prstGeom>
          <a:noFill/>
        </p:spPr>
        <p:txBody>
          <a:bodyPr wrap="none" lIns="0" tIns="0" rIns="0" bIns="0" rtlCol="0">
            <a:spAutoFit/>
          </a:bodyPr>
          <a:lstStyle/>
          <a:p>
            <a:pPr algn="l" rtl="0">
              <a:lnSpc>
                <a:spcPct val="110000"/>
              </a:lnSpc>
              <a:spcBef>
                <a:spcPts val="0"/>
              </a:spcBef>
            </a:pPr>
            <a:r>
              <a:rPr lang="en-US" sz="1400" b="0" i="0" u="none" baseline="0">
                <a:solidFill>
                  <a:schemeClr val="tx1"/>
                </a:solidFill>
              </a:rPr>
              <a:t>Status LEDs for the</a:t>
            </a:r>
            <a:r>
              <a:rPr lang="en-US" sz="1400">
                <a:solidFill>
                  <a:schemeClr val="tx1"/>
                </a:solidFill>
              </a:rPr>
              <a:t/>
            </a:r>
            <a:br>
              <a:rPr lang="en-US" sz="1400">
                <a:solidFill>
                  <a:schemeClr val="tx1"/>
                </a:solidFill>
              </a:rPr>
            </a:br>
            <a:r>
              <a:rPr lang="en-US" sz="1400" b="0" i="0" u="none" baseline="0">
                <a:solidFill>
                  <a:schemeClr val="tx1"/>
                </a:solidFill>
              </a:rPr>
              <a:t>integrated I/O</a:t>
            </a:r>
          </a:p>
        </p:txBody>
      </p:sp>
      <p:sp>
        <p:nvSpPr>
          <p:cNvPr id="26" name="Freeform 25"/>
          <p:cNvSpPr/>
          <p:nvPr/>
        </p:nvSpPr>
        <p:spPr bwMode="auto">
          <a:xfrm>
            <a:off x="3472588" y="3768140"/>
            <a:ext cx="385757" cy="542611"/>
          </a:xfrm>
          <a:custGeom>
            <a:avLst/>
            <a:gdLst>
              <a:gd name="connsiteX0" fmla="*/ 0 w 371789"/>
              <a:gd name="connsiteY0" fmla="*/ 0 h 542611"/>
              <a:gd name="connsiteX1" fmla="*/ 140677 w 371789"/>
              <a:gd name="connsiteY1" fmla="*/ 0 h 542611"/>
              <a:gd name="connsiteX2" fmla="*/ 140677 w 371789"/>
              <a:gd name="connsiteY2" fmla="*/ 542611 h 542611"/>
              <a:gd name="connsiteX3" fmla="*/ 371789 w 371789"/>
              <a:gd name="connsiteY3" fmla="*/ 542611 h 542611"/>
            </a:gdLst>
            <a:ahLst/>
            <a:cxnLst>
              <a:cxn ang="0">
                <a:pos x="connsiteX0" y="connsiteY0"/>
              </a:cxn>
              <a:cxn ang="0">
                <a:pos x="connsiteX1" y="connsiteY1"/>
              </a:cxn>
              <a:cxn ang="0">
                <a:pos x="connsiteX2" y="connsiteY2"/>
              </a:cxn>
              <a:cxn ang="0">
                <a:pos x="connsiteX3" y="connsiteY3"/>
              </a:cxn>
            </a:cxnLst>
            <a:rect l="l" t="t" r="r" b="b"/>
            <a:pathLst>
              <a:path w="371789" h="542611">
                <a:moveTo>
                  <a:pt x="0" y="0"/>
                </a:moveTo>
                <a:lnTo>
                  <a:pt x="140677" y="0"/>
                </a:lnTo>
                <a:lnTo>
                  <a:pt x="140677" y="542611"/>
                </a:lnTo>
                <a:lnTo>
                  <a:pt x="371789" y="542611"/>
                </a:lnTo>
              </a:path>
            </a:pathLst>
          </a:cu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35" name="Freeform 34"/>
          <p:cNvSpPr/>
          <p:nvPr/>
        </p:nvSpPr>
        <p:spPr bwMode="auto">
          <a:xfrm flipV="1">
            <a:off x="1086345" y="5152269"/>
            <a:ext cx="2772000" cy="555201"/>
          </a:xfrm>
          <a:custGeom>
            <a:avLst/>
            <a:gdLst>
              <a:gd name="connsiteX0" fmla="*/ 0 w 2307771"/>
              <a:gd name="connsiteY0" fmla="*/ 377371 h 377371"/>
              <a:gd name="connsiteX1" fmla="*/ 0 w 2307771"/>
              <a:gd name="connsiteY1" fmla="*/ 0 h 377371"/>
              <a:gd name="connsiteX2" fmla="*/ 2307771 w 2307771"/>
              <a:gd name="connsiteY2" fmla="*/ 0 h 377371"/>
            </a:gdLst>
            <a:ahLst/>
            <a:cxnLst>
              <a:cxn ang="0">
                <a:pos x="connsiteX0" y="connsiteY0"/>
              </a:cxn>
              <a:cxn ang="0">
                <a:pos x="connsiteX1" y="connsiteY1"/>
              </a:cxn>
              <a:cxn ang="0">
                <a:pos x="connsiteX2" y="connsiteY2"/>
              </a:cxn>
            </a:cxnLst>
            <a:rect l="l" t="t" r="r" b="b"/>
            <a:pathLst>
              <a:path w="2307771" h="377371">
                <a:moveTo>
                  <a:pt x="0" y="377371"/>
                </a:moveTo>
                <a:lnTo>
                  <a:pt x="0" y="0"/>
                </a:lnTo>
                <a:lnTo>
                  <a:pt x="2307771" y="0"/>
                </a:lnTo>
              </a:path>
            </a:pathLst>
          </a:custGeom>
          <a:noFill/>
          <a:ln w="9525">
            <a:solidFill>
              <a:srgbClr val="0F1923"/>
            </a:solidFill>
            <a:miter lim="800000"/>
            <a:headEnd type="triangle" w="lg" len="lg"/>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36" name="TextBox 35"/>
          <p:cNvSpPr txBox="1"/>
          <p:nvPr/>
        </p:nvSpPr>
        <p:spPr>
          <a:xfrm>
            <a:off x="3966261" y="5348121"/>
            <a:ext cx="1774268" cy="710964"/>
          </a:xfrm>
          <a:prstGeom prst="rect">
            <a:avLst/>
          </a:prstGeom>
          <a:noFill/>
        </p:spPr>
        <p:txBody>
          <a:bodyPr wrap="none" lIns="0" tIns="0" rIns="0" bIns="0" rtlCol="0">
            <a:spAutoFit/>
          </a:bodyPr>
          <a:lstStyle/>
          <a:p>
            <a:pPr algn="l" rtl="0">
              <a:lnSpc>
                <a:spcPct val="110000"/>
              </a:lnSpc>
              <a:spcBef>
                <a:spcPts val="0"/>
              </a:spcBef>
            </a:pPr>
            <a:r>
              <a:rPr lang="en-US" sz="1400" b="0" i="0" u="none" baseline="0">
                <a:solidFill>
                  <a:schemeClr val="tx1"/>
                </a:solidFill>
              </a:rPr>
              <a:t>PROFINET connection</a:t>
            </a:r>
            <a:r>
              <a:rPr lang="en-US" sz="1400">
                <a:solidFill>
                  <a:schemeClr val="tx1"/>
                </a:solidFill>
              </a:rPr>
              <a:t/>
            </a:r>
            <a:br>
              <a:rPr lang="en-US" sz="1400">
                <a:solidFill>
                  <a:schemeClr val="tx1"/>
                </a:solidFill>
              </a:rPr>
            </a:br>
            <a:r>
              <a:rPr lang="en-US" sz="1400" b="0" i="0" u="none" baseline="0">
                <a:solidFill>
                  <a:schemeClr val="tx1"/>
                </a:solidFill>
              </a:rPr>
              <a:t>(on the bottom </a:t>
            </a:r>
            <a:r>
              <a:rPr lang="en-US" sz="1400">
                <a:solidFill>
                  <a:schemeClr val="tx1"/>
                </a:solidFill>
              </a:rPr>
              <a:t/>
            </a:r>
            <a:br>
              <a:rPr lang="en-US" sz="1400">
                <a:solidFill>
                  <a:schemeClr val="tx1"/>
                </a:solidFill>
              </a:rPr>
            </a:br>
            <a:r>
              <a:rPr lang="en-US" sz="1400" b="0" i="0" u="none" baseline="0">
                <a:solidFill>
                  <a:schemeClr val="tx1"/>
                </a:solidFill>
              </a:rPr>
              <a:t>of the CPU)</a:t>
            </a:r>
          </a:p>
        </p:txBody>
      </p:sp>
    </p:spTree>
    <p:custDataLst>
      <p:tags r:id="rId2"/>
    </p:custDataLst>
    <p:extLst>
      <p:ext uri="{BB962C8B-B14F-4D97-AF65-F5344CB8AC3E}">
        <p14:creationId xmlns:p14="http://schemas.microsoft.com/office/powerpoint/2010/main" val="8890671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p:cNvGraphicFramePr>
            <a:graphicFrameLocks/>
          </p:cNvGraphicFramePr>
          <p:nvPr>
            <p:custDataLst>
              <p:tags r:id="rId3"/>
            </p:custDataLst>
            <p:extLst>
              <p:ext uri="{D42A27DB-BD31-4B8C-83A1-F6EECF244321}">
                <p14:modId xmlns:p14="http://schemas.microsoft.com/office/powerpoint/2010/main" val="27494950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726" name="think-cell Folie" r:id="rId7" imgW="216" imgH="216" progId="TCLayout.ActiveDocument.1">
                  <p:embed/>
                </p:oleObj>
              </mc:Choice>
              <mc:Fallback>
                <p:oleObj name="think-cell Folie" r:id="rId7" imgW="216" imgH="216" progId="TCLayout.ActiveDocument.1">
                  <p:embed/>
                  <p:pic>
                    <p:nvPicPr>
                      <p:cNvPr id="0" name="Picture 17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Rectangle 6" hidden="1"/>
          <p:cNvSpPr/>
          <p:nvPr>
            <p:custDataLst>
              <p:tags r:id="rId4"/>
            </p:custDataLst>
          </p:nvPr>
        </p:nvSpPr>
        <p:spPr bwMode="auto">
          <a:xfrm>
            <a:off x="0" y="0"/>
            <a:ext cx="158750" cy="15875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0" tIns="0" rIns="0" bIns="0" numCol="1" spcCol="0" rtlCol="0" anchor="ctr" anchorCtr="0">
            <a:noAutofit/>
          </a:bodyPr>
          <a:lstStyle/>
          <a:p>
            <a:pPr algn="ctr" rtl="0">
              <a:lnSpc>
                <a:spcPct val="110000"/>
              </a:lnSpc>
              <a:spcBef>
                <a:spcPct val="0"/>
              </a:spcBef>
            </a:pPr>
            <a:endParaRPr lang="en-US" b="1" dirty="0" err="1" smtClean="0">
              <a:solidFill>
                <a:schemeClr val="tx1"/>
              </a:solidFill>
              <a:latin typeface="Arial"/>
              <a:ea typeface="ＭＳ Ｐゴシック"/>
              <a:cs typeface="Arial"/>
              <a:sym typeface="Arial"/>
            </a:endParaRPr>
          </a:p>
        </p:txBody>
      </p:sp>
      <p:sp>
        <p:nvSpPr>
          <p:cNvPr id="10" name="Inhaltsplatzhalter 12"/>
          <p:cNvSpPr txBox="1">
            <a:spLocks/>
          </p:cNvSpPr>
          <p:nvPr/>
        </p:nvSpPr>
        <p:spPr bwMode="auto">
          <a:xfrm>
            <a:off x="627063" y="1412874"/>
            <a:ext cx="11088687" cy="4752976"/>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16" name="Rectangle 15"/>
          <p:cNvSpPr/>
          <p:nvPr/>
        </p:nvSpPr>
        <p:spPr bwMode="auto">
          <a:xfrm>
            <a:off x="3205463" y="1556338"/>
            <a:ext cx="8377200" cy="2160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4" name="Rectangle 3"/>
          <p:cNvSpPr/>
          <p:nvPr/>
        </p:nvSpPr>
        <p:spPr bwMode="auto">
          <a:xfrm>
            <a:off x="3205463" y="3860800"/>
            <a:ext cx="8377200" cy="2160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lstStyle/>
          <a:p>
            <a:r>
              <a:rPr lang="en-US" dirty="0"/>
              <a:t>SIMATIC Technology integrated </a:t>
            </a:r>
            <a:r>
              <a:rPr lang="en-US" dirty="0" smtClean="0"/>
              <a:t/>
            </a:r>
            <a:br>
              <a:rPr lang="en-US" dirty="0" smtClean="0"/>
            </a:br>
            <a:r>
              <a:rPr lang="en-US" b="1" i="0" u="none" baseline="0" dirty="0" smtClean="0"/>
              <a:t>Period </a:t>
            </a:r>
            <a:r>
              <a:rPr lang="en-US" b="1" i="0" u="none" baseline="0" dirty="0"/>
              <a:t>measurements with high-speed counters (HSC)</a:t>
            </a:r>
            <a:r>
              <a:rPr lang="en-US" b="0" i="0" u="none" baseline="0" dirty="0"/>
              <a:t> </a:t>
            </a:r>
            <a:r>
              <a:rPr lang="en-US" b="1" i="0" u="none" baseline="0" dirty="0"/>
              <a:t> </a:t>
            </a:r>
            <a:endParaRPr lang="en-US" dirty="0"/>
          </a:p>
        </p:txBody>
      </p:sp>
      <p:pic>
        <p:nvPicPr>
          <p:cNvPr id="17411" name="Picture 3"/>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3205463" y="1625162"/>
            <a:ext cx="8375580" cy="2091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3485490" y="3890296"/>
            <a:ext cx="7817147" cy="2130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Pentagon 11"/>
          <p:cNvSpPr/>
          <p:nvPr/>
        </p:nvSpPr>
        <p:spPr bwMode="auto">
          <a:xfrm>
            <a:off x="764860" y="1556338"/>
            <a:ext cx="2304000" cy="2160000"/>
          </a:xfrm>
          <a:prstGeom prst="homePlate">
            <a:avLst>
              <a:gd name="adj" fmla="val 11628"/>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l" rtl="0">
              <a:lnSpc>
                <a:spcPct val="100000"/>
              </a:lnSpc>
            </a:pPr>
            <a:r>
              <a:rPr lang="en-US" b="1" i="0" u="none" baseline="0">
                <a:solidFill>
                  <a:srgbClr val="0F1923"/>
                </a:solidFill>
                <a:latin typeface="Arial"/>
                <a:cs typeface="Arial"/>
                <a:sym typeface="Arial"/>
              </a:rPr>
              <a:t>Multiple counter events </a:t>
            </a:r>
            <a:r>
              <a:rPr lang="en-US" b="1">
                <a:solidFill>
                  <a:srgbClr val="0F1923"/>
                </a:solidFill>
                <a:latin typeface="Arial"/>
                <a:cs typeface="Arial"/>
                <a:sym typeface="Arial"/>
              </a:rPr>
              <a:t/>
            </a:r>
            <a:br>
              <a:rPr lang="en-US" b="1">
                <a:solidFill>
                  <a:srgbClr val="0F1923"/>
                </a:solidFill>
                <a:latin typeface="Arial"/>
                <a:cs typeface="Arial"/>
                <a:sym typeface="Arial"/>
              </a:rPr>
            </a:br>
            <a:r>
              <a:rPr lang="en-US" b="1" i="0" u="none" baseline="0">
                <a:solidFill>
                  <a:srgbClr val="0F1923"/>
                </a:solidFill>
                <a:latin typeface="Arial"/>
                <a:cs typeface="Arial"/>
                <a:sym typeface="Arial"/>
              </a:rPr>
              <a:t>in one measurement interval</a:t>
            </a:r>
          </a:p>
        </p:txBody>
      </p:sp>
      <p:sp>
        <p:nvSpPr>
          <p:cNvPr id="14" name="Pentagon 13"/>
          <p:cNvSpPr/>
          <p:nvPr/>
        </p:nvSpPr>
        <p:spPr bwMode="auto">
          <a:xfrm>
            <a:off x="764860" y="3860800"/>
            <a:ext cx="2304000" cy="2160000"/>
          </a:xfrm>
          <a:prstGeom prst="homePlate">
            <a:avLst>
              <a:gd name="adj" fmla="val 11628"/>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0" bIns="54000" numCol="1" spcCol="72000" rtlCol="0" anchor="ctr">
            <a:noAutofit/>
          </a:bodyPr>
          <a:lstStyle/>
          <a:p>
            <a:pPr algn="l" rtl="0"/>
            <a:r>
              <a:rPr lang="en-US" b="1" i="0" u="none" baseline="0">
                <a:solidFill>
                  <a:schemeClr val="tx1"/>
                </a:solidFill>
              </a:rPr>
              <a:t>Zero and one </a:t>
            </a:r>
            <a:r>
              <a:rPr lang="en-US" b="1">
                <a:solidFill>
                  <a:schemeClr val="tx1"/>
                </a:solidFill>
              </a:rPr>
              <a:t/>
            </a:r>
            <a:br>
              <a:rPr lang="en-US" b="1">
                <a:solidFill>
                  <a:schemeClr val="tx1"/>
                </a:solidFill>
              </a:rPr>
            </a:br>
            <a:r>
              <a:rPr lang="en-US" b="1" i="0" u="none" baseline="0">
                <a:solidFill>
                  <a:schemeClr val="tx1"/>
                </a:solidFill>
              </a:rPr>
              <a:t>counter event in multiple measurement intervals</a:t>
            </a:r>
            <a:endParaRPr lang="en-US" dirty="0">
              <a:solidFill>
                <a:schemeClr val="tx1"/>
              </a:solidFill>
            </a:endParaRPr>
          </a:p>
        </p:txBody>
      </p:sp>
    </p:spTree>
    <p:custDataLst>
      <p:tags r:id="rId2"/>
    </p:custDataLst>
    <p:extLst>
      <p:ext uri="{BB962C8B-B14F-4D97-AF65-F5344CB8AC3E}">
        <p14:creationId xmlns:p14="http://schemas.microsoft.com/office/powerpoint/2010/main" val="65089905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hidden="1"/>
          <p:cNvGraphicFramePr>
            <a:graphicFrameLocks/>
          </p:cNvGraphicFramePr>
          <p:nvPr>
            <p:custDataLst>
              <p:tags r:id="rId3"/>
            </p:custDataLst>
            <p:extLst>
              <p:ext uri="{D42A27DB-BD31-4B8C-83A1-F6EECF244321}">
                <p14:modId xmlns:p14="http://schemas.microsoft.com/office/powerpoint/2010/main" val="1723287583"/>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39093" name="think-cell Folie" r:id="rId6" imgW="635" imgH="635" progId="TCLayout.ActiveDocument.1">
                  <p:embed/>
                </p:oleObj>
              </mc:Choice>
              <mc:Fallback>
                <p:oleObj name="think-cell Folie" r:id="rId6" imgW="635" imgH="635" progId="TCLayout.ActiveDocument.1">
                  <p:embed/>
                  <p:pic>
                    <p:nvPicPr>
                      <p:cNvPr id="0" name="Picture 16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131" name="Picture 3" descr="1215C_Pressebild"/>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43638" y="1412378"/>
            <a:ext cx="5472112" cy="3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5"/>
          <p:cNvSpPr>
            <a:spLocks noGrp="1" noChangeArrowheads="1"/>
          </p:cNvSpPr>
          <p:nvPr>
            <p:ph type="title"/>
          </p:nvPr>
        </p:nvSpPr>
        <p:spPr>
          <a:noFill/>
          <a:ln w="9525">
            <a:noFill/>
            <a:miter lim="800000"/>
            <a:headEnd/>
            <a:tailEnd/>
          </a:ln>
        </p:spPr>
        <p:txBody>
          <a:bodyPr vert="horz" wrap="square" lIns="626400" tIns="396000" rIns="2124000" bIns="234000" numCol="1" anchor="b" anchorCtr="0" compatLnSpc="1">
            <a:prstTxWarp prst="textNoShape">
              <a:avLst/>
            </a:prstTxWarp>
            <a:noAutofit/>
          </a:bodyPr>
          <a:lstStyle/>
          <a:p>
            <a:r>
              <a:rPr lang="en-US" dirty="0" smtClean="0"/>
              <a:t>Integrated </a:t>
            </a:r>
            <a:r>
              <a:rPr lang="en-US" dirty="0"/>
              <a:t>system </a:t>
            </a:r>
            <a:r>
              <a:rPr lang="en-US" dirty="0" smtClean="0"/>
              <a:t>diagnostics</a:t>
            </a:r>
            <a:br>
              <a:rPr lang="en-US" dirty="0" smtClean="0"/>
            </a:br>
            <a:endParaRPr lang="en-US" dirty="0"/>
          </a:p>
        </p:txBody>
      </p:sp>
      <p:grpSp>
        <p:nvGrpSpPr>
          <p:cNvPr id="48135" name="Group 7"/>
          <p:cNvGrpSpPr>
            <a:grpSpLocks/>
          </p:cNvGrpSpPr>
          <p:nvPr/>
        </p:nvGrpSpPr>
        <p:grpSpPr bwMode="auto">
          <a:xfrm>
            <a:off x="6332287" y="2514676"/>
            <a:ext cx="1080062" cy="1079500"/>
            <a:chOff x="2146" y="983"/>
            <a:chExt cx="4400" cy="2521"/>
          </a:xfrm>
        </p:grpSpPr>
        <p:pic>
          <p:nvPicPr>
            <p:cNvPr id="48143" name="Picture 8" descr="Webserver1500_DiagPu#50F45C_final#"/>
            <p:cNvPicPr preferRelativeResize="0">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6" y="983"/>
              <a:ext cx="4074" cy="2521"/>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pic>
          <p:nvPicPr>
            <p:cNvPr id="48144" name="Picture 9" descr="Webserver1500_DiagPu#50F45C_final#"/>
            <p:cNvPicPr preferRelativeResize="0">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909" y="983"/>
              <a:ext cx="637" cy="2507"/>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grpSp>
      <p:grpSp>
        <p:nvGrpSpPr>
          <p:cNvPr id="48136" name="Group 10"/>
          <p:cNvGrpSpPr>
            <a:grpSpLocks/>
          </p:cNvGrpSpPr>
          <p:nvPr/>
        </p:nvGrpSpPr>
        <p:grpSpPr bwMode="auto">
          <a:xfrm>
            <a:off x="10731101" y="3376474"/>
            <a:ext cx="885586" cy="1815566"/>
            <a:chOff x="6406" y="2763"/>
            <a:chExt cx="625" cy="1282"/>
          </a:xfrm>
        </p:grpSpPr>
        <p:grpSp>
          <p:nvGrpSpPr>
            <p:cNvPr id="48139" name="Group 11"/>
            <p:cNvGrpSpPr>
              <a:grpSpLocks/>
            </p:cNvGrpSpPr>
            <p:nvPr/>
          </p:nvGrpSpPr>
          <p:grpSpPr bwMode="auto">
            <a:xfrm>
              <a:off x="6406" y="2763"/>
              <a:ext cx="625" cy="1282"/>
              <a:chOff x="446" y="809"/>
              <a:chExt cx="1627" cy="3028"/>
            </a:xfrm>
          </p:grpSpPr>
          <p:pic>
            <p:nvPicPr>
              <p:cNvPr id="48141" name="Picture 1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46" y="809"/>
                <a:ext cx="1627" cy="3028"/>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42" name="Rectangle 13"/>
              <p:cNvSpPr>
                <a:spLocks noChangeArrowheads="1"/>
              </p:cNvSpPr>
              <p:nvPr/>
            </p:nvSpPr>
            <p:spPr bwMode="auto">
              <a:xfrm>
                <a:off x="696" y="1333"/>
                <a:ext cx="1124" cy="1688"/>
              </a:xfrm>
              <a:prstGeom prst="rect">
                <a:avLst/>
              </a:prstGeom>
              <a:solidFill>
                <a:srgbClr val="F8F8F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endParaRPr lang="en-US" altLang="en-US">
                  <a:solidFill>
                    <a:schemeClr val="dk1"/>
                  </a:solidFill>
                </a:endParaRPr>
              </a:p>
            </p:txBody>
          </p:sp>
        </p:grpSp>
        <p:pic>
          <p:nvPicPr>
            <p:cNvPr id="48140" name="Picture 14"/>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502" y="2985"/>
              <a:ext cx="435" cy="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8137" name="Picture 15" descr="Final"/>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332287" y="1498690"/>
            <a:ext cx="1080000" cy="93560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6"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Efficient fault analysis through a uniform display concept</a:t>
            </a:r>
          </a:p>
        </p:txBody>
      </p:sp>
      <p:sp>
        <p:nvSpPr>
          <p:cNvPr id="17" name="Inhaltsplatzhalter 1"/>
          <p:cNvSpPr txBox="1">
            <a:spLocks/>
          </p:cNvSpPr>
          <p:nvPr/>
        </p:nvSpPr>
        <p:spPr>
          <a:xfrm>
            <a:off x="627061" y="1844874"/>
            <a:ext cx="5472114" cy="3456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300"/>
              </a:spcBef>
            </a:pPr>
            <a:r>
              <a:rPr lang="en-US" sz="1600" b="0" i="0" u="none" baseline="0"/>
              <a:t>Integrated system diagnostics for the centralized setup are active by default. You only configure the following as required:  checkbox for high/low analog range, wire breakage, power failure, etc. </a:t>
            </a:r>
          </a:p>
          <a:p>
            <a:pPr lvl="1" algn="l" rtl="0">
              <a:spcBef>
                <a:spcPts val="300"/>
              </a:spcBef>
            </a:pPr>
            <a:r>
              <a:rPr lang="en-US" sz="1600" b="0" i="0" u="none" baseline="0"/>
              <a:t>Automated updated of the diagnostics information with new HW components, no additional effort required</a:t>
            </a:r>
          </a:p>
          <a:p>
            <a:pPr lvl="1" algn="l" rtl="0">
              <a:spcBef>
                <a:spcPts val="300"/>
              </a:spcBef>
            </a:pPr>
            <a:r>
              <a:rPr lang="en-US" sz="1600" b="0" i="0" u="none" baseline="0"/>
              <a:t>System diagnostics information possible in the CPU-STOP</a:t>
            </a:r>
            <a:endParaRPr lang="en-US" sz="1600" dirty="0"/>
          </a:p>
        </p:txBody>
      </p:sp>
      <p:sp>
        <p:nvSpPr>
          <p:cNvPr id="18" name="Rectangle 7"/>
          <p:cNvSpPr>
            <a:spLocks noChangeArrowheads="1"/>
          </p:cNvSpPr>
          <p:nvPr/>
        </p:nvSpPr>
        <p:spPr bwMode="auto">
          <a:xfrm>
            <a:off x="627060" y="1412874"/>
            <a:ext cx="5472114"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Configuring instead of programming</a:t>
            </a:r>
          </a:p>
        </p:txBody>
      </p:sp>
      <p:sp>
        <p:nvSpPr>
          <p:cNvPr id="20" name="Inhaltsplatzhalter 1"/>
          <p:cNvSpPr txBox="1">
            <a:spLocks/>
          </p:cNvSpPr>
          <p:nvPr/>
        </p:nvSpPr>
        <p:spPr>
          <a:xfrm>
            <a:off x="627061" y="4628716"/>
            <a:ext cx="5472114" cy="67215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300"/>
              </a:spcBef>
            </a:pPr>
            <a:r>
              <a:rPr lang="en-US" sz="1600" b="0" i="0" u="none" baseline="0"/>
              <a:t>Uniform clear text information in the TIA Portal, Webserver, HMI &amp; SIMATIC app</a:t>
            </a:r>
          </a:p>
        </p:txBody>
      </p:sp>
      <p:sp>
        <p:nvSpPr>
          <p:cNvPr id="21" name="Rectangle 7"/>
          <p:cNvSpPr>
            <a:spLocks noChangeArrowheads="1"/>
          </p:cNvSpPr>
          <p:nvPr/>
        </p:nvSpPr>
        <p:spPr bwMode="auto">
          <a:xfrm>
            <a:off x="627060" y="4196716"/>
            <a:ext cx="5472114"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Uniform display concept</a:t>
            </a:r>
          </a:p>
        </p:txBody>
      </p:sp>
    </p:spTree>
    <p:custDataLst>
      <p:tags r:id="rId2"/>
    </p:custDataLst>
    <p:extLst>
      <p:ext uri="{BB962C8B-B14F-4D97-AF65-F5344CB8AC3E}">
        <p14:creationId xmlns:p14="http://schemas.microsoft.com/office/powerpoint/2010/main" val="1510237090"/>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hidden="1"/>
          <p:cNvGraphicFramePr>
            <a:graphicFrameLocks/>
          </p:cNvGraphicFramePr>
          <p:nvPr>
            <p:custDataLst>
              <p:tags r:id="rId3"/>
            </p:custDataLst>
            <p:extLst>
              <p:ext uri="{D42A27DB-BD31-4B8C-83A1-F6EECF244321}">
                <p14:modId xmlns:p14="http://schemas.microsoft.com/office/powerpoint/2010/main" val="4104570087"/>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28863" name="think-cell Folie" r:id="rId6" imgW="381" imgH="381" progId="TCLayout.ActiveDocument.1">
                  <p:embed/>
                </p:oleObj>
              </mc:Choice>
              <mc:Fallback>
                <p:oleObj name="think-cell Folie" r:id="rId6" imgW="381" imgH="381" progId="TCLayout.ActiveDocument.1">
                  <p:embed/>
                  <p:pic>
                    <p:nvPicPr>
                      <p:cNvPr id="0" name="Picture 17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28" name="Rectangle 4"/>
          <p:cNvSpPr>
            <a:spLocks noGrp="1" noChangeArrowheads="1"/>
          </p:cNvSpPr>
          <p:nvPr>
            <p:ph type="title"/>
          </p:nvPr>
        </p:nvSpPr>
        <p:spPr/>
        <p:txBody>
          <a:bodyPr/>
          <a:lstStyle/>
          <a:p>
            <a:pPr algn="l" rtl="0"/>
            <a:r>
              <a:rPr lang="en-US" b="1" i="0" u="none" baseline="0" dirty="0"/>
              <a:t>SIMATIC S7-1200</a:t>
            </a:r>
            <a:r>
              <a:rPr lang="en-US" dirty="0"/>
              <a:t/>
            </a:r>
            <a:br>
              <a:rPr lang="en-US" dirty="0"/>
            </a:br>
            <a:r>
              <a:rPr lang="en-US" b="1" i="0" u="none" baseline="0" dirty="0"/>
              <a:t>Diagnostics in real time - Trace for the S7-1200</a:t>
            </a:r>
            <a:endParaRPr lang="en-US" altLang="en-US" dirty="0"/>
          </a:p>
        </p:txBody>
      </p:sp>
      <p:sp>
        <p:nvSpPr>
          <p:cNvPr id="4" name="Content Placeholder 3"/>
          <p:cNvSpPr>
            <a:spLocks noGrp="1"/>
          </p:cNvSpPr>
          <p:nvPr>
            <p:ph idx="1"/>
          </p:nvPr>
        </p:nvSpPr>
        <p:spPr>
          <a:xfrm>
            <a:off x="627063" y="1412875"/>
            <a:ext cx="5472000" cy="3888000"/>
          </a:xfrm>
          <a:solidFill>
            <a:srgbClr val="DCE1E6"/>
          </a:solidFill>
        </p:spPr>
        <p:txBody>
          <a:bodyPr lIns="108000" tIns="72000"/>
          <a:lstStyle/>
          <a:p>
            <a:pPr lvl="1" algn="l" rtl="0">
              <a:spcBef>
                <a:spcPts val="600"/>
              </a:spcBef>
            </a:pPr>
            <a:r>
              <a:rPr lang="en-US" sz="1500" b="0" i="0" u="none" baseline="0"/>
              <a:t>Recording of up to 16 different tags </a:t>
            </a:r>
            <a:r>
              <a:rPr lang="en-US" sz="1500"/>
              <a:t/>
            </a:r>
            <a:br>
              <a:rPr lang="en-US" sz="1500"/>
            </a:br>
            <a:r>
              <a:rPr lang="en-US" sz="1500" b="0" i="0" u="none" baseline="0"/>
              <a:t>in separate CPU memory</a:t>
            </a:r>
          </a:p>
          <a:p>
            <a:pPr lvl="1" algn="l" rtl="0">
              <a:spcBef>
                <a:spcPts val="600"/>
              </a:spcBef>
            </a:pPr>
            <a:r>
              <a:rPr lang="en-US" sz="1500" b="0" i="0" u="none" baseline="0"/>
              <a:t>Up to 2 independent trace jobs supported simultaneously</a:t>
            </a:r>
          </a:p>
          <a:p>
            <a:pPr lvl="1" algn="l" rtl="0">
              <a:spcBef>
                <a:spcPts val="600"/>
              </a:spcBef>
            </a:pPr>
            <a:r>
              <a:rPr lang="en-US" sz="1500" b="0" i="0" u="none" baseline="0"/>
              <a:t>Cycle-granular recording (real time) so that no value is lost</a:t>
            </a:r>
          </a:p>
          <a:p>
            <a:pPr lvl="1" algn="l" rtl="0">
              <a:spcBef>
                <a:spcPts val="600"/>
              </a:spcBef>
            </a:pPr>
            <a:r>
              <a:rPr lang="en-US" sz="1500" b="0" i="0" u="none" baseline="0"/>
              <a:t>Versatile trigger conditions for filtering out the event</a:t>
            </a:r>
          </a:p>
          <a:p>
            <a:pPr lvl="1" algn="l" rtl="0">
              <a:spcBef>
                <a:spcPts val="600"/>
              </a:spcBef>
            </a:pPr>
            <a:r>
              <a:rPr lang="en-US" sz="1500" b="0" i="0" u="none" baseline="0"/>
              <a:t>Recording takes place independently of the engineering system on the CPU for simple searches of sporadic faults</a:t>
            </a:r>
          </a:p>
          <a:p>
            <a:pPr lvl="1" algn="l" rtl="0">
              <a:spcBef>
                <a:spcPts val="600"/>
              </a:spcBef>
            </a:pPr>
            <a:r>
              <a:rPr lang="en-US" sz="1500" b="0" i="0" u="none" baseline="0"/>
              <a:t>Exportable measurements for documentation and user-specific processing </a:t>
            </a:r>
            <a:r>
              <a:rPr lang="en-US" sz="1400" b="0" i="0" u="none" baseline="0"/>
              <a:t>(csv and ttrec file)</a:t>
            </a:r>
            <a:endParaRPr lang="en-US" altLang="en-US" sz="1400" dirty="0"/>
          </a:p>
        </p:txBody>
      </p:sp>
      <p:pic>
        <p:nvPicPr>
          <p:cNvPr id="52229" name="Picture 5" descr="trace"/>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43638" y="1412875"/>
            <a:ext cx="4481143" cy="349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Trace Trigger Flanke"/>
          <p:cNvPicPr>
            <a:picLocks noChangeAspect="1" noChangeArrowheads="1"/>
          </p:cNvPicPr>
          <p:nvPr/>
        </p:nvPicPr>
        <p:blipFill>
          <a:blip r:embed="rId9" cstate="screen">
            <a:extLst>
              <a:ext uri="{28A0092B-C50C-407E-A947-70E740481C1C}">
                <a14:useLocalDpi xmlns:a14="http://schemas.microsoft.com/office/drawing/2010/main"/>
              </a:ext>
            </a:extLst>
          </a:blip>
          <a:srcRect l="3444" t="958" r="21808"/>
          <a:stretch>
            <a:fillRect/>
          </a:stretch>
        </p:blipFill>
        <p:spPr bwMode="auto">
          <a:xfrm>
            <a:off x="9158544" y="3948325"/>
            <a:ext cx="2557206" cy="1352550"/>
          </a:xfrm>
          <a:prstGeom prst="rect">
            <a:avLst/>
          </a:prstGeom>
          <a:noFill/>
          <a:ln w="5715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rgbClr val="808080">
                      <a:alpha val="50000"/>
                    </a:srgbClr>
                  </a:outerShdw>
                </a:effectLst>
              </a14:hiddenEffects>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Program and application diagnostics in real time for detection of </a:t>
            </a:r>
            <a:r>
              <a:rPr lang="en-US" sz="2000" b="1">
                <a:solidFill>
                  <a:srgbClr val="FFFFFF"/>
                </a:solidFill>
                <a:sym typeface="Arial" charset="0"/>
              </a:rPr>
              <a:t/>
            </a:r>
            <a:br>
              <a:rPr lang="en-US" sz="2000" b="1">
                <a:solidFill>
                  <a:srgbClr val="FFFFFF"/>
                </a:solidFill>
                <a:sym typeface="Arial" charset="0"/>
              </a:rPr>
            </a:br>
            <a:r>
              <a:rPr lang="en-US" sz="2000" b="1" i="0" u="none" baseline="0">
                <a:solidFill>
                  <a:srgbClr val="FFFFFF"/>
                </a:solidFill>
                <a:sym typeface="Arial" charset="0"/>
              </a:rPr>
              <a:t>sporadic faults</a:t>
            </a:r>
          </a:p>
        </p:txBody>
      </p:sp>
    </p:spTree>
    <p:custDataLst>
      <p:tags r:id="rId2"/>
    </p:custDataLst>
    <p:extLst>
      <p:ext uri="{BB962C8B-B14F-4D97-AF65-F5344CB8AC3E}">
        <p14:creationId xmlns:p14="http://schemas.microsoft.com/office/powerpoint/2010/main" val="189342091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40" hidden="1"/>
          <p:cNvGraphicFramePr>
            <a:graphicFrameLocks/>
          </p:cNvGraphicFramePr>
          <p:nvPr>
            <p:custDataLst>
              <p:tags r:id="rId3"/>
            </p:custDataLst>
            <p:extLst>
              <p:ext uri="{D42A27DB-BD31-4B8C-83A1-F6EECF244321}">
                <p14:modId xmlns:p14="http://schemas.microsoft.com/office/powerpoint/2010/main" val="3833515219"/>
              </p:ext>
            </p:extLst>
          </p:nvPr>
        </p:nvGraphicFramePr>
        <p:xfrm>
          <a:off x="2" y="2"/>
          <a:ext cx="158833" cy="158751"/>
        </p:xfrm>
        <a:graphic>
          <a:graphicData uri="http://schemas.openxmlformats.org/presentationml/2006/ole">
            <mc:AlternateContent xmlns:mc="http://schemas.openxmlformats.org/markup-compatibility/2006">
              <mc:Choice xmlns:v="urn:schemas-microsoft-com:vml" Requires="v">
                <p:oleObj spid="_x0000_s115720" name="think-cell Folie" r:id="rId8" imgW="360" imgH="360" progId="TCLayout.ActiveDocument.1">
                  <p:embed/>
                </p:oleObj>
              </mc:Choice>
              <mc:Fallback>
                <p:oleObj name="think-cell Folie" r:id="rId8" imgW="360" imgH="360" progId="TCLayout.ActiveDocument.1">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 y="2"/>
                        <a:ext cx="158833" cy="158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39" name="Rectangle 35" hidden="1"/>
          <p:cNvSpPr>
            <a:spLocks noChangeArrowheads="1"/>
          </p:cNvSpPr>
          <p:nvPr>
            <p:custDataLst>
              <p:tags r:id="rId4"/>
            </p:custDataLst>
          </p:nvPr>
        </p:nvSpPr>
        <p:spPr bwMode="auto">
          <a:xfrm>
            <a:off x="2" y="2"/>
            <a:ext cx="158833" cy="158751"/>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anchor="ctr" anchorCtr="0">
            <a:noAutofit/>
          </a:bodyP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eaLnBrk="1" hangingPunct="1">
              <a:lnSpc>
                <a:spcPct val="100000"/>
              </a:lnSpc>
              <a:spcBef>
                <a:spcPct val="0"/>
              </a:spcBef>
            </a:pPr>
            <a:endParaRPr lang="en-US" altLang="de-DE" sz="1300" dirty="0">
              <a:solidFill>
                <a:srgbClr val="000000"/>
              </a:solidFill>
              <a:latin typeface="Arial"/>
              <a:ea typeface="ＭＳ Ｐゴシック"/>
              <a:cs typeface="Arial"/>
              <a:sym typeface="Arial"/>
            </a:endParaRPr>
          </a:p>
        </p:txBody>
      </p:sp>
      <p:sp>
        <p:nvSpPr>
          <p:cNvPr id="14340" name="Rectangle 2"/>
          <p:cNvSpPr>
            <a:spLocks noGrp="1" noChangeArrowheads="1"/>
          </p:cNvSpPr>
          <p:nvPr>
            <p:ph type="title"/>
          </p:nvPr>
        </p:nvSpPr>
        <p:spPr/>
        <p:txBody>
          <a:bodyPr/>
          <a:lstStyle/>
          <a:p>
            <a:r>
              <a:rPr lang="en-US" dirty="0">
                <a:latin typeface="Arial"/>
                <a:cs typeface="Arial"/>
              </a:rPr>
              <a:t>SIMATIC </a:t>
            </a:r>
            <a:r>
              <a:rPr lang="en-US" dirty="0" smtClean="0">
                <a:latin typeface="Arial"/>
                <a:cs typeface="Arial"/>
              </a:rPr>
              <a:t>S7-1200</a:t>
            </a:r>
            <a:r>
              <a:rPr lang="en-US" dirty="0" smtClean="0"/>
              <a:t/>
            </a:r>
            <a:br>
              <a:rPr lang="en-US" dirty="0" smtClean="0"/>
            </a:br>
            <a:r>
              <a:rPr lang="en-US" b="0" dirty="0" smtClean="0"/>
              <a:t>Trace - Repeated measurements stored on memory card</a:t>
            </a:r>
            <a:endParaRPr lang="en-US" altLang="de-DE" b="0" dirty="0" smtClean="0">
              <a:solidFill>
                <a:schemeClr val="tx1"/>
              </a:solidFill>
            </a:endParaRPr>
          </a:p>
        </p:txBody>
      </p:sp>
      <p:sp>
        <p:nvSpPr>
          <p:cNvPr id="10" name="TextBox 9"/>
          <p:cNvSpPr txBox="1"/>
          <p:nvPr/>
        </p:nvSpPr>
        <p:spPr>
          <a:xfrm>
            <a:off x="6169615" y="1841870"/>
            <a:ext cx="5748408" cy="2262158"/>
          </a:xfrm>
          <a:prstGeom prst="rect">
            <a:avLst/>
          </a:prstGeom>
          <a:solidFill>
            <a:srgbClr val="879BAA">
              <a:alpha val="30000"/>
            </a:srgbClr>
          </a:solidFill>
        </p:spPr>
        <p:txBody>
          <a:bodyPr wrap="square" lIns="107974" tIns="0" rIns="0" bIns="0" rtlCol="0">
            <a:spAutoFit/>
          </a:bodyPr>
          <a:lstStyle/>
          <a:p>
            <a:endParaRPr lang="en-US" sz="900" dirty="0">
              <a:solidFill>
                <a:schemeClr val="accent1"/>
              </a:solidFill>
            </a:endParaRPr>
          </a:p>
          <a:p>
            <a:pPr marL="180930" indent="-180930">
              <a:spcAft>
                <a:spcPts val="0"/>
              </a:spcAft>
              <a:buClr>
                <a:srgbClr val="ADBECB">
                  <a:lumMod val="75000"/>
                </a:srgbClr>
              </a:buClr>
              <a:buFont typeface="Arial" panose="020B0604020202020204" pitchFamily="34" charset="0"/>
              <a:buChar char="•"/>
              <a:defRPr/>
            </a:pPr>
            <a:r>
              <a:rPr lang="en-US" dirty="0" smtClean="0">
                <a:solidFill>
                  <a:srgbClr val="000000"/>
                </a:solidFill>
              </a:rPr>
              <a:t>Repeated measurement</a:t>
            </a:r>
          </a:p>
          <a:p>
            <a:pPr marL="180930" indent="-180930">
              <a:spcAft>
                <a:spcPts val="0"/>
              </a:spcAft>
              <a:buClr>
                <a:srgbClr val="ADBECB">
                  <a:lumMod val="75000"/>
                </a:srgbClr>
              </a:buClr>
              <a:buFont typeface="Arial" panose="020B0604020202020204" pitchFamily="34" charset="0"/>
              <a:buChar char="•"/>
              <a:defRPr/>
            </a:pPr>
            <a:r>
              <a:rPr lang="en-US" dirty="0" smtClean="0">
                <a:solidFill>
                  <a:srgbClr val="000000"/>
                </a:solidFill>
              </a:rPr>
              <a:t>Record N measurements according trigger conditions</a:t>
            </a:r>
          </a:p>
          <a:p>
            <a:pPr marL="180930" indent="-180930">
              <a:spcAft>
                <a:spcPts val="0"/>
              </a:spcAft>
              <a:buClr>
                <a:srgbClr val="ADBECB">
                  <a:lumMod val="75000"/>
                </a:srgbClr>
              </a:buClr>
              <a:buFont typeface="Arial" panose="020B0604020202020204" pitchFamily="34" charset="0"/>
              <a:buChar char="•"/>
              <a:defRPr/>
            </a:pPr>
            <a:r>
              <a:rPr lang="en-US" dirty="0" smtClean="0">
                <a:solidFill>
                  <a:srgbClr val="000000"/>
                </a:solidFill>
              </a:rPr>
              <a:t>Activate the trace after completing a measurement</a:t>
            </a:r>
          </a:p>
          <a:p>
            <a:pPr marL="180930" indent="-180930">
              <a:spcAft>
                <a:spcPts val="0"/>
              </a:spcAft>
              <a:buClr>
                <a:srgbClr val="ADBECB">
                  <a:lumMod val="75000"/>
                </a:srgbClr>
              </a:buClr>
              <a:buFont typeface="Arial" panose="020B0604020202020204" pitchFamily="34" charset="0"/>
              <a:buChar char="•"/>
              <a:defRPr/>
            </a:pPr>
            <a:r>
              <a:rPr lang="en-US" dirty="0" smtClean="0">
                <a:solidFill>
                  <a:srgbClr val="000000"/>
                </a:solidFill>
              </a:rPr>
              <a:t>Option: overwrite the oldest measurement</a:t>
            </a:r>
          </a:p>
          <a:p>
            <a:pPr marL="180930" indent="-180930">
              <a:spcAft>
                <a:spcPts val="0"/>
              </a:spcAft>
              <a:buClr>
                <a:srgbClr val="ADBECB">
                  <a:lumMod val="75000"/>
                </a:srgbClr>
              </a:buClr>
              <a:buFont typeface="Arial" panose="020B0604020202020204" pitchFamily="34" charset="0"/>
              <a:buChar char="•"/>
              <a:defRPr/>
            </a:pPr>
            <a:r>
              <a:rPr lang="en-US" dirty="0" smtClean="0">
                <a:solidFill>
                  <a:srgbClr val="000000"/>
                </a:solidFill>
              </a:rPr>
              <a:t>Up to 1000 measurements on card </a:t>
            </a:r>
            <a:endParaRPr lang="en-US" sz="2000" dirty="0">
              <a:solidFill>
                <a:srgbClr val="000000"/>
              </a:solidFill>
            </a:endParaRPr>
          </a:p>
        </p:txBody>
      </p:sp>
      <p:sp>
        <p:nvSpPr>
          <p:cNvPr id="11" name="Rectangle 7"/>
          <p:cNvSpPr>
            <a:spLocks noChangeArrowheads="1"/>
          </p:cNvSpPr>
          <p:nvPr/>
        </p:nvSpPr>
        <p:spPr bwMode="auto">
          <a:xfrm>
            <a:off x="6169615" y="1499199"/>
            <a:ext cx="5748408" cy="485775"/>
          </a:xfrm>
          <a:prstGeom prst="rect">
            <a:avLst/>
          </a:prstGeom>
          <a:solidFill>
            <a:schemeClr val="accent1"/>
          </a:solidFill>
          <a:ln>
            <a:noFill/>
          </a:ln>
          <a:effectLst/>
          <a:extLst/>
        </p:spPr>
        <p:txBody>
          <a:bodyPr wrap="none" lIns="179955" tIns="0" rIns="0" bIns="0" anchor="ctr"/>
          <a:lstStyle/>
          <a:p>
            <a:r>
              <a:rPr lang="en-US" altLang="de-DE" b="1" dirty="0" smtClean="0">
                <a:solidFill>
                  <a:srgbClr val="FFFFFF"/>
                </a:solidFill>
              </a:rPr>
              <a:t>Measurements stored on  SMC</a:t>
            </a:r>
            <a:endParaRPr lang="en-US" altLang="de-DE" b="1" dirty="0">
              <a:solidFill>
                <a:srgbClr val="FFFFFF"/>
              </a:solidFill>
            </a:endParaRPr>
          </a:p>
        </p:txBody>
      </p:sp>
      <p:sp>
        <p:nvSpPr>
          <p:cNvPr id="12" name="TextBox 11"/>
          <p:cNvSpPr txBox="1"/>
          <p:nvPr/>
        </p:nvSpPr>
        <p:spPr>
          <a:xfrm>
            <a:off x="6169615" y="4916115"/>
            <a:ext cx="5748407" cy="769441"/>
          </a:xfrm>
          <a:prstGeom prst="rect">
            <a:avLst/>
          </a:prstGeom>
          <a:solidFill>
            <a:srgbClr val="879BAA">
              <a:alpha val="30000"/>
            </a:srgbClr>
          </a:solidFill>
        </p:spPr>
        <p:txBody>
          <a:bodyPr wrap="square" lIns="107974" tIns="0" rIns="0" bIns="0" rtlCol="0">
            <a:spAutoFit/>
          </a:bodyPr>
          <a:lstStyle/>
          <a:p>
            <a:endParaRPr lang="en-US" sz="900" dirty="0">
              <a:solidFill>
                <a:schemeClr val="accent1"/>
              </a:solidFill>
            </a:endParaRPr>
          </a:p>
          <a:p>
            <a:pPr marL="180930" indent="-180930">
              <a:spcBef>
                <a:spcPts val="0"/>
              </a:spcBef>
              <a:spcAft>
                <a:spcPts val="600"/>
              </a:spcAft>
              <a:buClr>
                <a:srgbClr val="ADBECB">
                  <a:lumMod val="75000"/>
                </a:srgbClr>
              </a:buClr>
              <a:buFont typeface="Arial" panose="020B0604020202020204" pitchFamily="34" charset="0"/>
              <a:buChar char="•"/>
              <a:defRPr/>
            </a:pPr>
            <a:r>
              <a:rPr lang="en-US" dirty="0" smtClean="0">
                <a:solidFill>
                  <a:schemeClr val="tx1"/>
                </a:solidFill>
              </a:rPr>
              <a:t>Persistent storage of measurements</a:t>
            </a:r>
          </a:p>
          <a:p>
            <a:pPr marL="180930" indent="-180930">
              <a:spcBef>
                <a:spcPts val="0"/>
              </a:spcBef>
              <a:spcAft>
                <a:spcPts val="600"/>
              </a:spcAft>
              <a:buClr>
                <a:srgbClr val="ADBECB">
                  <a:lumMod val="75000"/>
                </a:srgbClr>
              </a:buClr>
              <a:buFont typeface="Arial" panose="020B0604020202020204" pitchFamily="34" charset="0"/>
              <a:buChar char="•"/>
              <a:defRPr/>
            </a:pPr>
            <a:r>
              <a:rPr lang="en-US" dirty="0" smtClean="0">
                <a:solidFill>
                  <a:schemeClr val="tx1"/>
                </a:solidFill>
              </a:rPr>
              <a:t>Significantly more Trace Data for established Analysis</a:t>
            </a:r>
            <a:endParaRPr lang="en-US" dirty="0">
              <a:solidFill>
                <a:schemeClr val="tx1"/>
              </a:solidFill>
            </a:endParaRPr>
          </a:p>
        </p:txBody>
      </p:sp>
      <p:sp>
        <p:nvSpPr>
          <p:cNvPr id="13" name="Rectangle 7"/>
          <p:cNvSpPr>
            <a:spLocks noChangeArrowheads="1"/>
          </p:cNvSpPr>
          <p:nvPr/>
        </p:nvSpPr>
        <p:spPr bwMode="auto">
          <a:xfrm>
            <a:off x="6162287" y="4407917"/>
            <a:ext cx="5748407" cy="504000"/>
          </a:xfrm>
          <a:prstGeom prst="rect">
            <a:avLst/>
          </a:prstGeom>
          <a:solidFill>
            <a:schemeClr val="accent1"/>
          </a:solidFill>
          <a:ln>
            <a:noFill/>
          </a:ln>
          <a:effectLst/>
          <a:extLst/>
        </p:spPr>
        <p:txBody>
          <a:bodyPr wrap="none" lIns="107974" tIns="0" rIns="0" bIns="0" anchor="ctr"/>
          <a:lstStyle/>
          <a:p>
            <a:r>
              <a:rPr lang="en-US" altLang="de-DE" b="1" dirty="0" smtClean="0">
                <a:solidFill>
                  <a:srgbClr val="FFFFFF"/>
                </a:solidFill>
              </a:rPr>
              <a:t>Customer benefit</a:t>
            </a:r>
            <a:endParaRPr lang="en-US" altLang="de-DE" b="1" dirty="0">
              <a:solidFill>
                <a:srgbClr val="FFFFFF"/>
              </a:solidFill>
            </a:endParaRPr>
          </a:p>
        </p:txBody>
      </p:sp>
      <p:sp>
        <p:nvSpPr>
          <p:cNvPr id="16" name="Rectangle 25"/>
          <p:cNvSpPr>
            <a:spLocks noChangeArrowheads="1"/>
          </p:cNvSpPr>
          <p:nvPr/>
        </p:nvSpPr>
        <p:spPr bwMode="auto">
          <a:xfrm>
            <a:off x="10812442" y="1136787"/>
            <a:ext cx="894382" cy="240345"/>
          </a:xfrm>
          <a:prstGeom prst="rect">
            <a:avLst/>
          </a:prstGeom>
          <a:solidFill>
            <a:srgbClr val="3C464B"/>
          </a:solidFill>
          <a:ln w="12700" algn="ctr">
            <a:noFill/>
            <a:miter lim="800000"/>
            <a:headEnd/>
            <a:tailEnd/>
          </a:ln>
        </p:spPr>
        <p:txBody>
          <a:bodyPr wrap="none" lIns="71981" tIns="0" rIns="0" bIns="0" anchor="ctr"/>
          <a:lstStyle/>
          <a:p>
            <a:pPr>
              <a:spcBef>
                <a:spcPts val="0"/>
              </a:spcBef>
              <a:buClr>
                <a:schemeClr val="accent1"/>
              </a:buClr>
            </a:pPr>
            <a:r>
              <a:rPr lang="en-US" sz="900" b="1" dirty="0">
                <a:solidFill>
                  <a:schemeClr val="bg1"/>
                </a:solidFill>
              </a:rPr>
              <a:t>S7-1500</a:t>
            </a:r>
          </a:p>
        </p:txBody>
      </p:sp>
      <p:sp>
        <p:nvSpPr>
          <p:cNvPr id="17" name="Rectangle 27"/>
          <p:cNvSpPr>
            <a:spLocks noChangeArrowheads="1"/>
          </p:cNvSpPr>
          <p:nvPr/>
        </p:nvSpPr>
        <p:spPr bwMode="auto">
          <a:xfrm>
            <a:off x="9828399" y="1136787"/>
            <a:ext cx="894382" cy="240345"/>
          </a:xfrm>
          <a:prstGeom prst="rect">
            <a:avLst/>
          </a:prstGeom>
          <a:solidFill>
            <a:srgbClr val="3C464B"/>
          </a:solidFill>
          <a:ln w="12700" algn="ctr">
            <a:noFill/>
            <a:miter lim="800000"/>
            <a:headEnd/>
            <a:tailEnd/>
          </a:ln>
        </p:spPr>
        <p:txBody>
          <a:bodyPr wrap="none" lIns="71981" tIns="0" rIns="0" bIns="0" anchor="ctr"/>
          <a:lstStyle/>
          <a:p>
            <a:pPr>
              <a:spcBef>
                <a:spcPts val="0"/>
              </a:spcBef>
              <a:buClr>
                <a:schemeClr val="accent1"/>
              </a:buClr>
            </a:pPr>
            <a:r>
              <a:rPr lang="en-US" sz="900" b="1" dirty="0">
                <a:solidFill>
                  <a:schemeClr val="bg1"/>
                </a:solidFill>
              </a:rPr>
              <a:t>S7-1200</a:t>
            </a:r>
          </a:p>
        </p:txBody>
      </p:sp>
      <p:pic>
        <p:nvPicPr>
          <p:cNvPr id="18" name="Picture 7" descr="C:\Documents and Settings\demo\Desktop\SIE_Icon_Bibliothek\SIM_PPT_icon_status_red-green_ye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91620"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633016" y="1412878"/>
            <a:ext cx="4857545" cy="4767263"/>
          </a:xfrm>
          <a:prstGeom prst="rect">
            <a:avLst/>
          </a:prstGeom>
          <a:solidFill>
            <a:schemeClr val="accent2"/>
          </a:solidFill>
          <a:ln>
            <a:noFill/>
          </a:ln>
          <a:effectLst>
            <a:outerShdw blurRad="50800" dist="76200" dir="2700000" algn="tl" rotWithShape="0">
              <a:prstClr val="black">
                <a:alpha val="43000"/>
              </a:prstClr>
            </a:outerShdw>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20" name="Rectangle 19"/>
          <p:cNvSpPr/>
          <p:nvPr/>
        </p:nvSpPr>
        <p:spPr bwMode="auto">
          <a:xfrm>
            <a:off x="1025940" y="4309843"/>
            <a:ext cx="4176580" cy="1584220"/>
          </a:xfrm>
          <a:prstGeom prst="rect">
            <a:avLst/>
          </a:prstGeom>
          <a:solidFill>
            <a:schemeClr val="lt1"/>
          </a:solidFill>
          <a:ln>
            <a:noFill/>
          </a:ln>
          <a:effectLst>
            <a:outerShdw blurRad="50800" dist="38100" dir="2700000" algn="tl" rotWithShape="0">
              <a:prstClr val="black">
                <a:alpha val="40000"/>
              </a:prstClr>
            </a:outerShdw>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pic>
        <p:nvPicPr>
          <p:cNvPr id="24" name="Picture 23"/>
          <p:cNvPicPr>
            <a:picLocks noChangeAspect="1"/>
          </p:cNvPicPr>
          <p:nvPr/>
        </p:nvPicPr>
        <p:blipFill rotWithShape="1">
          <a:blip r:embed="rId11" cstate="print">
            <a:extLst>
              <a:ext uri="{28A0092B-C50C-407E-A947-70E740481C1C}">
                <a14:useLocalDpi xmlns:a14="http://schemas.microsoft.com/office/drawing/2010/main" val="0"/>
              </a:ext>
            </a:extLst>
          </a:blip>
          <a:srcRect l="13054" t="11975" r="12064" b="13714"/>
          <a:stretch/>
        </p:blipFill>
        <p:spPr>
          <a:xfrm>
            <a:off x="2468549" y="4430994"/>
            <a:ext cx="717691" cy="712228"/>
          </a:xfrm>
          <a:prstGeom prst="rect">
            <a:avLst/>
          </a:prstGeom>
          <a:effectLst>
            <a:outerShdw blurRad="50800" dist="38100" dir="2700000" algn="tl" rotWithShape="0">
              <a:prstClr val="black">
                <a:alpha val="40000"/>
              </a:prstClr>
            </a:outerShdw>
          </a:effectLst>
        </p:spPr>
      </p:pic>
      <p:pic>
        <p:nvPicPr>
          <p:cNvPr id="25" name="Picture 11" descr="D:\Bilder\ClipArt\Speicherkar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59804" y="4594225"/>
            <a:ext cx="594627" cy="7928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15" descr="D:\Bilder\TIA_Portal\Trace\Diagram-1.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81921" y="2073878"/>
            <a:ext cx="1718038" cy="1296180"/>
          </a:xfrm>
          <a:prstGeom prst="rect">
            <a:avLst/>
          </a:prstGeom>
          <a:noFill/>
          <a:ln w="12700">
            <a:solidFill>
              <a:schemeClr val="accent5"/>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2" descr="D:\Bilder\TIA_Portal\Trace\WebServer_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41783" y="2073875"/>
            <a:ext cx="2366021" cy="1296181"/>
          </a:xfrm>
          <a:prstGeom prst="rect">
            <a:avLst/>
          </a:prstGeom>
          <a:noFill/>
          <a:ln w="12700">
            <a:solidFill>
              <a:schemeClr val="accent5"/>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Down Arrow 27"/>
          <p:cNvSpPr/>
          <p:nvPr/>
        </p:nvSpPr>
        <p:spPr bwMode="auto">
          <a:xfrm rot="16200000">
            <a:off x="3536104" y="4787088"/>
            <a:ext cx="194903" cy="689594"/>
          </a:xfrm>
          <a:prstGeom prst="downArrow">
            <a:avLst/>
          </a:prstGeom>
          <a:solidFill>
            <a:srgbClr val="DC69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29" name="Freeform 28"/>
          <p:cNvSpPr/>
          <p:nvPr/>
        </p:nvSpPr>
        <p:spPr bwMode="auto">
          <a:xfrm>
            <a:off x="4257118" y="3396731"/>
            <a:ext cx="447674" cy="1197495"/>
          </a:xfrm>
          <a:custGeom>
            <a:avLst/>
            <a:gdLst>
              <a:gd name="connsiteX0" fmla="*/ 0 w 447675"/>
              <a:gd name="connsiteY0" fmla="*/ 1209675 h 1209675"/>
              <a:gd name="connsiteX1" fmla="*/ 104775 w 447675"/>
              <a:gd name="connsiteY1" fmla="*/ 685800 h 1209675"/>
              <a:gd name="connsiteX2" fmla="*/ 390525 w 447675"/>
              <a:gd name="connsiteY2" fmla="*/ 438150 h 1209675"/>
              <a:gd name="connsiteX3" fmla="*/ 447675 w 447675"/>
              <a:gd name="connsiteY3" fmla="*/ 0 h 1209675"/>
            </a:gdLst>
            <a:ahLst/>
            <a:cxnLst>
              <a:cxn ang="0">
                <a:pos x="connsiteX0" y="connsiteY0"/>
              </a:cxn>
              <a:cxn ang="0">
                <a:pos x="connsiteX1" y="connsiteY1"/>
              </a:cxn>
              <a:cxn ang="0">
                <a:pos x="connsiteX2" y="connsiteY2"/>
              </a:cxn>
              <a:cxn ang="0">
                <a:pos x="connsiteX3" y="connsiteY3"/>
              </a:cxn>
            </a:cxnLst>
            <a:rect l="l" t="t" r="r" b="b"/>
            <a:pathLst>
              <a:path w="447675" h="1209675">
                <a:moveTo>
                  <a:pt x="0" y="1209675"/>
                </a:moveTo>
                <a:cubicBezTo>
                  <a:pt x="19844" y="1012031"/>
                  <a:pt x="39688" y="814387"/>
                  <a:pt x="104775" y="685800"/>
                </a:cubicBezTo>
                <a:cubicBezTo>
                  <a:pt x="169862" y="557213"/>
                  <a:pt x="333375" y="552450"/>
                  <a:pt x="390525" y="438150"/>
                </a:cubicBezTo>
                <a:cubicBezTo>
                  <a:pt x="447675" y="323850"/>
                  <a:pt x="447675" y="161925"/>
                  <a:pt x="447675" y="0"/>
                </a:cubicBezTo>
              </a:path>
            </a:pathLst>
          </a:custGeom>
          <a:noFill/>
          <a:ln w="38100">
            <a:solidFill>
              <a:srgbClr val="7D2D1E"/>
            </a:solidFill>
            <a:prstDash val="sysDash"/>
            <a:miter lim="800000"/>
            <a:headEnd/>
            <a:tailEnd type="stealth"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base">
              <a:spcBef>
                <a:spcPct val="50000"/>
              </a:spcBef>
              <a:spcAft>
                <a:spcPct val="0"/>
              </a:spcAft>
            </a:pPr>
            <a:endParaRPr lang="en-US" dirty="0">
              <a:solidFill>
                <a:srgbClr val="000000"/>
              </a:solidFill>
              <a:latin typeface="Arial" charset="0"/>
              <a:ea typeface="ヒラギノ角ゴ Pro W3" charset="0"/>
            </a:endParaRPr>
          </a:p>
        </p:txBody>
      </p:sp>
      <p:sp>
        <p:nvSpPr>
          <p:cNvPr id="30" name="TextBox 29"/>
          <p:cNvSpPr txBox="1"/>
          <p:nvPr/>
        </p:nvSpPr>
        <p:spPr>
          <a:xfrm>
            <a:off x="1243140" y="1717485"/>
            <a:ext cx="806197" cy="225703"/>
          </a:xfrm>
          <a:prstGeom prst="rect">
            <a:avLst/>
          </a:prstGeom>
          <a:noFill/>
        </p:spPr>
        <p:txBody>
          <a:bodyPr wrap="none" lIns="0" tIns="0" rIns="0" bIns="0" rtlCol="0">
            <a:spAutoFit/>
          </a:bodyPr>
          <a:lstStyle/>
          <a:p>
            <a:pPr>
              <a:lnSpc>
                <a:spcPct val="110000"/>
              </a:lnSpc>
              <a:spcBef>
                <a:spcPts val="0"/>
              </a:spcBef>
            </a:pPr>
            <a:r>
              <a:rPr lang="en-US" sz="1300" b="1" dirty="0">
                <a:solidFill>
                  <a:schemeClr val="tx1"/>
                </a:solidFill>
              </a:rPr>
              <a:t>TIA Portal</a:t>
            </a:r>
          </a:p>
        </p:txBody>
      </p:sp>
      <p:sp>
        <p:nvSpPr>
          <p:cNvPr id="31" name="TextBox 30"/>
          <p:cNvSpPr txBox="1"/>
          <p:nvPr/>
        </p:nvSpPr>
        <p:spPr>
          <a:xfrm>
            <a:off x="3730452" y="1717485"/>
            <a:ext cx="870350" cy="225703"/>
          </a:xfrm>
          <a:prstGeom prst="rect">
            <a:avLst/>
          </a:prstGeom>
          <a:noFill/>
        </p:spPr>
        <p:txBody>
          <a:bodyPr wrap="none" lIns="0" tIns="0" rIns="0" bIns="0" rtlCol="0">
            <a:spAutoFit/>
          </a:bodyPr>
          <a:lstStyle/>
          <a:p>
            <a:pPr>
              <a:lnSpc>
                <a:spcPct val="110000"/>
              </a:lnSpc>
              <a:spcBef>
                <a:spcPts val="0"/>
              </a:spcBef>
            </a:pPr>
            <a:r>
              <a:rPr lang="en-US" sz="1300" b="1" dirty="0">
                <a:solidFill>
                  <a:schemeClr val="tx1"/>
                </a:solidFill>
              </a:rPr>
              <a:t>Webserver</a:t>
            </a:r>
          </a:p>
        </p:txBody>
      </p:sp>
      <p:pic>
        <p:nvPicPr>
          <p:cNvPr id="32" name="Picture 11" descr="D:\Bilder\ClipArt\Update (transparent).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32195" y="4605638"/>
            <a:ext cx="402045" cy="425311"/>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32"/>
          <p:cNvSpPr/>
          <p:nvPr/>
        </p:nvSpPr>
        <p:spPr bwMode="auto">
          <a:xfrm rot="778290" flipH="1">
            <a:off x="1293714" y="3439909"/>
            <a:ext cx="493794" cy="1278104"/>
          </a:xfrm>
          <a:custGeom>
            <a:avLst/>
            <a:gdLst>
              <a:gd name="connsiteX0" fmla="*/ 0 w 447675"/>
              <a:gd name="connsiteY0" fmla="*/ 1209675 h 1209675"/>
              <a:gd name="connsiteX1" fmla="*/ 104775 w 447675"/>
              <a:gd name="connsiteY1" fmla="*/ 685800 h 1209675"/>
              <a:gd name="connsiteX2" fmla="*/ 390525 w 447675"/>
              <a:gd name="connsiteY2" fmla="*/ 438150 h 1209675"/>
              <a:gd name="connsiteX3" fmla="*/ 447675 w 447675"/>
              <a:gd name="connsiteY3" fmla="*/ 0 h 1209675"/>
            </a:gdLst>
            <a:ahLst/>
            <a:cxnLst>
              <a:cxn ang="0">
                <a:pos x="connsiteX0" y="connsiteY0"/>
              </a:cxn>
              <a:cxn ang="0">
                <a:pos x="connsiteX1" y="connsiteY1"/>
              </a:cxn>
              <a:cxn ang="0">
                <a:pos x="connsiteX2" y="connsiteY2"/>
              </a:cxn>
              <a:cxn ang="0">
                <a:pos x="connsiteX3" y="connsiteY3"/>
              </a:cxn>
            </a:cxnLst>
            <a:rect l="l" t="t" r="r" b="b"/>
            <a:pathLst>
              <a:path w="447675" h="1209675">
                <a:moveTo>
                  <a:pt x="0" y="1209675"/>
                </a:moveTo>
                <a:cubicBezTo>
                  <a:pt x="19844" y="1012031"/>
                  <a:pt x="39688" y="814387"/>
                  <a:pt x="104775" y="685800"/>
                </a:cubicBezTo>
                <a:cubicBezTo>
                  <a:pt x="169862" y="557213"/>
                  <a:pt x="333375" y="552450"/>
                  <a:pt x="390525" y="438150"/>
                </a:cubicBezTo>
                <a:cubicBezTo>
                  <a:pt x="447675" y="323850"/>
                  <a:pt x="447675" y="161925"/>
                  <a:pt x="447675" y="0"/>
                </a:cubicBezTo>
              </a:path>
            </a:pathLst>
          </a:custGeom>
          <a:noFill/>
          <a:ln w="38100">
            <a:solidFill>
              <a:srgbClr val="37500F"/>
            </a:solidFill>
            <a:prstDash val="sysDash"/>
            <a:miter lim="800000"/>
            <a:headEnd/>
            <a:tailEnd type="stealth"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base">
              <a:spcBef>
                <a:spcPct val="50000"/>
              </a:spcBef>
              <a:spcAft>
                <a:spcPct val="0"/>
              </a:spcAft>
            </a:pPr>
            <a:endParaRPr lang="en-US" dirty="0">
              <a:solidFill>
                <a:srgbClr val="000000"/>
              </a:solidFill>
              <a:latin typeface="Arial" charset="0"/>
              <a:ea typeface="ヒラギノ角ゴ Pro W3" charset="0"/>
            </a:endParaRPr>
          </a:p>
        </p:txBody>
      </p:sp>
      <p:sp>
        <p:nvSpPr>
          <p:cNvPr id="34" name="Freeform 33"/>
          <p:cNvSpPr/>
          <p:nvPr/>
        </p:nvSpPr>
        <p:spPr bwMode="auto">
          <a:xfrm flipH="1">
            <a:off x="2212304" y="3396731"/>
            <a:ext cx="1953584" cy="1197495"/>
          </a:xfrm>
          <a:custGeom>
            <a:avLst/>
            <a:gdLst>
              <a:gd name="connsiteX0" fmla="*/ 0 w 447675"/>
              <a:gd name="connsiteY0" fmla="*/ 1209675 h 1209675"/>
              <a:gd name="connsiteX1" fmla="*/ 104775 w 447675"/>
              <a:gd name="connsiteY1" fmla="*/ 685800 h 1209675"/>
              <a:gd name="connsiteX2" fmla="*/ 390525 w 447675"/>
              <a:gd name="connsiteY2" fmla="*/ 438150 h 1209675"/>
              <a:gd name="connsiteX3" fmla="*/ 447675 w 447675"/>
              <a:gd name="connsiteY3" fmla="*/ 0 h 1209675"/>
            </a:gdLst>
            <a:ahLst/>
            <a:cxnLst>
              <a:cxn ang="0">
                <a:pos x="connsiteX0" y="connsiteY0"/>
              </a:cxn>
              <a:cxn ang="0">
                <a:pos x="connsiteX1" y="connsiteY1"/>
              </a:cxn>
              <a:cxn ang="0">
                <a:pos x="connsiteX2" y="connsiteY2"/>
              </a:cxn>
              <a:cxn ang="0">
                <a:pos x="connsiteX3" y="connsiteY3"/>
              </a:cxn>
            </a:cxnLst>
            <a:rect l="l" t="t" r="r" b="b"/>
            <a:pathLst>
              <a:path w="447675" h="1209675">
                <a:moveTo>
                  <a:pt x="0" y="1209675"/>
                </a:moveTo>
                <a:cubicBezTo>
                  <a:pt x="19844" y="1012031"/>
                  <a:pt x="39688" y="814387"/>
                  <a:pt x="104775" y="685800"/>
                </a:cubicBezTo>
                <a:cubicBezTo>
                  <a:pt x="169862" y="557213"/>
                  <a:pt x="333375" y="552450"/>
                  <a:pt x="390525" y="438150"/>
                </a:cubicBezTo>
                <a:cubicBezTo>
                  <a:pt x="447675" y="323850"/>
                  <a:pt x="447675" y="161925"/>
                  <a:pt x="447675" y="0"/>
                </a:cubicBezTo>
              </a:path>
            </a:pathLst>
          </a:custGeom>
          <a:noFill/>
          <a:ln w="38100">
            <a:solidFill>
              <a:srgbClr val="7D2D1E"/>
            </a:solidFill>
            <a:prstDash val="sysDash"/>
            <a:miter lim="800000"/>
            <a:headEnd/>
            <a:tailEnd type="stealth" w="lg" len="lg"/>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fontAlgn="base">
              <a:spcBef>
                <a:spcPct val="50000"/>
              </a:spcBef>
              <a:spcAft>
                <a:spcPct val="0"/>
              </a:spcAft>
            </a:pPr>
            <a:endParaRPr lang="en-US" dirty="0">
              <a:solidFill>
                <a:srgbClr val="000000"/>
              </a:solidFill>
              <a:latin typeface="Arial" charset="0"/>
              <a:ea typeface="ヒラギノ角ゴ Pro W3" charset="0"/>
            </a:endParaRPr>
          </a:p>
        </p:txBody>
      </p:sp>
      <p:pic>
        <p:nvPicPr>
          <p:cNvPr id="35" name="Picture 17" descr="D:\Bilder\ClipArt\RAM.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7144" y="4760795"/>
            <a:ext cx="504070" cy="547276"/>
          </a:xfrm>
          <a:prstGeom prst="rect">
            <a:avLst/>
          </a:prstGeom>
          <a:noFill/>
          <a:extLst>
            <a:ext uri="{909E8E84-426E-40DD-AFC4-6F175D3DCCD1}">
              <a14:hiddenFill xmlns:a14="http://schemas.microsoft.com/office/drawing/2010/main">
                <a:solidFill>
                  <a:srgbClr val="FFFFFF"/>
                </a:solidFill>
              </a14:hiddenFill>
            </a:ext>
          </a:extLst>
        </p:spPr>
      </p:pic>
      <p:sp>
        <p:nvSpPr>
          <p:cNvPr id="36" name="Down Arrow 35"/>
          <p:cNvSpPr/>
          <p:nvPr/>
        </p:nvSpPr>
        <p:spPr bwMode="auto">
          <a:xfrm rot="5400000" flipH="1">
            <a:off x="2114856" y="4825890"/>
            <a:ext cx="194903" cy="466337"/>
          </a:xfrm>
          <a:prstGeom prst="downArrow">
            <a:avLst/>
          </a:prstGeom>
          <a:solidFill>
            <a:srgbClr val="DC69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37" name="TextBox 36"/>
          <p:cNvSpPr txBox="1"/>
          <p:nvPr/>
        </p:nvSpPr>
        <p:spPr>
          <a:xfrm>
            <a:off x="1404855" y="4957932"/>
            <a:ext cx="468649" cy="157992"/>
          </a:xfrm>
          <a:prstGeom prst="rect">
            <a:avLst/>
          </a:prstGeom>
          <a:noFill/>
        </p:spPr>
        <p:txBody>
          <a:bodyPr wrap="square" lIns="0" tIns="0" rIns="0" bIns="0" rtlCol="0">
            <a:spAutoFit/>
          </a:bodyPr>
          <a:lstStyle/>
          <a:p>
            <a:pPr algn="ctr">
              <a:lnSpc>
                <a:spcPct val="110000"/>
              </a:lnSpc>
              <a:spcBef>
                <a:spcPts val="0"/>
              </a:spcBef>
            </a:pPr>
            <a:r>
              <a:rPr lang="en-US" sz="900" b="1" dirty="0">
                <a:solidFill>
                  <a:schemeClr val="tx1"/>
                </a:solidFill>
              </a:rPr>
              <a:t>RAM*</a:t>
            </a:r>
          </a:p>
        </p:txBody>
      </p:sp>
      <p:sp>
        <p:nvSpPr>
          <p:cNvPr id="38" name="TextBox 37"/>
          <p:cNvSpPr txBox="1"/>
          <p:nvPr/>
        </p:nvSpPr>
        <p:spPr>
          <a:xfrm>
            <a:off x="1133303" y="5606025"/>
            <a:ext cx="408445" cy="225703"/>
          </a:xfrm>
          <a:prstGeom prst="rect">
            <a:avLst/>
          </a:prstGeom>
          <a:noFill/>
        </p:spPr>
        <p:txBody>
          <a:bodyPr wrap="none" lIns="0" tIns="0" rIns="0" bIns="0" rtlCol="0">
            <a:spAutoFit/>
          </a:bodyPr>
          <a:lstStyle/>
          <a:p>
            <a:pPr>
              <a:lnSpc>
                <a:spcPct val="110000"/>
              </a:lnSpc>
              <a:spcBef>
                <a:spcPts val="0"/>
              </a:spcBef>
            </a:pPr>
            <a:r>
              <a:rPr lang="en-US" sz="1300" b="1" dirty="0">
                <a:solidFill>
                  <a:schemeClr val="tx1"/>
                </a:solidFill>
              </a:rPr>
              <a:t> CPU</a:t>
            </a:r>
          </a:p>
        </p:txBody>
      </p:sp>
      <p:sp>
        <p:nvSpPr>
          <p:cNvPr id="39" name="Freeform 5"/>
          <p:cNvSpPr>
            <a:spLocks/>
          </p:cNvSpPr>
          <p:nvPr/>
        </p:nvSpPr>
        <p:spPr bwMode="gray">
          <a:xfrm>
            <a:off x="4587076" y="1736233"/>
            <a:ext cx="965889" cy="517827"/>
          </a:xfrm>
          <a:custGeom>
            <a:avLst/>
            <a:gdLst>
              <a:gd name="T0" fmla="*/ 846 w 922"/>
              <a:gd name="T1" fmla="*/ 460 h 921"/>
              <a:gd name="T2" fmla="*/ 922 w 922"/>
              <a:gd name="T3" fmla="*/ 337 h 921"/>
              <a:gd name="T4" fmla="*/ 794 w 922"/>
              <a:gd name="T5" fmla="*/ 268 h 921"/>
              <a:gd name="T6" fmla="*/ 799 w 922"/>
              <a:gd name="T7" fmla="*/ 123 h 921"/>
              <a:gd name="T8" fmla="*/ 653 w 922"/>
              <a:gd name="T9" fmla="*/ 128 h 921"/>
              <a:gd name="T10" fmla="*/ 585 w 922"/>
              <a:gd name="T11" fmla="*/ 0 h 921"/>
              <a:gd name="T12" fmla="*/ 461 w 922"/>
              <a:gd name="T13" fmla="*/ 77 h 921"/>
              <a:gd name="T14" fmla="*/ 338 w 922"/>
              <a:gd name="T15" fmla="*/ 0 h 921"/>
              <a:gd name="T16" fmla="*/ 269 w 922"/>
              <a:gd name="T17" fmla="*/ 128 h 921"/>
              <a:gd name="T18" fmla="*/ 123 w 922"/>
              <a:gd name="T19" fmla="*/ 123 h 921"/>
              <a:gd name="T20" fmla="*/ 129 w 922"/>
              <a:gd name="T21" fmla="*/ 268 h 921"/>
              <a:gd name="T22" fmla="*/ 0 w 922"/>
              <a:gd name="T23" fmla="*/ 337 h 921"/>
              <a:gd name="T24" fmla="*/ 77 w 922"/>
              <a:gd name="T25" fmla="*/ 461 h 921"/>
              <a:gd name="T26" fmla="*/ 0 w 922"/>
              <a:gd name="T27" fmla="*/ 583 h 921"/>
              <a:gd name="T28" fmla="*/ 129 w 922"/>
              <a:gd name="T29" fmla="*/ 652 h 921"/>
              <a:gd name="T30" fmla="*/ 123 w 922"/>
              <a:gd name="T31" fmla="*/ 797 h 921"/>
              <a:gd name="T32" fmla="*/ 269 w 922"/>
              <a:gd name="T33" fmla="*/ 793 h 921"/>
              <a:gd name="T34" fmla="*/ 338 w 922"/>
              <a:gd name="T35" fmla="*/ 921 h 921"/>
              <a:gd name="T36" fmla="*/ 461 w 922"/>
              <a:gd name="T37" fmla="*/ 843 h 921"/>
              <a:gd name="T38" fmla="*/ 585 w 922"/>
              <a:gd name="T39" fmla="*/ 921 h 921"/>
              <a:gd name="T40" fmla="*/ 653 w 922"/>
              <a:gd name="T41" fmla="*/ 793 h 921"/>
              <a:gd name="T42" fmla="*/ 799 w 922"/>
              <a:gd name="T43" fmla="*/ 797 h 921"/>
              <a:gd name="T44" fmla="*/ 794 w 922"/>
              <a:gd name="T45" fmla="*/ 652 h 921"/>
              <a:gd name="T46" fmla="*/ 922 w 922"/>
              <a:gd name="T47" fmla="*/ 583 h 921"/>
              <a:gd name="T48" fmla="*/ 846 w 922"/>
              <a:gd name="T49" fmla="*/ 46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2" h="921">
                <a:moveTo>
                  <a:pt x="846" y="460"/>
                </a:moveTo>
                <a:cubicBezTo>
                  <a:pt x="846" y="406"/>
                  <a:pt x="877" y="359"/>
                  <a:pt x="922" y="337"/>
                </a:cubicBezTo>
                <a:cubicBezTo>
                  <a:pt x="872" y="340"/>
                  <a:pt x="821" y="315"/>
                  <a:pt x="794" y="268"/>
                </a:cubicBezTo>
                <a:cubicBezTo>
                  <a:pt x="767" y="222"/>
                  <a:pt x="771" y="165"/>
                  <a:pt x="799" y="123"/>
                </a:cubicBezTo>
                <a:cubicBezTo>
                  <a:pt x="757" y="152"/>
                  <a:pt x="701" y="155"/>
                  <a:pt x="653" y="128"/>
                </a:cubicBezTo>
                <a:cubicBezTo>
                  <a:pt x="606" y="101"/>
                  <a:pt x="582" y="51"/>
                  <a:pt x="585" y="0"/>
                </a:cubicBezTo>
                <a:cubicBezTo>
                  <a:pt x="563" y="45"/>
                  <a:pt x="516" y="77"/>
                  <a:pt x="461" y="77"/>
                </a:cubicBezTo>
                <a:cubicBezTo>
                  <a:pt x="407" y="77"/>
                  <a:pt x="360" y="45"/>
                  <a:pt x="338" y="0"/>
                </a:cubicBezTo>
                <a:cubicBezTo>
                  <a:pt x="341" y="51"/>
                  <a:pt x="317" y="101"/>
                  <a:pt x="269" y="128"/>
                </a:cubicBezTo>
                <a:cubicBezTo>
                  <a:pt x="222" y="155"/>
                  <a:pt x="166" y="152"/>
                  <a:pt x="123" y="123"/>
                </a:cubicBezTo>
                <a:cubicBezTo>
                  <a:pt x="152" y="165"/>
                  <a:pt x="156" y="222"/>
                  <a:pt x="129" y="268"/>
                </a:cubicBezTo>
                <a:cubicBezTo>
                  <a:pt x="102" y="315"/>
                  <a:pt x="51" y="340"/>
                  <a:pt x="0" y="337"/>
                </a:cubicBezTo>
                <a:cubicBezTo>
                  <a:pt x="46" y="359"/>
                  <a:pt x="77" y="406"/>
                  <a:pt x="77" y="461"/>
                </a:cubicBezTo>
                <a:cubicBezTo>
                  <a:pt x="77" y="514"/>
                  <a:pt x="46" y="561"/>
                  <a:pt x="0" y="583"/>
                </a:cubicBezTo>
                <a:cubicBezTo>
                  <a:pt x="51" y="580"/>
                  <a:pt x="102" y="605"/>
                  <a:pt x="129" y="652"/>
                </a:cubicBezTo>
                <a:cubicBezTo>
                  <a:pt x="156" y="699"/>
                  <a:pt x="152" y="755"/>
                  <a:pt x="123" y="797"/>
                </a:cubicBezTo>
                <a:cubicBezTo>
                  <a:pt x="166" y="769"/>
                  <a:pt x="222" y="765"/>
                  <a:pt x="269" y="793"/>
                </a:cubicBezTo>
                <a:cubicBezTo>
                  <a:pt x="317" y="820"/>
                  <a:pt x="341" y="870"/>
                  <a:pt x="338" y="921"/>
                </a:cubicBezTo>
                <a:cubicBezTo>
                  <a:pt x="360" y="875"/>
                  <a:pt x="407" y="843"/>
                  <a:pt x="461" y="843"/>
                </a:cubicBezTo>
                <a:cubicBezTo>
                  <a:pt x="516" y="843"/>
                  <a:pt x="563" y="875"/>
                  <a:pt x="585" y="921"/>
                </a:cubicBezTo>
                <a:cubicBezTo>
                  <a:pt x="582" y="870"/>
                  <a:pt x="606" y="820"/>
                  <a:pt x="653" y="793"/>
                </a:cubicBezTo>
                <a:cubicBezTo>
                  <a:pt x="701" y="765"/>
                  <a:pt x="757" y="769"/>
                  <a:pt x="799" y="797"/>
                </a:cubicBezTo>
                <a:cubicBezTo>
                  <a:pt x="771" y="755"/>
                  <a:pt x="767" y="699"/>
                  <a:pt x="794" y="652"/>
                </a:cubicBezTo>
                <a:cubicBezTo>
                  <a:pt x="821" y="605"/>
                  <a:pt x="872" y="580"/>
                  <a:pt x="922" y="583"/>
                </a:cubicBezTo>
                <a:cubicBezTo>
                  <a:pt x="877" y="561"/>
                  <a:pt x="846" y="514"/>
                  <a:pt x="846" y="460"/>
                </a:cubicBezTo>
                <a:close/>
              </a:path>
            </a:pathLst>
          </a:custGeom>
          <a:solidFill>
            <a:srgbClr val="3296B9"/>
          </a:solidFill>
          <a:ln>
            <a:noFill/>
          </a:ln>
          <a:extLst/>
        </p:spPr>
        <p:txBody>
          <a:bodyPr vert="horz" wrap="square" lIns="91417" tIns="45709" rIns="91417" bIns="45709" numCol="1" anchor="ctr" anchorCtr="1" compatLnSpc="1">
            <a:prstTxWarp prst="textNoShape">
              <a:avLst/>
            </a:prstTxWarp>
          </a:bodyPr>
          <a:lstStyle/>
          <a:p>
            <a:r>
              <a:rPr lang="en-US" sz="900" b="1" dirty="0">
                <a:solidFill>
                  <a:schemeClr val="bg1"/>
                </a:solidFill>
              </a:rPr>
              <a:t>onlyS7-1500</a:t>
            </a:r>
          </a:p>
        </p:txBody>
      </p:sp>
      <p:pic>
        <p:nvPicPr>
          <p:cNvPr id="40" name="Picture 81" descr="Z:\Hanna_Hadjelaoui_Werkstudentin\empower\Industry Icons\Product_SIMATIC-S7-1200.png"/>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898062" y="5145359"/>
            <a:ext cx="582071" cy="582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87275" y="6400802"/>
            <a:ext cx="914400" cy="266700"/>
          </a:xfrm>
          <a:prstGeom prst="rect">
            <a:avLst/>
          </a:prstGeom>
          <a:noFill/>
        </p:spPr>
        <p:txBody>
          <a:bodyPr wrap="none" lIns="0" tIns="0" rIns="0" bIns="0" rtlCol="0">
            <a:noAutofit/>
          </a:bodyPr>
          <a:lstStyle/>
          <a:p>
            <a:pPr>
              <a:lnSpc>
                <a:spcPct val="110000"/>
              </a:lnSpc>
              <a:spcBef>
                <a:spcPts val="0"/>
              </a:spcBef>
            </a:pPr>
            <a:r>
              <a:rPr lang="en-US" sz="900" dirty="0">
                <a:solidFill>
                  <a:schemeClr val="tx1"/>
                </a:solidFill>
              </a:rPr>
              <a:t>*excl. f. Traces</a:t>
            </a:r>
          </a:p>
        </p:txBody>
      </p:sp>
      <p:pic>
        <p:nvPicPr>
          <p:cNvPr id="41" name="Picture 7" descr="C:\Documents and Settings\demo\Desktop\SIE_Icon_Bibliothek\SIM_PPT_icon_status_red-green_ye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11275" y="1166827"/>
            <a:ext cx="180773" cy="18025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207756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6" name="Object 2" hidden="1"/>
          <p:cNvGraphicFramePr>
            <a:graphicFrameLocks/>
          </p:cNvGraphicFramePr>
          <p:nvPr>
            <p:custDataLst>
              <p:tags r:id="rId3"/>
            </p:custDataLst>
            <p:extLst>
              <p:ext uri="{D42A27DB-BD31-4B8C-83A1-F6EECF244321}">
                <p14:modId xmlns:p14="http://schemas.microsoft.com/office/powerpoint/2010/main" val="507245208"/>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36024" name="think-cell Folie" r:id="rId6" imgW="381" imgH="381" progId="TCLayout.ActiveDocument.1">
                  <p:embed/>
                </p:oleObj>
              </mc:Choice>
              <mc:Fallback>
                <p:oleObj name="think-cell Folie" r:id="rId6" imgW="381" imgH="381" progId="TCLayout.ActiveDocument.1">
                  <p:embed/>
                  <p:pic>
                    <p:nvPicPr>
                      <p:cNvPr id="0" name="Picture 16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8" name="Rectangle 4"/>
          <p:cNvSpPr>
            <a:spLocks noGrp="1" noChangeArrowheads="1"/>
          </p:cNvSpPr>
          <p:nvPr>
            <p:ph type="title"/>
          </p:nvPr>
        </p:nvSpPr>
        <p:spPr/>
        <p:txBody>
          <a:bodyPr/>
          <a:lstStyle/>
          <a:p>
            <a:pPr algn="l" rtl="0"/>
            <a:r>
              <a:rPr lang="en-US" b="1" i="0" u="none" baseline="0" dirty="0" smtClean="0"/>
              <a:t>Security Integrated</a:t>
            </a:r>
            <a:br>
              <a:rPr lang="en-US" b="1" i="0" u="none" baseline="0" dirty="0" smtClean="0"/>
            </a:br>
            <a:r>
              <a:rPr lang="en-US" b="1" i="0" u="none" baseline="0" dirty="0" smtClean="0">
                <a:sym typeface="Arial" pitchFamily="34" charset="0"/>
              </a:rPr>
              <a:t>Increased </a:t>
            </a:r>
            <a:r>
              <a:rPr lang="en-US" b="1" i="0" u="none" baseline="0" dirty="0">
                <a:sym typeface="Arial" pitchFamily="34" charset="0"/>
              </a:rPr>
              <a:t>know-how protection in STEP 7</a:t>
            </a:r>
            <a:endParaRPr lang="en-US" altLang="en-US" dirty="0"/>
          </a:p>
        </p:txBody>
      </p:sp>
      <p:sp>
        <p:nvSpPr>
          <p:cNvPr id="3" name="Content Placeholder 2"/>
          <p:cNvSpPr>
            <a:spLocks noGrp="1"/>
          </p:cNvSpPr>
          <p:nvPr>
            <p:ph idx="1"/>
          </p:nvPr>
        </p:nvSpPr>
        <p:spPr>
          <a:xfrm>
            <a:off x="627063" y="1412875"/>
            <a:ext cx="5472112" cy="3888000"/>
          </a:xfrm>
          <a:solidFill>
            <a:srgbClr val="DCE1E6"/>
          </a:solidFill>
        </p:spPr>
        <p:txBody>
          <a:bodyPr lIns="108000" tIns="72000"/>
          <a:lstStyle/>
          <a:p>
            <a:pPr lvl="1" algn="l" rtl="0">
              <a:spcBef>
                <a:spcPts val="300"/>
              </a:spcBef>
            </a:pPr>
            <a:r>
              <a:rPr lang="en-US" sz="1600" b="0" i="0" u="none" baseline="0"/>
              <a:t>Password protection from unauthorized opening of the program blocks with STEP 7 and therefore protection from unauthorized copying or e.g. developed algorithms</a:t>
            </a:r>
            <a:r>
              <a:rPr lang="en-US" sz="1600"/>
              <a:t/>
            </a:r>
            <a:br>
              <a:rPr lang="en-US" sz="1600"/>
            </a:br>
            <a:endParaRPr lang="en-US" altLang="en-US" sz="1600" dirty="0" smtClean="0"/>
          </a:p>
          <a:p>
            <a:pPr lvl="1" algn="l" rtl="0">
              <a:spcBef>
                <a:spcPts val="300"/>
              </a:spcBef>
            </a:pPr>
            <a:r>
              <a:rPr lang="en-US" sz="1600" b="0" i="0" u="none" baseline="0"/>
              <a:t>Password protection from unauthorized evaluation of the program blocks with external programs</a:t>
            </a:r>
          </a:p>
          <a:p>
            <a:pPr lvl="2" algn="l" rtl="0">
              <a:spcBef>
                <a:spcPts val="300"/>
              </a:spcBef>
            </a:pPr>
            <a:r>
              <a:rPr lang="en-US" sz="1600" b="0" i="0" u="none" baseline="0"/>
              <a:t>from the STEP 7 project</a:t>
            </a:r>
          </a:p>
          <a:p>
            <a:pPr lvl="2" algn="l" rtl="0">
              <a:spcBef>
                <a:spcPts val="300"/>
              </a:spcBef>
            </a:pPr>
            <a:r>
              <a:rPr lang="en-US" sz="1600" b="0" i="0" u="none" baseline="0"/>
              <a:t>from memory card data</a:t>
            </a:r>
          </a:p>
          <a:p>
            <a:pPr lvl="2" algn="l" rtl="0">
              <a:spcBef>
                <a:spcPts val="300"/>
              </a:spcBef>
            </a:pPr>
            <a:r>
              <a:rPr lang="en-US" sz="1600" b="0" i="0" u="none" baseline="0"/>
              <a:t>from program libraries</a:t>
            </a:r>
            <a:endParaRPr lang="en-US" altLang="en-US" sz="1600" dirty="0"/>
          </a:p>
        </p:txBody>
      </p:sp>
      <p:pic>
        <p:nvPicPr>
          <p:cNvPr id="93189" name="Picture 5" descr="vlcsnap-25217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243638" y="1412875"/>
            <a:ext cx="5471425" cy="297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5-3_006_Passwort_anlegen"/>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414723" y="3811800"/>
            <a:ext cx="2863754" cy="1495425"/>
          </a:xfrm>
          <a:prstGeom prst="rect">
            <a:avLst/>
          </a:prstGeom>
          <a:noFill/>
          <a:ln w="57150">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Protection of intellectual property and investments made</a:t>
            </a:r>
            <a:endParaRPr lang="en-US" altLang="en-US" sz="2000" b="1" dirty="0">
              <a:solidFill>
                <a:srgbClr val="FFFFFF"/>
              </a:solidFill>
              <a:sym typeface="Arial" charset="0"/>
            </a:endParaRPr>
          </a:p>
        </p:txBody>
      </p:sp>
    </p:spTree>
    <p:custDataLst>
      <p:tags r:id="rId2"/>
    </p:custDataLst>
    <p:extLst>
      <p:ext uri="{BB962C8B-B14F-4D97-AF65-F5344CB8AC3E}">
        <p14:creationId xmlns:p14="http://schemas.microsoft.com/office/powerpoint/2010/main" val="52686567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4" name="Object 2" hidden="1"/>
          <p:cNvGraphicFramePr>
            <a:graphicFrameLocks/>
          </p:cNvGraphicFramePr>
          <p:nvPr>
            <p:custDataLst>
              <p:tags r:id="rId3"/>
            </p:custDataLst>
            <p:extLst>
              <p:ext uri="{D42A27DB-BD31-4B8C-83A1-F6EECF244321}">
                <p14:modId xmlns:p14="http://schemas.microsoft.com/office/powerpoint/2010/main" val="2611325513"/>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0541" name="think-cell Folie" r:id="rId6" imgW="381" imgH="381" progId="TCLayout.ActiveDocument.1">
                  <p:embed/>
                </p:oleObj>
              </mc:Choice>
              <mc:Fallback>
                <p:oleObj name="think-cell Folie" r:id="rId6" imgW="381" imgH="381" progId="TCLayout.ActiveDocument.1">
                  <p:embed/>
                  <p:pic>
                    <p:nvPicPr>
                      <p:cNvPr id="0" name="Picture 10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Rectangle 5"/>
          <p:cNvSpPr>
            <a:spLocks noGrp="1" noChangeArrowheads="1"/>
          </p:cNvSpPr>
          <p:nvPr>
            <p:ph type="title"/>
          </p:nvPr>
        </p:nvSpPr>
        <p:spPr/>
        <p:txBody>
          <a:bodyPr/>
          <a:lstStyle/>
          <a:p>
            <a:pPr algn="l" rtl="0"/>
            <a:r>
              <a:rPr lang="en-US" b="1" i="0" u="none" baseline="0" dirty="0" smtClean="0"/>
              <a:t>Security Integrated</a:t>
            </a:r>
            <a:br>
              <a:rPr lang="en-US" b="1" i="0" u="none" baseline="0" dirty="0" smtClean="0"/>
            </a:br>
            <a:r>
              <a:rPr lang="en-US" b="1" i="0" u="none" baseline="0" dirty="0" smtClean="0">
                <a:sym typeface="Arial" pitchFamily="34" charset="0"/>
              </a:rPr>
              <a:t>Increased </a:t>
            </a:r>
            <a:r>
              <a:rPr lang="en-US" b="1" i="0" u="none" baseline="0" dirty="0">
                <a:sym typeface="Arial" pitchFamily="34" charset="0"/>
              </a:rPr>
              <a:t>copy protection</a:t>
            </a:r>
            <a:endParaRPr lang="en-US" altLang="en-US" dirty="0"/>
          </a:p>
        </p:txBody>
      </p:sp>
      <p:sp>
        <p:nvSpPr>
          <p:cNvPr id="4" name="Content Placeholder 3"/>
          <p:cNvSpPr>
            <a:spLocks noGrp="1"/>
          </p:cNvSpPr>
          <p:nvPr>
            <p:ph idx="1"/>
          </p:nvPr>
        </p:nvSpPr>
        <p:spPr>
          <a:xfrm>
            <a:off x="627063" y="1412875"/>
            <a:ext cx="5472112" cy="3888000"/>
          </a:xfrm>
          <a:solidFill>
            <a:srgbClr val="DCE1E6"/>
          </a:solidFill>
        </p:spPr>
        <p:txBody>
          <a:bodyPr lIns="108000" tIns="72000"/>
          <a:lstStyle/>
          <a:p>
            <a:pPr lvl="1" algn="l" rtl="0">
              <a:spcBef>
                <a:spcPts val="600"/>
              </a:spcBef>
            </a:pPr>
            <a:r>
              <a:rPr lang="en-US" sz="1600" b="0" i="0" u="none" baseline="0"/>
              <a:t>Linkage of individual blocks to the serial number for the memory card or CPU</a:t>
            </a:r>
          </a:p>
          <a:p>
            <a:pPr lvl="1" algn="l" rtl="0">
              <a:spcBef>
                <a:spcPts val="600"/>
              </a:spcBef>
            </a:pPr>
            <a:r>
              <a:rPr lang="en-US" sz="1600" b="0" i="0" u="none" baseline="0"/>
              <a:t>Protection from unauthorized copying of program blocks with STEP 7</a:t>
            </a:r>
          </a:p>
          <a:p>
            <a:pPr lvl="1" algn="l" rtl="0">
              <a:spcBef>
                <a:spcPts val="600"/>
              </a:spcBef>
            </a:pPr>
            <a:r>
              <a:rPr lang="en-US" sz="1600" b="0" i="0" u="none" baseline="0"/>
              <a:t>Protection from unauthorized duplication of the configuration on the memory card</a:t>
            </a:r>
            <a:endParaRPr lang="en-US" altLang="en-US" sz="1600" dirty="0"/>
          </a:p>
        </p:txBody>
      </p:sp>
      <p:pic>
        <p:nvPicPr>
          <p:cNvPr id="64518" name="Picture 10" descr="S7-1200_CopyProtection"/>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43638" y="1412619"/>
            <a:ext cx="5472112" cy="3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Protection from unauthorized reproduction of executable programs</a:t>
            </a:r>
          </a:p>
        </p:txBody>
      </p:sp>
    </p:spTree>
    <p:custDataLst>
      <p:tags r:id="rId2"/>
    </p:custDataLst>
    <p:extLst>
      <p:ext uri="{BB962C8B-B14F-4D97-AF65-F5344CB8AC3E}">
        <p14:creationId xmlns:p14="http://schemas.microsoft.com/office/powerpoint/2010/main" val="2397243152"/>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hidden="1"/>
          <p:cNvGraphicFramePr>
            <a:graphicFrameLocks/>
          </p:cNvGraphicFramePr>
          <p:nvPr>
            <p:custDataLst>
              <p:tags r:id="rId3"/>
            </p:custDataLst>
            <p:extLst>
              <p:ext uri="{D42A27DB-BD31-4B8C-83A1-F6EECF244321}">
                <p14:modId xmlns:p14="http://schemas.microsoft.com/office/powerpoint/2010/main" val="589564841"/>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29889" name="think-cell Folie" r:id="rId6" imgW="381" imgH="381" progId="TCLayout.ActiveDocument.1">
                  <p:embed/>
                </p:oleObj>
              </mc:Choice>
              <mc:Fallback>
                <p:oleObj name="think-cell Folie" r:id="rId6" imgW="381" imgH="381" progId="TCLayout.ActiveDocument.1">
                  <p:embed/>
                  <p:pic>
                    <p:nvPicPr>
                      <p:cNvPr id="0" name="Picture 17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Rectangle 4"/>
          <p:cNvSpPr>
            <a:spLocks noGrp="1" noChangeArrowheads="1"/>
          </p:cNvSpPr>
          <p:nvPr>
            <p:ph type="title"/>
          </p:nvPr>
        </p:nvSpPr>
        <p:spPr>
          <a:noFill/>
          <a:ln w="9525">
            <a:noFill/>
            <a:miter lim="800000"/>
            <a:headEnd/>
            <a:tailEnd/>
          </a:ln>
        </p:spPr>
        <p:txBody>
          <a:bodyPr vert="horz" wrap="square" lIns="0" tIns="0" rIns="0" bIns="234000" numCol="1" anchor="b" anchorCtr="0" compatLnSpc="1">
            <a:prstTxWarp prst="textNoShape">
              <a:avLst/>
            </a:prstTxWarp>
            <a:noAutofit/>
          </a:bodyPr>
          <a:lstStyle/>
          <a:p>
            <a:r>
              <a:rPr lang="en-US" dirty="0" smtClean="0"/>
              <a:t>Security </a:t>
            </a:r>
            <a:r>
              <a:rPr lang="en-US" dirty="0"/>
              <a:t>Integrated </a:t>
            </a:r>
            <a:r>
              <a:rPr lang="en-US" dirty="0" smtClean="0"/>
              <a:t/>
            </a:r>
            <a:br>
              <a:rPr lang="en-US" dirty="0" smtClean="0"/>
            </a:br>
            <a:r>
              <a:rPr lang="en-US" dirty="0" smtClean="0"/>
              <a:t>Dynamic </a:t>
            </a:r>
            <a:r>
              <a:rPr lang="en-US" dirty="0"/>
              <a:t>copy protection with mandatory password </a:t>
            </a:r>
            <a:endParaRPr lang="en-US" altLang="de-DE" dirty="0"/>
          </a:p>
        </p:txBody>
      </p:sp>
      <p:sp>
        <p:nvSpPr>
          <p:cNvPr id="25" name="Inhaltsplatzhalter 12"/>
          <p:cNvSpPr txBox="1">
            <a:spLocks/>
          </p:cNvSpPr>
          <p:nvPr/>
        </p:nvSpPr>
        <p:spPr bwMode="auto">
          <a:xfrm>
            <a:off x="6243750" y="1412874"/>
            <a:ext cx="5472000" cy="4752976"/>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27" name="Inhaltsplatzhalter 1"/>
          <p:cNvSpPr txBox="1">
            <a:spLocks/>
          </p:cNvSpPr>
          <p:nvPr/>
        </p:nvSpPr>
        <p:spPr>
          <a:xfrm>
            <a:off x="627061" y="1988874"/>
            <a:ext cx="5472114" cy="180048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200"/>
              </a:spcBef>
            </a:pPr>
            <a:r>
              <a:rPr lang="en-US" sz="1300" b="1" i="0" u="none" baseline="0"/>
              <a:t>Static linkage: </a:t>
            </a:r>
            <a:r>
              <a:rPr lang="en-US" sz="1300"/>
              <a:t/>
            </a:r>
            <a:br>
              <a:rPr lang="en-US" sz="1300"/>
            </a:br>
            <a:r>
              <a:rPr lang="en-US" sz="1300" b="0" i="0" u="none" baseline="0"/>
              <a:t>direct configuration of a target serial number </a:t>
            </a:r>
            <a:r>
              <a:rPr lang="en-US" sz="1300"/>
              <a:t/>
            </a:r>
            <a:br>
              <a:rPr lang="en-US" sz="1300"/>
            </a:br>
            <a:r>
              <a:rPr lang="en-US" sz="1300" b="0" i="0" u="none" baseline="0"/>
              <a:t>(from memory card or CPU) for program blocks</a:t>
            </a:r>
          </a:p>
          <a:p>
            <a:pPr lvl="1" algn="l" rtl="0">
              <a:spcBef>
                <a:spcPts val="200"/>
              </a:spcBef>
            </a:pPr>
            <a:r>
              <a:rPr lang="en-US" sz="1300" b="1" i="0" u="none" baseline="0"/>
              <a:t>Dynamic linkage: </a:t>
            </a:r>
            <a:r>
              <a:rPr lang="en-US" sz="1300"/>
              <a:t/>
            </a:r>
            <a:br>
              <a:rPr lang="en-US" sz="1300"/>
            </a:br>
            <a:r>
              <a:rPr lang="en-US" sz="1300" b="0" i="0" u="none" baseline="0"/>
              <a:t>automatic detection of a target serial number with linkage to this target serial number during the download on the CPU or memory card</a:t>
            </a:r>
          </a:p>
        </p:txBody>
      </p:sp>
      <p:sp>
        <p:nvSpPr>
          <p:cNvPr id="28" name="Rectangle 7"/>
          <p:cNvSpPr>
            <a:spLocks noChangeArrowheads="1"/>
          </p:cNvSpPr>
          <p:nvPr/>
        </p:nvSpPr>
        <p:spPr bwMode="auto">
          <a:xfrm>
            <a:off x="627060" y="1412874"/>
            <a:ext cx="5472114" cy="576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sz="1600" b="1" i="0" u="none" kern="0" baseline="0">
                <a:solidFill>
                  <a:schemeClr val="bg1"/>
                </a:solidFill>
              </a:rPr>
              <a:t>Copy protection with different methods </a:t>
            </a:r>
            <a:r>
              <a:rPr lang="en-US" sz="1600" b="1" kern="0">
                <a:solidFill>
                  <a:schemeClr val="bg1"/>
                </a:solidFill>
              </a:rPr>
              <a:t/>
            </a:r>
            <a:br>
              <a:rPr lang="en-US" sz="1600" b="1" kern="0">
                <a:solidFill>
                  <a:schemeClr val="bg1"/>
                </a:solidFill>
              </a:rPr>
            </a:br>
            <a:r>
              <a:rPr lang="en-US" sz="1600" b="1" i="0" u="none" kern="0" baseline="0">
                <a:solidFill>
                  <a:schemeClr val="bg1"/>
                </a:solidFill>
              </a:rPr>
              <a:t>for providing a target serial number:</a:t>
            </a:r>
          </a:p>
        </p:txBody>
      </p:sp>
      <p:sp>
        <p:nvSpPr>
          <p:cNvPr id="29" name="Inhaltsplatzhalter 1"/>
          <p:cNvSpPr txBox="1">
            <a:spLocks/>
          </p:cNvSpPr>
          <p:nvPr/>
        </p:nvSpPr>
        <p:spPr>
          <a:xfrm>
            <a:off x="627061" y="4076800"/>
            <a:ext cx="5472114" cy="2088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200"/>
              </a:spcBef>
            </a:pPr>
            <a:r>
              <a:rPr lang="en-US" sz="1300" b="0" i="0" u="none" baseline="0"/>
              <a:t>Both cases involve linkage of the block to a special </a:t>
            </a:r>
            <a:r>
              <a:rPr lang="en-US" sz="1300"/>
              <a:t/>
            </a:r>
            <a:br>
              <a:rPr lang="en-US" sz="1300"/>
            </a:br>
            <a:r>
              <a:rPr lang="en-US" sz="1300" b="0" i="0" u="none" baseline="0"/>
              <a:t>HW serial number for the CPU or the memory card</a:t>
            </a:r>
          </a:p>
          <a:p>
            <a:pPr lvl="1" algn="l" rtl="0">
              <a:spcBef>
                <a:spcPts val="200"/>
              </a:spcBef>
            </a:pPr>
            <a:r>
              <a:rPr lang="en-US" sz="1300" b="0" i="0" u="none" baseline="0"/>
              <a:t>A block with dynamic linkage in the TIA Portal project is not tied to a certain serial number but is protected via an additional password for copy protection (from STEP 7 V13 SP1)</a:t>
            </a:r>
          </a:p>
          <a:p>
            <a:pPr marL="452438" lvl="2" indent="-271463" algn="l" rtl="0">
              <a:spcBef>
                <a:spcPts val="0"/>
              </a:spcBef>
              <a:buFont typeface="Wingdings" pitchFamily="2" charset="2"/>
              <a:buChar char="à"/>
            </a:pPr>
            <a:r>
              <a:rPr lang="en-US" sz="1300" b="1" i="0" u="none" baseline="0"/>
              <a:t>Automatic serial number configuration </a:t>
            </a:r>
            <a:r>
              <a:rPr lang="en-US" sz="1300" b="1"/>
              <a:t/>
            </a:r>
            <a:br>
              <a:rPr lang="en-US" sz="1300" b="1"/>
            </a:br>
            <a:r>
              <a:rPr lang="en-US" sz="1300" b="0" i="0" u="none" baseline="0"/>
              <a:t>and simple linkage for machine manufacturers</a:t>
            </a:r>
          </a:p>
          <a:p>
            <a:pPr marL="452438" lvl="2" indent="-271463" algn="l" rtl="0">
              <a:spcBef>
                <a:spcPts val="0"/>
              </a:spcBef>
              <a:buFont typeface="Wingdings" pitchFamily="2" charset="2"/>
              <a:buChar char="à"/>
            </a:pPr>
            <a:r>
              <a:rPr lang="en-US" sz="1300" b="1" i="0" u="none" baseline="0"/>
              <a:t>Simple mass download </a:t>
            </a:r>
            <a:r>
              <a:rPr lang="en-US" sz="1300" b="1"/>
              <a:t/>
            </a:r>
            <a:br>
              <a:rPr lang="en-US" sz="1300" b="1"/>
            </a:br>
            <a:r>
              <a:rPr lang="en-US" sz="1300" b="0" i="0" u="none" baseline="0"/>
              <a:t>with copy protection for authorized person only</a:t>
            </a:r>
          </a:p>
        </p:txBody>
      </p:sp>
      <p:sp>
        <p:nvSpPr>
          <p:cNvPr id="30" name="Rectangle 7"/>
          <p:cNvSpPr>
            <a:spLocks noChangeArrowheads="1"/>
          </p:cNvSpPr>
          <p:nvPr/>
        </p:nvSpPr>
        <p:spPr bwMode="auto">
          <a:xfrm>
            <a:off x="627060" y="3716338"/>
            <a:ext cx="5472114" cy="360000"/>
          </a:xfrm>
          <a:prstGeom prst="rect">
            <a:avLst/>
          </a:prstGeom>
          <a:solidFill>
            <a:srgbClr val="AAB414"/>
          </a:solidFill>
          <a:ln>
            <a:noFill/>
          </a:ln>
          <a:effectLst/>
          <a:extLst/>
        </p:spPr>
        <p:txBody>
          <a:bodyPr wrap="none" lIns="108000" tIns="0" rIns="36000" bIns="0" anchor="ctr"/>
          <a:lstStyle/>
          <a:p>
            <a:pPr marL="1588" lvl="1" indent="0" algn="l" rtl="0">
              <a:buNone/>
            </a:pPr>
            <a:r>
              <a:rPr lang="en-US" sz="1600" b="1" i="0" u="none" kern="0" baseline="0">
                <a:solidFill>
                  <a:schemeClr val="bg1"/>
                </a:solidFill>
              </a:rPr>
              <a:t>Advantages:</a:t>
            </a:r>
          </a:p>
        </p:txBody>
      </p:sp>
      <p:sp>
        <p:nvSpPr>
          <p:cNvPr id="26" name="Explosion 2 25"/>
          <p:cNvSpPr/>
          <p:nvPr/>
        </p:nvSpPr>
        <p:spPr bwMode="auto">
          <a:xfrm>
            <a:off x="37061" y="2658956"/>
            <a:ext cx="927460" cy="358486"/>
          </a:xfrm>
          <a:prstGeom prst="irregularSeal2">
            <a:avLst/>
          </a:prstGeom>
          <a:solidFill>
            <a:srgbClr val="FFC000"/>
          </a:solidFill>
          <a:ln>
            <a:noFill/>
          </a:ln>
          <a:effectLst/>
          <a:extLst/>
        </p:spPr>
        <p:txBody>
          <a:bodyPr wrap="square" lIns="0" tIns="54000" rIns="0" bIns="54000" numCol="1" spcCol="72000" rtlCol="0" anchor="ctr">
            <a:noAutofit/>
          </a:bodyPr>
          <a:lstStyle/>
          <a:p>
            <a:pPr algn="ctr" rtl="0">
              <a:lnSpc>
                <a:spcPct val="110000"/>
              </a:lnSpc>
              <a:spcBef>
                <a:spcPct val="0"/>
              </a:spcBef>
              <a:buFont typeface="Wingdings" charset="0"/>
              <a:buNone/>
            </a:pPr>
            <a:r>
              <a:rPr lang="en-US" sz="800" b="1" i="0" u="none" baseline="0">
                <a:solidFill>
                  <a:schemeClr val="tx1"/>
                </a:solidFill>
              </a:rPr>
              <a:t>As of V4.1</a:t>
            </a:r>
          </a:p>
        </p:txBody>
      </p:sp>
      <p:sp>
        <p:nvSpPr>
          <p:cNvPr id="31" name="Rectangle 30"/>
          <p:cNvSpPr/>
          <p:nvPr/>
        </p:nvSpPr>
        <p:spPr bwMode="auto">
          <a:xfrm>
            <a:off x="6387750" y="1540691"/>
            <a:ext cx="5184000" cy="1682750"/>
          </a:xfrm>
          <a:prstGeom prst="rect">
            <a:avLst/>
          </a:prstGeom>
          <a:solidFill>
            <a:schemeClr val="bg2">
              <a:lumMod val="20000"/>
              <a:lumOff val="80000"/>
            </a:schemeClr>
          </a:solidFill>
          <a:ln>
            <a:solidFill>
              <a:schemeClr val="tx1"/>
            </a:solidFill>
            <a:prstDash val="dash"/>
          </a:ln>
          <a:effectLs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smtClean="0">
              <a:solidFill>
                <a:schemeClr val="tx1"/>
              </a:solidFill>
            </a:endParaRPr>
          </a:p>
        </p:txBody>
      </p:sp>
      <p:sp>
        <p:nvSpPr>
          <p:cNvPr id="32" name="Rectangle 31"/>
          <p:cNvSpPr/>
          <p:nvPr/>
        </p:nvSpPr>
        <p:spPr bwMode="auto">
          <a:xfrm>
            <a:off x="6757875" y="1688592"/>
            <a:ext cx="2233688" cy="1346754"/>
          </a:xfrm>
          <a:prstGeom prst="rect">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pPr algn="ctr" rtl="0">
              <a:lnSpc>
                <a:spcPct val="110000"/>
              </a:lnSpc>
              <a:spcBef>
                <a:spcPct val="0"/>
              </a:spcBef>
              <a:buFont typeface="Wingdings" charset="0"/>
              <a:buNone/>
            </a:pPr>
            <a:r>
              <a:rPr lang="en-US" sz="1400" b="1" i="0" u="none" baseline="0">
                <a:solidFill>
                  <a:schemeClr val="tx1"/>
                </a:solidFill>
              </a:rPr>
              <a:t>Program block with static linkage</a:t>
            </a:r>
            <a:endParaRPr lang="en-US" sz="1400" b="1" dirty="0">
              <a:solidFill>
                <a:schemeClr val="tx1"/>
              </a:solidFill>
            </a:endParaRPr>
          </a:p>
        </p:txBody>
      </p:sp>
      <p:sp>
        <p:nvSpPr>
          <p:cNvPr id="33" name="Rectangle 32"/>
          <p:cNvSpPr/>
          <p:nvPr/>
        </p:nvSpPr>
        <p:spPr bwMode="auto">
          <a:xfrm>
            <a:off x="9174191" y="1688592"/>
            <a:ext cx="2233688" cy="1346754"/>
          </a:xfrm>
          <a:prstGeom prst="rect">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pPr algn="ctr" rtl="0">
              <a:lnSpc>
                <a:spcPct val="110000"/>
              </a:lnSpc>
              <a:spcBef>
                <a:spcPct val="0"/>
              </a:spcBef>
              <a:buFont typeface="Wingdings" charset="0"/>
              <a:buNone/>
            </a:pPr>
            <a:r>
              <a:rPr lang="en-US" sz="1400" b="1" i="0" u="none" baseline="0">
                <a:solidFill>
                  <a:schemeClr val="tx1"/>
                </a:solidFill>
              </a:rPr>
              <a:t>Program blocks with dynamic linkage</a:t>
            </a:r>
            <a:endParaRPr lang="en-US" sz="1400" b="1" dirty="0">
              <a:solidFill>
                <a:schemeClr val="tx1"/>
              </a:solidFill>
            </a:endParaRPr>
          </a:p>
        </p:txBody>
      </p:sp>
      <p:pic>
        <p:nvPicPr>
          <p:cNvPr id="34" name="Picture 43" descr="j0431599[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807119" y="2814616"/>
            <a:ext cx="310538" cy="31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3" descr="j0431599[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209563" y="2814616"/>
            <a:ext cx="310538" cy="31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bwMode="auto">
          <a:xfrm>
            <a:off x="6963570" y="2626973"/>
            <a:ext cx="1882066" cy="239698"/>
          </a:xfrm>
          <a:prstGeom prst="rect">
            <a:avLst/>
          </a:prstGeom>
          <a:ln/>
          <a:extLst/>
        </p:spPr>
        <p:style>
          <a:lnRef idx="2">
            <a:schemeClr val="accent1"/>
          </a:lnRef>
          <a:fillRef idx="1">
            <a:schemeClr val="lt1"/>
          </a:fillRef>
          <a:effectRef idx="0">
            <a:schemeClr val="accent1"/>
          </a:effectRef>
          <a:fontRef idx="minor">
            <a:schemeClr val="dk1"/>
          </a:fontRef>
        </p:style>
        <p:txBody>
          <a:bodyPr wrap="square" lIns="108000" tIns="54000" rIns="108000" bIns="54000" numCol="1" spcCol="72000" rtlCol="0" anchor="ctr">
            <a:noAutofit/>
          </a:bodyPr>
          <a:lstStyle/>
          <a:p>
            <a:pPr algn="l" rtl="0">
              <a:lnSpc>
                <a:spcPct val="110000"/>
              </a:lnSpc>
              <a:spcBef>
                <a:spcPct val="0"/>
              </a:spcBef>
              <a:buFont typeface="Wingdings" charset="0"/>
              <a:buNone/>
            </a:pPr>
            <a:r>
              <a:rPr lang="en-US" sz="1400" b="0" i="0" u="none" baseline="0">
                <a:solidFill>
                  <a:schemeClr val="tx1"/>
                </a:solidFill>
              </a:rPr>
              <a:t>12345678</a:t>
            </a:r>
          </a:p>
        </p:txBody>
      </p:sp>
      <p:sp>
        <p:nvSpPr>
          <p:cNvPr id="37" name="Rectangle 36"/>
          <p:cNvSpPr/>
          <p:nvPr/>
        </p:nvSpPr>
        <p:spPr bwMode="auto">
          <a:xfrm>
            <a:off x="6856890" y="2405031"/>
            <a:ext cx="1981865" cy="239698"/>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wrap="square" lIns="108000" tIns="54000" rIns="108000" bIns="54000" numCol="1" spcCol="72000" rtlCol="0" anchor="ctr">
            <a:noAutofit/>
          </a:bodyPr>
          <a:lstStyle/>
          <a:p>
            <a:pPr algn="l" rtl="0">
              <a:lnSpc>
                <a:spcPct val="110000"/>
              </a:lnSpc>
              <a:spcBef>
                <a:spcPct val="0"/>
              </a:spcBef>
              <a:buFont typeface="Wingdings" charset="0"/>
              <a:buNone/>
            </a:pPr>
            <a:r>
              <a:rPr lang="en-US" sz="1400" b="0" i="0" u="none" baseline="0">
                <a:solidFill>
                  <a:schemeClr val="tx1"/>
                </a:solidFill>
              </a:rPr>
              <a:t>Target serial number:</a:t>
            </a:r>
          </a:p>
        </p:txBody>
      </p:sp>
      <p:sp>
        <p:nvSpPr>
          <p:cNvPr id="38" name="Rectangle 37"/>
          <p:cNvSpPr/>
          <p:nvPr/>
        </p:nvSpPr>
        <p:spPr bwMode="auto">
          <a:xfrm>
            <a:off x="9357136" y="2600341"/>
            <a:ext cx="124288" cy="124288"/>
          </a:xfrm>
          <a:prstGeom prst="rect">
            <a:avLst/>
          </a:prstGeom>
          <a:ln/>
          <a:extLst/>
        </p:spPr>
        <p:style>
          <a:lnRef idx="2">
            <a:schemeClr val="dk1"/>
          </a:lnRef>
          <a:fillRef idx="1">
            <a:schemeClr val="lt1"/>
          </a:fillRef>
          <a:effectRef idx="0">
            <a:schemeClr val="dk1"/>
          </a:effectRef>
          <a:fontRef idx="minor">
            <a:schemeClr val="dk1"/>
          </a:fontRef>
        </p:style>
        <p:txBody>
          <a:bodyPr wrap="square" lIns="36000" tIns="54000" rIns="0" bIns="54000" numCol="1" spcCol="72000" rtlCol="0" anchor="ctr">
            <a:noAutofit/>
          </a:bodyPr>
          <a:lstStyle/>
          <a:p>
            <a:pPr algn="ctr" rtl="0">
              <a:lnSpc>
                <a:spcPct val="110000"/>
              </a:lnSpc>
              <a:spcBef>
                <a:spcPct val="0"/>
              </a:spcBef>
              <a:buFont typeface="Wingdings" charset="0"/>
              <a:buNone/>
            </a:pPr>
            <a:r>
              <a:rPr lang="en-US" sz="1800" b="0" i="0" u="none" baseline="0">
                <a:solidFill>
                  <a:schemeClr val="tx1"/>
                </a:solidFill>
                <a:latin typeface="Wingdings" panose="05000000000000000000" pitchFamily="2" charset="2"/>
              </a:rPr>
              <a:t>and</a:t>
            </a:r>
          </a:p>
        </p:txBody>
      </p:sp>
      <p:sp>
        <p:nvSpPr>
          <p:cNvPr id="39" name="Rectangle 38"/>
          <p:cNvSpPr/>
          <p:nvPr/>
        </p:nvSpPr>
        <p:spPr bwMode="auto">
          <a:xfrm>
            <a:off x="9463668" y="2547074"/>
            <a:ext cx="1855434" cy="239698"/>
          </a:xfrm>
          <a:prstGeom prst="rect">
            <a:avLst/>
          </a:prstGeom>
          <a:noFill/>
          <a:ln>
            <a:noFill/>
          </a:ln>
          <a:extLst/>
        </p:spPr>
        <p:style>
          <a:lnRef idx="2">
            <a:schemeClr val="accent1"/>
          </a:lnRef>
          <a:fillRef idx="1">
            <a:schemeClr val="lt1"/>
          </a:fillRef>
          <a:effectRef idx="0">
            <a:schemeClr val="accent1"/>
          </a:effectRef>
          <a:fontRef idx="minor">
            <a:schemeClr val="dk1"/>
          </a:fontRef>
        </p:style>
        <p:txBody>
          <a:bodyPr wrap="square" lIns="108000" tIns="54000" rIns="108000" bIns="54000" numCol="1" spcCol="72000" rtlCol="0" anchor="ctr">
            <a:noAutofit/>
          </a:bodyPr>
          <a:lstStyle/>
          <a:p>
            <a:pPr algn="l" rtl="0">
              <a:lnSpc>
                <a:spcPct val="110000"/>
              </a:lnSpc>
              <a:spcBef>
                <a:spcPct val="0"/>
              </a:spcBef>
              <a:buFont typeface="Wingdings" charset="0"/>
              <a:buNone/>
            </a:pPr>
            <a:r>
              <a:rPr lang="en-US" sz="1400" b="0" i="0" u="none" baseline="0">
                <a:solidFill>
                  <a:schemeClr val="tx1"/>
                </a:solidFill>
              </a:rPr>
              <a:t>Automatic detection</a:t>
            </a:r>
            <a:endParaRPr lang="en-US" sz="1400" dirty="0" smtClean="0">
              <a:solidFill>
                <a:schemeClr val="tx1"/>
              </a:solidFill>
            </a:endParaRPr>
          </a:p>
        </p:txBody>
      </p:sp>
      <p:sp>
        <p:nvSpPr>
          <p:cNvPr id="40" name="TextBox 39"/>
          <p:cNvSpPr txBox="1"/>
          <p:nvPr/>
        </p:nvSpPr>
        <p:spPr>
          <a:xfrm rot="16200000">
            <a:off x="5790032" y="2270146"/>
            <a:ext cx="1513235" cy="236988"/>
          </a:xfrm>
          <a:prstGeom prst="rect">
            <a:avLst/>
          </a:prstGeom>
          <a:noFill/>
        </p:spPr>
        <p:txBody>
          <a:bodyPr wrap="none" lIns="0" tIns="0" rIns="0" bIns="0" rtlCol="0">
            <a:spAutoFit/>
          </a:bodyPr>
          <a:lstStyle/>
          <a:p>
            <a:pPr algn="l" rtl="0">
              <a:lnSpc>
                <a:spcPct val="110000"/>
              </a:lnSpc>
              <a:spcBef>
                <a:spcPts val="0"/>
              </a:spcBef>
            </a:pPr>
            <a:r>
              <a:rPr lang="en-US" sz="1400" b="1" i="0" u="none" baseline="0">
                <a:solidFill>
                  <a:schemeClr val="tx1"/>
                </a:solidFill>
              </a:rPr>
              <a:t>TIA Portal Project</a:t>
            </a:r>
          </a:p>
        </p:txBody>
      </p:sp>
      <p:sp>
        <p:nvSpPr>
          <p:cNvPr id="41" name="Down Arrow 40"/>
          <p:cNvSpPr/>
          <p:nvPr/>
        </p:nvSpPr>
        <p:spPr bwMode="auto">
          <a:xfrm rot="19800000">
            <a:off x="8274822" y="3217704"/>
            <a:ext cx="367323" cy="1248185"/>
          </a:xfrm>
          <a:prstGeom prst="downArrow">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smtClean="0">
              <a:solidFill>
                <a:schemeClr val="tx1"/>
              </a:solidFill>
            </a:endParaRPr>
          </a:p>
        </p:txBody>
      </p:sp>
      <p:sp>
        <p:nvSpPr>
          <p:cNvPr id="42" name="Down Arrow 41"/>
          <p:cNvSpPr/>
          <p:nvPr/>
        </p:nvSpPr>
        <p:spPr bwMode="auto">
          <a:xfrm rot="1800000" flipH="1">
            <a:off x="9235618" y="3217704"/>
            <a:ext cx="367323" cy="1248185"/>
          </a:xfrm>
          <a:prstGeom prst="downArrow">
            <a:avLst/>
          </a:prstGeom>
          <a:solidFill>
            <a:srgbClr val="AFB9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smtClean="0">
              <a:solidFill>
                <a:schemeClr val="tx1"/>
              </a:solidFill>
            </a:endParaRPr>
          </a:p>
        </p:txBody>
      </p:sp>
      <p:sp>
        <p:nvSpPr>
          <p:cNvPr id="43" name="Rectangle 42"/>
          <p:cNvSpPr/>
          <p:nvPr/>
        </p:nvSpPr>
        <p:spPr>
          <a:xfrm>
            <a:off x="6387751" y="3481020"/>
            <a:ext cx="2014796" cy="738664"/>
          </a:xfrm>
          <a:prstGeom prst="rect">
            <a:avLst/>
          </a:prstGeom>
        </p:spPr>
        <p:txBody>
          <a:bodyPr wrap="square" lIns="0" rIns="0">
            <a:spAutoFit/>
          </a:bodyPr>
          <a:lstStyle/>
          <a:p>
            <a:pPr algn="l" rtl="0"/>
            <a:r>
              <a:rPr lang="en-US" sz="1400" b="0" i="0" u="none" baseline="0">
                <a:solidFill>
                  <a:schemeClr val="accent5"/>
                </a:solidFill>
              </a:rPr>
              <a:t>Download with check </a:t>
            </a:r>
            <a:r>
              <a:rPr lang="en-US" sz="1400">
                <a:solidFill>
                  <a:schemeClr val="accent5"/>
                </a:solidFill>
              </a:rPr>
              <a:t/>
            </a:r>
            <a:br>
              <a:rPr lang="en-US" sz="1400">
                <a:solidFill>
                  <a:schemeClr val="accent5"/>
                </a:solidFill>
              </a:rPr>
            </a:br>
            <a:r>
              <a:rPr lang="en-US" sz="1400" b="0" i="0" u="none" baseline="0">
                <a:solidFill>
                  <a:schemeClr val="accent5"/>
                </a:solidFill>
              </a:rPr>
              <a:t>of the serial number </a:t>
            </a:r>
            <a:r>
              <a:rPr lang="en-US" sz="1400">
                <a:solidFill>
                  <a:schemeClr val="accent5"/>
                </a:solidFill>
              </a:rPr>
              <a:t/>
            </a:r>
            <a:br>
              <a:rPr lang="en-US" sz="1400">
                <a:solidFill>
                  <a:schemeClr val="accent5"/>
                </a:solidFill>
              </a:rPr>
            </a:br>
            <a:r>
              <a:rPr lang="en-US" sz="1400" b="0" i="0" u="none" baseline="0">
                <a:solidFill>
                  <a:schemeClr val="accent5"/>
                </a:solidFill>
              </a:rPr>
              <a:t>by the controller</a:t>
            </a:r>
            <a:endParaRPr lang="en-US" sz="1400" dirty="0">
              <a:solidFill>
                <a:schemeClr val="accent5"/>
              </a:solidFill>
            </a:endParaRPr>
          </a:p>
        </p:txBody>
      </p:sp>
      <p:sp>
        <p:nvSpPr>
          <p:cNvPr id="44" name="Rectangle 43"/>
          <p:cNvSpPr/>
          <p:nvPr/>
        </p:nvSpPr>
        <p:spPr>
          <a:xfrm>
            <a:off x="9633614" y="3364475"/>
            <a:ext cx="1938136" cy="954107"/>
          </a:xfrm>
          <a:prstGeom prst="rect">
            <a:avLst/>
          </a:prstGeom>
        </p:spPr>
        <p:txBody>
          <a:bodyPr wrap="square" lIns="0" rIns="0">
            <a:spAutoFit/>
          </a:bodyPr>
          <a:lstStyle/>
          <a:p>
            <a:pPr algn="r" rtl="0"/>
            <a:r>
              <a:rPr lang="en-US" sz="1400" b="0" i="0" u="none" baseline="0">
                <a:solidFill>
                  <a:schemeClr val="accent5"/>
                </a:solidFill>
              </a:rPr>
              <a:t>Download with auto-</a:t>
            </a:r>
            <a:r>
              <a:rPr lang="en-US" sz="1400">
                <a:solidFill>
                  <a:schemeClr val="accent5"/>
                </a:solidFill>
              </a:rPr>
              <a:t/>
            </a:r>
            <a:br>
              <a:rPr lang="en-US" sz="1400">
                <a:solidFill>
                  <a:schemeClr val="accent5"/>
                </a:solidFill>
              </a:rPr>
            </a:br>
            <a:r>
              <a:rPr lang="en-US" sz="1400" b="0" i="0" u="none" baseline="0">
                <a:solidFill>
                  <a:schemeClr val="accent5"/>
                </a:solidFill>
              </a:rPr>
              <a:t>matic integration </a:t>
            </a:r>
            <a:r>
              <a:rPr lang="en-US" sz="1400">
                <a:solidFill>
                  <a:schemeClr val="accent5"/>
                </a:solidFill>
              </a:rPr>
              <a:t/>
            </a:r>
            <a:br>
              <a:rPr lang="en-US" sz="1400">
                <a:solidFill>
                  <a:schemeClr val="accent5"/>
                </a:solidFill>
              </a:rPr>
            </a:br>
            <a:r>
              <a:rPr lang="en-US" sz="1400" b="0" i="0" u="none" baseline="0">
                <a:solidFill>
                  <a:schemeClr val="accent5"/>
                </a:solidFill>
              </a:rPr>
              <a:t>of the serial number by the TIA Portal</a:t>
            </a:r>
            <a:endParaRPr lang="en-US" sz="1400" dirty="0">
              <a:solidFill>
                <a:schemeClr val="accent5"/>
              </a:solidFill>
            </a:endParaRPr>
          </a:p>
        </p:txBody>
      </p:sp>
      <p:grpSp>
        <p:nvGrpSpPr>
          <p:cNvPr id="45" name="Group 44"/>
          <p:cNvGrpSpPr/>
          <p:nvPr/>
        </p:nvGrpSpPr>
        <p:grpSpPr>
          <a:xfrm>
            <a:off x="7334229" y="4535247"/>
            <a:ext cx="3291042" cy="1512000"/>
            <a:chOff x="-5365366" y="4456591"/>
            <a:chExt cx="3291042" cy="1512000"/>
          </a:xfrm>
        </p:grpSpPr>
        <p:sp>
          <p:nvSpPr>
            <p:cNvPr id="46" name="Rechteck 45"/>
            <p:cNvSpPr/>
            <p:nvPr/>
          </p:nvSpPr>
          <p:spPr bwMode="auto">
            <a:xfrm>
              <a:off x="-5365366" y="4456591"/>
              <a:ext cx="3291042" cy="15120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t">
              <a:noAutofit/>
            </a:bodyPr>
            <a:lstStyle/>
            <a:p>
              <a:pPr algn="ctr" rtl="0">
                <a:lnSpc>
                  <a:spcPct val="110000"/>
                </a:lnSpc>
                <a:spcBef>
                  <a:spcPct val="0"/>
                </a:spcBef>
                <a:buFont typeface="Wingdings" charset="0"/>
                <a:buNone/>
              </a:pPr>
              <a:r>
                <a:rPr lang="en-US" sz="1800" b="1" i="0" u="none" baseline="0">
                  <a:solidFill>
                    <a:schemeClr val="tx1"/>
                  </a:solidFill>
                </a:rPr>
                <a:t>S7 Controller</a:t>
              </a:r>
            </a:p>
          </p:txBody>
        </p:sp>
        <p:sp>
          <p:nvSpPr>
            <p:cNvPr id="47" name="Rechteck 46"/>
            <p:cNvSpPr/>
            <p:nvPr/>
          </p:nvSpPr>
          <p:spPr bwMode="auto">
            <a:xfrm>
              <a:off x="-4888574" y="4835752"/>
              <a:ext cx="2343734" cy="972000"/>
            </a:xfrm>
            <a:prstGeom prst="rect">
              <a:avLst/>
            </a:prstGeom>
            <a:solidFill>
              <a:srgbClr val="96A0AA"/>
            </a:solidFill>
            <a:ln/>
            <a:extLst/>
          </p:spPr>
          <p:style>
            <a:lnRef idx="3">
              <a:schemeClr val="lt1"/>
            </a:lnRef>
            <a:fillRef idx="1">
              <a:schemeClr val="accent1"/>
            </a:fillRef>
            <a:effectRef idx="1">
              <a:schemeClr val="accent1"/>
            </a:effectRef>
            <a:fontRef idx="minor">
              <a:schemeClr val="lt1"/>
            </a:fontRef>
          </p:style>
          <p:txBody>
            <a:bodyPr wrap="square" lIns="108000" tIns="54000" rIns="108000" bIns="54000" numCol="1" spcCol="72000" rtlCol="0" anchor="t">
              <a:noAutofit/>
            </a:bodyPr>
            <a:lstStyle/>
            <a:p>
              <a:pPr algn="ctr" rtl="0">
                <a:lnSpc>
                  <a:spcPct val="110000"/>
                </a:lnSpc>
                <a:spcBef>
                  <a:spcPct val="0"/>
                </a:spcBef>
                <a:buFont typeface="Wingdings" charset="0"/>
                <a:buNone/>
              </a:pPr>
              <a:r>
                <a:rPr lang="en-US" sz="1400" b="1" i="0" u="none" baseline="0">
                  <a:solidFill>
                    <a:schemeClr val="tx1"/>
                  </a:solidFill>
                </a:rPr>
                <a:t>Program blocks with active copy protection</a:t>
              </a:r>
            </a:p>
          </p:txBody>
        </p:sp>
        <p:sp>
          <p:nvSpPr>
            <p:cNvPr id="48" name="Rechteck 47"/>
            <p:cNvSpPr/>
            <p:nvPr/>
          </p:nvSpPr>
          <p:spPr bwMode="auto">
            <a:xfrm>
              <a:off x="-4657723" y="5439434"/>
              <a:ext cx="1882066" cy="239698"/>
            </a:xfrm>
            <a:prstGeom prst="rect">
              <a:avLst/>
            </a:prstGeom>
            <a:ln/>
            <a:extLst/>
          </p:spPr>
          <p:style>
            <a:lnRef idx="2">
              <a:schemeClr val="accent1"/>
            </a:lnRef>
            <a:fillRef idx="1">
              <a:schemeClr val="lt1"/>
            </a:fillRef>
            <a:effectRef idx="0">
              <a:schemeClr val="accent1"/>
            </a:effectRef>
            <a:fontRef idx="minor">
              <a:schemeClr val="dk1"/>
            </a:fontRef>
          </p:style>
          <p:txBody>
            <a:bodyPr wrap="square" lIns="108000" tIns="54000" rIns="108000" bIns="54000" numCol="1" spcCol="72000" rtlCol="0" anchor="ctr">
              <a:noAutofit/>
            </a:bodyPr>
            <a:lstStyle/>
            <a:p>
              <a:pPr algn="l" rtl="0">
                <a:lnSpc>
                  <a:spcPct val="110000"/>
                </a:lnSpc>
                <a:spcBef>
                  <a:spcPct val="0"/>
                </a:spcBef>
                <a:buFont typeface="Wingdings" charset="0"/>
                <a:buNone/>
              </a:pPr>
              <a:r>
                <a:rPr lang="en-US" sz="1400" b="0" i="0" u="none" baseline="0">
                  <a:solidFill>
                    <a:schemeClr val="tx1"/>
                  </a:solidFill>
                </a:rPr>
                <a:t>12345678</a:t>
              </a:r>
            </a:p>
          </p:txBody>
        </p:sp>
        <p:pic>
          <p:nvPicPr>
            <p:cNvPr id="49" name="Picture 43" descr="j0431599[1]"/>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771021" y="5588602"/>
              <a:ext cx="310538" cy="31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2"/>
    </p:custDataLst>
    <p:extLst>
      <p:ext uri="{BB962C8B-B14F-4D97-AF65-F5344CB8AC3E}">
        <p14:creationId xmlns:p14="http://schemas.microsoft.com/office/powerpoint/2010/main" val="3991836627"/>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2" name="Object 2" hidden="1"/>
          <p:cNvGraphicFramePr>
            <a:graphicFrameLocks/>
          </p:cNvGraphicFramePr>
          <p:nvPr>
            <p:custDataLst>
              <p:tags r:id="rId3"/>
            </p:custDataLst>
            <p:extLst>
              <p:ext uri="{D42A27DB-BD31-4B8C-83A1-F6EECF244321}">
                <p14:modId xmlns:p14="http://schemas.microsoft.com/office/powerpoint/2010/main" val="2424617294"/>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61564" name="think-cell Folie" r:id="rId6" imgW="381" imgH="381" progId="TCLayout.ActiveDocument.1">
                  <p:embed/>
                </p:oleObj>
              </mc:Choice>
              <mc:Fallback>
                <p:oleObj name="think-cell Folie" r:id="rId6" imgW="381" imgH="381" progId="TCLayout.ActiveDocument.1">
                  <p:embed/>
                  <p:pic>
                    <p:nvPicPr>
                      <p:cNvPr id="0" name="Picture 10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3" name="Rectangle 3"/>
          <p:cNvSpPr>
            <a:spLocks noGrp="1" noChangeArrowheads="1"/>
          </p:cNvSpPr>
          <p:nvPr>
            <p:ph type="title"/>
          </p:nvPr>
        </p:nvSpPr>
        <p:spPr/>
        <p:txBody>
          <a:bodyPr/>
          <a:lstStyle/>
          <a:p>
            <a:pPr algn="l" rtl="0"/>
            <a:r>
              <a:rPr lang="en-US" b="1" i="0" u="none" baseline="0" dirty="0" smtClean="0"/>
              <a:t>Security Integrated</a:t>
            </a:r>
            <a:br>
              <a:rPr lang="en-US" b="1" i="0" u="none" baseline="0" dirty="0" smtClean="0"/>
            </a:br>
            <a:r>
              <a:rPr lang="en-US" b="1" i="0" u="none" baseline="0" dirty="0" smtClean="0">
                <a:sym typeface="Arial" pitchFamily="34" charset="0"/>
              </a:rPr>
              <a:t>Increased </a:t>
            </a:r>
            <a:r>
              <a:rPr lang="en-US" b="1" i="0" u="none" baseline="0" dirty="0">
                <a:sym typeface="Arial" pitchFamily="34" charset="0"/>
              </a:rPr>
              <a:t>manipulation protection</a:t>
            </a:r>
            <a:endParaRPr lang="en-US" altLang="en-US" dirty="0"/>
          </a:p>
        </p:txBody>
      </p:sp>
      <p:sp>
        <p:nvSpPr>
          <p:cNvPr id="2" name="Content Placeholder 1"/>
          <p:cNvSpPr>
            <a:spLocks noGrp="1"/>
          </p:cNvSpPr>
          <p:nvPr>
            <p:ph idx="1"/>
          </p:nvPr>
        </p:nvSpPr>
        <p:spPr>
          <a:xfrm>
            <a:off x="627063" y="1412875"/>
            <a:ext cx="5472112" cy="3888000"/>
          </a:xfrm>
          <a:solidFill>
            <a:srgbClr val="DCE1E6"/>
          </a:solidFill>
        </p:spPr>
        <p:txBody>
          <a:bodyPr lIns="108000" tIns="72000"/>
          <a:lstStyle/>
          <a:p>
            <a:pPr lvl="1" algn="l" rtl="0">
              <a:spcBef>
                <a:spcPts val="600"/>
              </a:spcBef>
            </a:pPr>
            <a:r>
              <a:rPr lang="en-US" sz="1600" b="0" i="0" u="none" baseline="0"/>
              <a:t>Improved protection from manipulation of the communication </a:t>
            </a:r>
            <a:r>
              <a:rPr lang="en-US" sz="1600"/>
              <a:t/>
            </a:r>
            <a:br>
              <a:rPr lang="en-US" sz="1600"/>
            </a:br>
            <a:r>
              <a:rPr lang="en-US" sz="1600" b="0" i="0" u="none" baseline="0"/>
              <a:t>with access to the controller by digital checksums</a:t>
            </a:r>
          </a:p>
          <a:p>
            <a:pPr lvl="1" algn="l" rtl="0">
              <a:spcBef>
                <a:spcPts val="600"/>
              </a:spcBef>
            </a:pPr>
            <a:r>
              <a:rPr lang="en-US" sz="1600" b="0" i="0" u="none" baseline="0"/>
              <a:t>Protection from network attacks such as infiltration of fake / recorded network communication (replay attacks)</a:t>
            </a:r>
          </a:p>
          <a:p>
            <a:pPr lvl="1" algn="l" rtl="0">
              <a:spcBef>
                <a:spcPts val="600"/>
              </a:spcBef>
            </a:pPr>
            <a:r>
              <a:rPr lang="en-US" sz="1600" b="0" i="0" u="none" baseline="0"/>
              <a:t>Protected transfer for passwords upon authentication</a:t>
            </a:r>
          </a:p>
          <a:p>
            <a:pPr lvl="1" algn="l" rtl="0">
              <a:spcBef>
                <a:spcPts val="600"/>
              </a:spcBef>
            </a:pPr>
            <a:r>
              <a:rPr lang="en-US" sz="1600" b="0" i="0" u="none" baseline="0"/>
              <a:t>Detection of manipulated firmware updates through digital signatures</a:t>
            </a:r>
            <a:endParaRPr lang="en-US" altLang="en-US" sz="1600" dirty="0"/>
          </a:p>
        </p:txBody>
      </p:sp>
      <p:pic>
        <p:nvPicPr>
          <p:cNvPr id="66567" name="Picture 10" descr="S7-1200_Manipulation"/>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43750" y="1416271"/>
            <a:ext cx="5472000" cy="331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Protection of communication from unauthorized manipulations for maximum system availability</a:t>
            </a:r>
          </a:p>
        </p:txBody>
      </p:sp>
      <p:pic>
        <p:nvPicPr>
          <p:cNvPr id="9" name="Picture 8" descr="vlcsnap-248650"/>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2029"/>
          <a:stretch/>
        </p:blipFill>
        <p:spPr bwMode="auto">
          <a:xfrm>
            <a:off x="6529836" y="3736002"/>
            <a:ext cx="2843105" cy="156461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345193478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21" y="2071690"/>
            <a:ext cx="83058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27063" y="417600"/>
            <a:ext cx="8869606" cy="853200"/>
          </a:xfrm>
        </p:spPr>
        <p:txBody>
          <a:bodyPr/>
          <a:lstStyle/>
          <a:p>
            <a:r>
              <a:rPr lang="en-US" dirty="0"/>
              <a:t>SIMATIC Technology integrated </a:t>
            </a:r>
            <a:r>
              <a:rPr lang="en-US" dirty="0" smtClean="0"/>
              <a:t/>
            </a:r>
            <a:br>
              <a:rPr lang="en-US" dirty="0" smtClean="0"/>
            </a:br>
            <a:r>
              <a:rPr lang="en-US" dirty="0" smtClean="0">
                <a:solidFill>
                  <a:srgbClr val="000000"/>
                </a:solidFill>
              </a:rPr>
              <a:t>Extended Know How protect - Copy prevention external load memory</a:t>
            </a:r>
            <a:endParaRPr lang="en-US" dirty="0"/>
          </a:p>
        </p:txBody>
      </p:sp>
      <p:sp>
        <p:nvSpPr>
          <p:cNvPr id="3" name="Content Placeholder 2"/>
          <p:cNvSpPr>
            <a:spLocks noGrp="1"/>
          </p:cNvSpPr>
          <p:nvPr>
            <p:ph idx="1"/>
            <p:custDataLst>
              <p:tags r:id="rId1"/>
            </p:custDataLst>
          </p:nvPr>
        </p:nvSpPr>
        <p:spPr/>
        <p:txBody>
          <a:bodyPr/>
          <a:lstStyle/>
          <a:p>
            <a:pPr lvl="1"/>
            <a:r>
              <a:rPr lang="en-US" dirty="0" smtClean="0"/>
              <a:t>Optional – protection against copy the project by using a transfer card</a:t>
            </a:r>
            <a:endParaRPr lang="en-US" dirty="0"/>
          </a:p>
        </p:txBody>
      </p:sp>
      <p:sp>
        <p:nvSpPr>
          <p:cNvPr id="8" name="Rectangle 101"/>
          <p:cNvSpPr>
            <a:spLocks noChangeArrowheads="1"/>
          </p:cNvSpPr>
          <p:nvPr/>
        </p:nvSpPr>
        <p:spPr bwMode="auto">
          <a:xfrm>
            <a:off x="627750" y="5445851"/>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74" tIns="0" rIns="3599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eaLnBrk="1" hangingPunct="1">
              <a:lnSpc>
                <a:spcPct val="100000"/>
              </a:lnSpc>
              <a:spcBef>
                <a:spcPct val="50000"/>
              </a:spcBef>
              <a:tabLst/>
            </a:pPr>
            <a:r>
              <a:rPr lang="en-US" altLang="en-US" sz="2000" b="1" dirty="0">
                <a:solidFill>
                  <a:schemeClr val="bg1"/>
                </a:solidFill>
                <a:sym typeface="Arial" pitchFamily="34" charset="0"/>
              </a:rPr>
              <a:t>Prevention unauthorized project copy </a:t>
            </a:r>
          </a:p>
        </p:txBody>
      </p:sp>
      <p:pic>
        <p:nvPicPr>
          <p:cNvPr id="125954" name="Picture 2" descr="C:\Users\lj2879\AppData\Local\Microsoft\Windows\Temporary Internet Files\Content.IE5\L5Y0YUN9\G_SY02_XX_00935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6043" y="3337685"/>
            <a:ext cx="626366" cy="566931"/>
          </a:xfrm>
          <a:prstGeom prst="rect">
            <a:avLst/>
          </a:prstGeom>
          <a:noFill/>
          <a:extLst>
            <a:ext uri="{909E8E84-426E-40DD-AFC4-6F175D3DCCD1}">
              <a14:hiddenFill xmlns:a14="http://schemas.microsoft.com/office/drawing/2010/main">
                <a:solidFill>
                  <a:srgbClr val="FFFFFF"/>
                </a:solidFill>
              </a14:hiddenFill>
            </a:ext>
          </a:extLst>
        </p:spPr>
      </p:pic>
      <p:pic>
        <p:nvPicPr>
          <p:cNvPr id="125955" name="Picture 3" descr="C:\Users\lj2879\AppData\Local\Microsoft\Windows\Temporary Internet Files\Content.IE5\DUHIQETB\G_SY02_XX_02210P.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9895" y="4083335"/>
            <a:ext cx="1393548" cy="1046076"/>
          </a:xfrm>
          <a:prstGeom prst="rect">
            <a:avLst/>
          </a:prstGeom>
          <a:noFill/>
          <a:extLst>
            <a:ext uri="{909E8E84-426E-40DD-AFC4-6F175D3DCCD1}">
              <a14:hiddenFill xmlns:a14="http://schemas.microsoft.com/office/drawing/2010/main">
                <a:solidFill>
                  <a:srgbClr val="FFFFFF"/>
                </a:solidFill>
              </a14:hiddenFill>
            </a:ext>
          </a:extLst>
        </p:spPr>
      </p:pic>
      <p:pic>
        <p:nvPicPr>
          <p:cNvPr id="12595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9791" y="3211229"/>
            <a:ext cx="311150" cy="311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Bent Arrow 8"/>
          <p:cNvSpPr/>
          <p:nvPr/>
        </p:nvSpPr>
        <p:spPr bwMode="auto">
          <a:xfrm rot="10800000">
            <a:off x="10063363" y="3986070"/>
            <a:ext cx="1086522" cy="1066263"/>
          </a:xfrm>
          <a:prstGeom prst="bentArrow">
            <a:avLst>
              <a:gd name="adj1" fmla="val 13090"/>
              <a:gd name="adj2" fmla="val 17854"/>
              <a:gd name="adj3" fmla="val 25000"/>
              <a:gd name="adj4" fmla="val 43750"/>
            </a:avLst>
          </a:prstGeom>
          <a:noFill/>
          <a:ln w="12700">
            <a:solidFill>
              <a:schemeClr val="tx1"/>
            </a:solidFill>
            <a:prstDash val="sysDash"/>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pic>
        <p:nvPicPr>
          <p:cNvPr id="12595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5710" y="4442139"/>
            <a:ext cx="320068" cy="43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Multiply 9"/>
          <p:cNvSpPr/>
          <p:nvPr/>
        </p:nvSpPr>
        <p:spPr bwMode="auto">
          <a:xfrm>
            <a:off x="10760430" y="4482175"/>
            <a:ext cx="559397" cy="570156"/>
          </a:xfrm>
          <a:prstGeom prst="mathMultiply">
            <a:avLst/>
          </a:prstGeom>
          <a:solidFill>
            <a:srgbClr val="FF0000">
              <a:alpha val="50000"/>
            </a:srgbClr>
          </a:solidFill>
          <a:ln>
            <a:noFill/>
          </a:ln>
          <a:effectLst/>
          <a:extLst/>
        </p:spPr>
        <p:txBody>
          <a:bodyPr wrap="square" lIns="107974" tIns="53987" rIns="107974" bIns="53987" numCol="1" spcCol="71981" rtlCol="0" anchor="ctr">
            <a:noAutofit/>
          </a:bodyPr>
          <a:lstStyle/>
          <a:p>
            <a:pPr algn="ctr">
              <a:lnSpc>
                <a:spcPct val="110000"/>
              </a:lnSpc>
              <a:spcBef>
                <a:spcPct val="0"/>
              </a:spcBef>
              <a:buFont typeface="Wingdings" charset="0"/>
              <a:buNone/>
            </a:pPr>
            <a:endParaRPr lang="en-US" sz="1700" b="1" dirty="0" err="1">
              <a:solidFill>
                <a:schemeClr val="tx1"/>
              </a:solidFill>
            </a:endParaRPr>
          </a:p>
        </p:txBody>
      </p:sp>
      <p:sp>
        <p:nvSpPr>
          <p:cNvPr id="7" name="Rectangle 6"/>
          <p:cNvSpPr/>
          <p:nvPr/>
        </p:nvSpPr>
        <p:spPr>
          <a:xfrm>
            <a:off x="5616577" y="6242674"/>
            <a:ext cx="6099175" cy="235924"/>
          </a:xfrm>
          <a:prstGeom prst="rect">
            <a:avLst/>
          </a:prstGeom>
        </p:spPr>
        <p:txBody>
          <a:bodyPr lIns="91417" tIns="45709" rIns="91417" bIns="45709">
            <a:spAutoFit/>
          </a:bodyPr>
          <a:lstStyle/>
          <a:p>
            <a:r>
              <a:rPr lang="en-US" sz="900" dirty="0">
                <a:solidFill>
                  <a:schemeClr val="dk1"/>
                </a:solidFill>
              </a:rPr>
              <a:t>Use a transfer SD card to recover the use of the CPU for a customer that has forgotten his password. </a:t>
            </a:r>
          </a:p>
        </p:txBody>
      </p:sp>
    </p:spTree>
    <p:extLst>
      <p:ext uri="{BB962C8B-B14F-4D97-AF65-F5344CB8AC3E}">
        <p14:creationId xmlns:p14="http://schemas.microsoft.com/office/powerpoint/2010/main" val="209317827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2" hidden="1"/>
          <p:cNvGraphicFramePr>
            <a:graphicFrameLocks/>
          </p:cNvGraphicFramePr>
          <p:nvPr>
            <p:custDataLst>
              <p:tags r:id="rId3"/>
            </p:custDataLst>
            <p:extLst>
              <p:ext uri="{D42A27DB-BD31-4B8C-83A1-F6EECF244321}">
                <p14:modId xmlns:p14="http://schemas.microsoft.com/office/powerpoint/2010/main" val="595887602"/>
              </p:ext>
            </p:extLst>
          </p:nvPr>
        </p:nvGraphicFramePr>
        <p:xfrm>
          <a:off x="88903" y="-176211"/>
          <a:ext cx="1588" cy="1587"/>
        </p:xfrm>
        <a:graphic>
          <a:graphicData uri="http://schemas.openxmlformats.org/presentationml/2006/ole">
            <mc:AlternateContent xmlns:mc="http://schemas.openxmlformats.org/markup-compatibility/2006">
              <mc:Choice xmlns:v="urn:schemas-microsoft-com:vml" Requires="v">
                <p:oleObj spid="_x0000_s37050" name="think-cell Folie" r:id="rId6" imgW="381" imgH="381" progId="TCLayout.ActiveDocument.1">
                  <p:embed/>
                </p:oleObj>
              </mc:Choice>
              <mc:Fallback>
                <p:oleObj name="think-cell Folie" r:id="rId6" imgW="381" imgH="381" progId="TCLayout.ActiveDocument.1">
                  <p:embed/>
                  <p:pic>
                    <p:nvPicPr>
                      <p:cNvPr id="0" name="Picture 16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3" y="-176211"/>
                        <a:ext cx="1588"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36" name="Rectangle 4"/>
          <p:cNvSpPr>
            <a:spLocks noGrp="1" noChangeArrowheads="1"/>
          </p:cNvSpPr>
          <p:nvPr>
            <p:ph type="title"/>
          </p:nvPr>
        </p:nvSpPr>
        <p:spPr/>
        <p:txBody>
          <a:bodyPr/>
          <a:lstStyle/>
          <a:p>
            <a:pPr algn="l" rtl="0"/>
            <a:r>
              <a:rPr lang="en-US" b="1" i="0" u="none" baseline="0" dirty="0" smtClean="0"/>
              <a:t>Security Integrated</a:t>
            </a:r>
            <a:br>
              <a:rPr lang="en-US" b="1" i="0" u="none" baseline="0" dirty="0" smtClean="0"/>
            </a:br>
            <a:r>
              <a:rPr lang="en-US" dirty="0" smtClean="0"/>
              <a:t>Access protection</a:t>
            </a:r>
            <a:endParaRPr lang="en-US" altLang="en-US" dirty="0"/>
          </a:p>
        </p:txBody>
      </p:sp>
      <p:sp>
        <p:nvSpPr>
          <p:cNvPr id="7"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rgbClr val="FFFFFF"/>
                </a:solidFill>
                <a:sym typeface="Arial" charset="0"/>
              </a:rPr>
              <a:t>Comprehensive protection against unauthorized configuration changes.</a:t>
            </a:r>
          </a:p>
        </p:txBody>
      </p:sp>
      <p:sp>
        <p:nvSpPr>
          <p:cNvPr id="9" name="Inhaltsplatzhalter 1"/>
          <p:cNvSpPr txBox="1">
            <a:spLocks/>
          </p:cNvSpPr>
          <p:nvPr/>
        </p:nvSpPr>
        <p:spPr>
          <a:xfrm>
            <a:off x="627061" y="1844874"/>
            <a:ext cx="5472114" cy="3456000"/>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300"/>
              </a:spcBef>
            </a:pPr>
            <a:r>
              <a:rPr lang="en-US" sz="1600" b="0" i="0" u="none" baseline="0"/>
              <a:t>via Security CP 1243-1 through integrated Firewall and VPN</a:t>
            </a:r>
          </a:p>
        </p:txBody>
      </p:sp>
      <p:sp>
        <p:nvSpPr>
          <p:cNvPr id="11" name="Rectangle 7"/>
          <p:cNvSpPr>
            <a:spLocks noChangeArrowheads="1"/>
          </p:cNvSpPr>
          <p:nvPr/>
        </p:nvSpPr>
        <p:spPr bwMode="auto">
          <a:xfrm>
            <a:off x="627060" y="1412874"/>
            <a:ext cx="5472114"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Extended access protection</a:t>
            </a:r>
          </a:p>
        </p:txBody>
      </p:sp>
      <p:sp>
        <p:nvSpPr>
          <p:cNvPr id="13" name="Inhaltsplatzhalter 12"/>
          <p:cNvSpPr txBox="1">
            <a:spLocks/>
          </p:cNvSpPr>
          <p:nvPr/>
        </p:nvSpPr>
        <p:spPr bwMode="auto">
          <a:xfrm>
            <a:off x="6243750" y="1412874"/>
            <a:ext cx="5472000" cy="3888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pic>
        <p:nvPicPr>
          <p:cNvPr id="10" name="Picture 2" descr="C:\Users\lj2879\AppData\Local\Microsoft\Windows\Temporary Internet Files\Content.IE5\44ANS90N\G_IK10_DE_10371P.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974955" y="1491531"/>
            <a:ext cx="4009591" cy="3744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extLst>
      <p:ext uri="{BB962C8B-B14F-4D97-AF65-F5344CB8AC3E}">
        <p14:creationId xmlns:p14="http://schemas.microsoft.com/office/powerpoint/2010/main" val="408657610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p:cNvGraphicFramePr>
          <p:nvPr>
            <p:custDataLst>
              <p:tags r:id="rId3"/>
            </p:custDataLst>
            <p:extLst>
              <p:ext uri="{D42A27DB-BD31-4B8C-83A1-F6EECF244321}">
                <p14:modId xmlns:p14="http://schemas.microsoft.com/office/powerpoint/2010/main" val="6267064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245" name="think-cell Folie" r:id="rId6" imgW="216" imgH="216" progId="TCLayout.ActiveDocument.1">
                  <p:embed/>
                </p:oleObj>
              </mc:Choice>
              <mc:Fallback>
                <p:oleObj name="think-cell Folie" r:id="rId6" imgW="216" imgH="216" progId="TCLayout.ActiveDocument.1">
                  <p:embed/>
                  <p:pic>
                    <p:nvPicPr>
                      <p:cNvPr id="0" name="Picture 14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101"/>
          <p:cNvSpPr>
            <a:spLocks noChangeArrowheads="1"/>
          </p:cNvSpPr>
          <p:nvPr/>
        </p:nvSpPr>
        <p:spPr bwMode="auto">
          <a:xfrm>
            <a:off x="627750" y="5445850"/>
            <a:ext cx="11088000" cy="720000"/>
          </a:xfrm>
          <a:prstGeom prst="rect">
            <a:avLst/>
          </a:prstGeom>
          <a:solidFill>
            <a:srgbClr val="879BAA"/>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8000" tIns="0" rIns="36000" bIns="0" anchor="ctr"/>
          <a:lstStyle>
            <a:lvl1pPr marL="266700" eaLnBrk="0" hangingPunct="0">
              <a:lnSpc>
                <a:spcPct val="110000"/>
              </a:lnSpc>
              <a:spcBef>
                <a:spcPct val="25000"/>
              </a:spcBef>
              <a:tabLst>
                <a:tab pos="269875" algn="l"/>
                <a:tab pos="625475" algn="l"/>
                <a:tab pos="895350" algn="l"/>
                <a:tab pos="1524000" algn="l"/>
                <a:tab pos="5200650" algn="l"/>
              </a:tabLst>
              <a:defRPr>
                <a:solidFill>
                  <a:schemeClr val="tx1"/>
                </a:solidFill>
                <a:latin typeface="Arial" pitchFamily="34" charset="0"/>
              </a:defRPr>
            </a:lvl1pPr>
            <a:lvl2pPr marL="742950" indent="-28575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2pPr>
            <a:lvl3pPr marL="11430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3pPr>
            <a:lvl4pPr marL="16002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4pPr>
            <a:lvl5pPr marL="2057400" indent="-228600" eaLnBrk="0" hangingPunct="0">
              <a:lnSpc>
                <a:spcPct val="110000"/>
              </a:lnSpc>
              <a:spcBef>
                <a:spcPct val="25000"/>
              </a:spcBef>
              <a:buChar char="§"/>
              <a:tabLst>
                <a:tab pos="269875" algn="l"/>
                <a:tab pos="625475" algn="l"/>
                <a:tab pos="895350" algn="l"/>
                <a:tab pos="1524000" algn="l"/>
                <a:tab pos="5200650" algn="l"/>
              </a:tabLst>
              <a:defRPr>
                <a:solidFill>
                  <a:schemeClr val="tx1"/>
                </a:solidFill>
                <a:latin typeface="Arial" pitchFamily="34"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tabLst>
                <a:tab pos="269875" algn="l"/>
                <a:tab pos="625475" algn="l"/>
                <a:tab pos="895350" algn="l"/>
                <a:tab pos="1524000" algn="l"/>
                <a:tab pos="5200650" algn="l"/>
              </a:tabLst>
              <a:defRPr>
                <a:solidFill>
                  <a:schemeClr val="tx1"/>
                </a:solidFill>
                <a:latin typeface="Arial" pitchFamily="34" charset="0"/>
              </a:defRPr>
            </a:lvl9pPr>
          </a:lstStyle>
          <a:p>
            <a:pPr marL="0" algn="l" rtl="0" eaLnBrk="1" hangingPunct="1">
              <a:lnSpc>
                <a:spcPct val="100000"/>
              </a:lnSpc>
              <a:spcBef>
                <a:spcPct val="50000"/>
              </a:spcBef>
              <a:buClrTx/>
              <a:buFontTx/>
              <a:buNone/>
              <a:tabLst/>
            </a:pPr>
            <a:r>
              <a:rPr lang="en-US" sz="2000" b="1" i="0" u="none" baseline="0">
                <a:solidFill>
                  <a:schemeClr val="bg1"/>
                </a:solidFill>
                <a:sym typeface="Arial" pitchFamily="34" charset="0"/>
              </a:rPr>
              <a:t>S7-1200: </a:t>
            </a:r>
            <a:r>
              <a:rPr lang="en-US" sz="2000" b="1">
                <a:solidFill>
                  <a:schemeClr val="bg1"/>
                </a:solidFill>
                <a:sym typeface="Arial" pitchFamily="34" charset="0"/>
              </a:rPr>
              <a:t/>
            </a:r>
            <a:br>
              <a:rPr lang="en-US" sz="2000" b="1">
                <a:solidFill>
                  <a:schemeClr val="bg1"/>
                </a:solidFill>
                <a:sym typeface="Arial" pitchFamily="34" charset="0"/>
              </a:rPr>
            </a:br>
            <a:r>
              <a:rPr lang="en-US" sz="2000" b="1" i="0" u="none" baseline="0">
                <a:solidFill>
                  <a:schemeClr val="bg1"/>
                </a:solidFill>
                <a:sym typeface="Arial" pitchFamily="34" charset="0"/>
              </a:rPr>
              <a:t>variable extension and set-up options for differing requirements</a:t>
            </a:r>
          </a:p>
        </p:txBody>
      </p:sp>
      <p:sp>
        <p:nvSpPr>
          <p:cNvPr id="5130" name="Rectangle 2"/>
          <p:cNvSpPr>
            <a:spLocks noGrp="1" noChangeArrowheads="1"/>
          </p:cNvSpPr>
          <p:nvPr>
            <p:ph type="title"/>
          </p:nvPr>
        </p:nvSpPr>
        <p:spPr/>
        <p:txBody>
          <a:bodyPr/>
          <a:lstStyle/>
          <a:p>
            <a:pPr algn="l" rtl="0"/>
            <a:r>
              <a:rPr lang="en-US" b="1" i="0" u="none" baseline="0"/>
              <a:t>Design and handling</a:t>
            </a:r>
            <a:r>
              <a:rPr lang="en-US"/>
              <a:t/>
            </a:r>
            <a:br>
              <a:rPr lang="en-US"/>
            </a:br>
            <a:r>
              <a:rPr lang="en-US" b="1" i="0" u="none" baseline="0"/>
              <a:t>Set-up and extension options - maximum</a:t>
            </a:r>
            <a:endParaRPr lang="en-US" altLang="en-US" dirty="0"/>
          </a:p>
        </p:txBody>
      </p:sp>
      <p:sp>
        <p:nvSpPr>
          <p:cNvPr id="39" name="Rectangle 38"/>
          <p:cNvSpPr/>
          <p:nvPr/>
        </p:nvSpPr>
        <p:spPr bwMode="auto">
          <a:xfrm>
            <a:off x="627063" y="1412875"/>
            <a:ext cx="11088687" cy="3888000"/>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de-DE" sz="1800" b="1" dirty="0" err="1" smtClean="0">
              <a:solidFill>
                <a:schemeClr val="tx1"/>
              </a:solidFill>
            </a:endParaRPr>
          </a:p>
        </p:txBody>
      </p:sp>
      <p:grpSp>
        <p:nvGrpSpPr>
          <p:cNvPr id="41" name="Group 40"/>
          <p:cNvGrpSpPr/>
          <p:nvPr/>
        </p:nvGrpSpPr>
        <p:grpSpPr>
          <a:xfrm>
            <a:off x="924375" y="1998332"/>
            <a:ext cx="10534255" cy="2908488"/>
            <a:chOff x="924375" y="1998332"/>
            <a:chExt cx="10534255" cy="2908488"/>
          </a:xfrm>
        </p:grpSpPr>
        <p:sp>
          <p:nvSpPr>
            <p:cNvPr id="42" name="Rechteck 41"/>
            <p:cNvSpPr/>
            <p:nvPr/>
          </p:nvSpPr>
          <p:spPr bwMode="auto">
            <a:xfrm>
              <a:off x="924375" y="3826820"/>
              <a:ext cx="10476000" cy="1080000"/>
            </a:xfrm>
            <a:prstGeom prst="rect">
              <a:avLst/>
            </a:prstGeom>
            <a:solidFill>
              <a:srgbClr val="CDD9E1"/>
            </a:solidFill>
            <a:ln>
              <a:solidFill>
                <a:schemeClr val="accent1"/>
              </a:solidFill>
            </a:ln>
            <a:effectLst/>
            <a:extLst/>
          </p:spPr>
          <p:txBody>
            <a:bodyPr wrap="square" lIns="108000" tIns="54000" rIns="108000" bIns="54000" numCol="1" spcCol="72000" rtlCol="0" anchor="b">
              <a:noAutofit/>
            </a:bodyPr>
            <a:lstStyle/>
            <a:p>
              <a:pPr algn="r">
                <a:lnSpc>
                  <a:spcPct val="110000"/>
                </a:lnSpc>
                <a:spcBef>
                  <a:spcPct val="0"/>
                </a:spcBef>
                <a:buFont typeface="Wingdings" charset="0"/>
                <a:buNone/>
              </a:pPr>
              <a:r>
                <a:rPr lang="de-DE" sz="1800" b="1" dirty="0" smtClean="0">
                  <a:solidFill>
                    <a:schemeClr val="tx1"/>
                  </a:solidFill>
                </a:rPr>
                <a:t>CPU 1214C / 1215C / 1217C</a:t>
              </a:r>
            </a:p>
          </p:txBody>
        </p:sp>
        <p:pic>
          <p:nvPicPr>
            <p:cNvPr id="43" name="Grafik 4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90622" y="1998332"/>
              <a:ext cx="937935" cy="1875875"/>
            </a:xfrm>
            <a:prstGeom prst="rect">
              <a:avLst/>
            </a:prstGeom>
          </p:spPr>
        </p:pic>
        <p:pic>
          <p:nvPicPr>
            <p:cNvPr id="44" name="Grafik 4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94107" y="1998332"/>
              <a:ext cx="937935" cy="1875875"/>
            </a:xfrm>
            <a:prstGeom prst="rect">
              <a:avLst/>
            </a:prstGeom>
          </p:spPr>
        </p:pic>
        <p:pic>
          <p:nvPicPr>
            <p:cNvPr id="45" name="Grafik 4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104919" y="1998332"/>
              <a:ext cx="937935" cy="1875875"/>
            </a:xfrm>
            <a:prstGeom prst="rect">
              <a:avLst/>
            </a:prstGeom>
          </p:spPr>
        </p:pic>
        <p:pic>
          <p:nvPicPr>
            <p:cNvPr id="46" name="Grafik 4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8403" y="1998332"/>
              <a:ext cx="937935" cy="1875875"/>
            </a:xfrm>
            <a:prstGeom prst="rect">
              <a:avLst/>
            </a:prstGeom>
          </p:spPr>
        </p:pic>
        <p:pic>
          <p:nvPicPr>
            <p:cNvPr id="47" name="Grafik 4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717211" y="1998332"/>
              <a:ext cx="937935" cy="1875875"/>
            </a:xfrm>
            <a:prstGeom prst="rect">
              <a:avLst/>
            </a:prstGeom>
          </p:spPr>
        </p:pic>
        <p:pic>
          <p:nvPicPr>
            <p:cNvPr id="48" name="Grafik 4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520695" y="1998332"/>
              <a:ext cx="937935" cy="1875875"/>
            </a:xfrm>
            <a:prstGeom prst="rect">
              <a:avLst/>
            </a:prstGeom>
          </p:spPr>
        </p:pic>
      </p:grpSp>
      <p:sp>
        <p:nvSpPr>
          <p:cNvPr id="49" name="Text Box 97"/>
          <p:cNvSpPr txBox="1">
            <a:spLocks noChangeArrowheads="1"/>
          </p:cNvSpPr>
          <p:nvPr/>
        </p:nvSpPr>
        <p:spPr bwMode="auto">
          <a:xfrm>
            <a:off x="1557138" y="1670667"/>
            <a:ext cx="1187451"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eaLnBrk="1" hangingPunct="1">
              <a:lnSpc>
                <a:spcPct val="100000"/>
              </a:lnSpc>
              <a:spcBef>
                <a:spcPct val="50000"/>
              </a:spcBef>
              <a:buClr>
                <a:schemeClr val="accent2"/>
              </a:buClr>
            </a:pPr>
            <a:r>
              <a:rPr lang="de-DE" altLang="en-US" b="1" dirty="0" smtClean="0">
                <a:solidFill>
                  <a:srgbClr val="000000"/>
                </a:solidFill>
              </a:rPr>
              <a:t>CM/CP</a:t>
            </a:r>
            <a:endParaRPr lang="de-DE" altLang="en-US" b="1" dirty="0">
              <a:solidFill>
                <a:srgbClr val="000000"/>
              </a:solidFill>
            </a:endParaRPr>
          </a:p>
        </p:txBody>
      </p:sp>
      <p:sp>
        <p:nvSpPr>
          <p:cNvPr id="50" name="Text Box 97"/>
          <p:cNvSpPr txBox="1">
            <a:spLocks noChangeArrowheads="1"/>
          </p:cNvSpPr>
          <p:nvPr/>
        </p:nvSpPr>
        <p:spPr bwMode="auto">
          <a:xfrm>
            <a:off x="3566981" y="1670667"/>
            <a:ext cx="1187451"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eaLnBrk="1" hangingPunct="1">
              <a:lnSpc>
                <a:spcPct val="100000"/>
              </a:lnSpc>
              <a:spcBef>
                <a:spcPct val="50000"/>
              </a:spcBef>
              <a:buClr>
                <a:schemeClr val="accent2"/>
              </a:buClr>
            </a:pPr>
            <a:r>
              <a:rPr lang="de-DE" altLang="en-US" b="1" dirty="0" smtClean="0">
                <a:solidFill>
                  <a:srgbClr val="000000"/>
                </a:solidFill>
              </a:rPr>
              <a:t>CPU</a:t>
            </a:r>
            <a:endParaRPr lang="de-DE" altLang="en-US" b="1" dirty="0">
              <a:solidFill>
                <a:srgbClr val="000000"/>
              </a:solidFill>
            </a:endParaRPr>
          </a:p>
        </p:txBody>
      </p:sp>
      <p:grpSp>
        <p:nvGrpSpPr>
          <p:cNvPr id="51" name="Group 50"/>
          <p:cNvGrpSpPr/>
          <p:nvPr/>
        </p:nvGrpSpPr>
        <p:grpSpPr>
          <a:xfrm>
            <a:off x="924375" y="1670667"/>
            <a:ext cx="5695375" cy="2869441"/>
            <a:chOff x="924375" y="1670667"/>
            <a:chExt cx="5695375" cy="2869441"/>
          </a:xfrm>
        </p:grpSpPr>
        <p:grpSp>
          <p:nvGrpSpPr>
            <p:cNvPr id="52" name="Gruppieren 51"/>
            <p:cNvGrpSpPr/>
            <p:nvPr/>
          </p:nvGrpSpPr>
          <p:grpSpPr>
            <a:xfrm>
              <a:off x="924375" y="1998332"/>
              <a:ext cx="5695375" cy="2541776"/>
              <a:chOff x="924375" y="1998332"/>
              <a:chExt cx="5695375" cy="2541776"/>
            </a:xfrm>
          </p:grpSpPr>
          <p:sp>
            <p:nvSpPr>
              <p:cNvPr id="54" name="Rechteck 53"/>
              <p:cNvSpPr/>
              <p:nvPr/>
            </p:nvSpPr>
            <p:spPr bwMode="auto">
              <a:xfrm>
                <a:off x="924375" y="3820108"/>
                <a:ext cx="5621206" cy="720000"/>
              </a:xfrm>
              <a:prstGeom prst="rect">
                <a:avLst/>
              </a:prstGeom>
              <a:solidFill>
                <a:schemeClr val="accent2">
                  <a:lumMod val="40000"/>
                  <a:lumOff val="60000"/>
                </a:schemeClr>
              </a:solidFill>
              <a:ln>
                <a:solidFill>
                  <a:schemeClr val="accent1"/>
                </a:solidFill>
              </a:ln>
              <a:effectLst/>
              <a:extLst/>
            </p:spPr>
            <p:txBody>
              <a:bodyPr wrap="square" lIns="108000" tIns="54000" rIns="108000" bIns="54000" numCol="1" spcCol="72000" rtlCol="0" anchor="b">
                <a:noAutofit/>
              </a:bodyPr>
              <a:lstStyle/>
              <a:p>
                <a:pPr algn="r">
                  <a:lnSpc>
                    <a:spcPct val="110000"/>
                  </a:lnSpc>
                  <a:spcBef>
                    <a:spcPct val="0"/>
                  </a:spcBef>
                  <a:buFont typeface="Wingdings" charset="0"/>
                  <a:buNone/>
                </a:pPr>
                <a:r>
                  <a:rPr lang="de-DE" sz="1800" b="1" dirty="0" smtClean="0">
                    <a:solidFill>
                      <a:schemeClr val="tx1"/>
                    </a:solidFill>
                  </a:rPr>
                  <a:t>CPU 1212C</a:t>
                </a:r>
              </a:p>
            </p:txBody>
          </p:sp>
          <p:pic>
            <p:nvPicPr>
              <p:cNvPr id="66" name="Grafik 6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878330" y="1998332"/>
                <a:ext cx="937935" cy="1875875"/>
              </a:xfrm>
              <a:prstGeom prst="rect">
                <a:avLst/>
              </a:prstGeom>
            </p:spPr>
          </p:pic>
          <p:pic>
            <p:nvPicPr>
              <p:cNvPr id="67" name="Grafik 6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81815" y="1998332"/>
                <a:ext cx="937935" cy="1875875"/>
              </a:xfrm>
              <a:prstGeom prst="rect">
                <a:avLst/>
              </a:prstGeom>
            </p:spPr>
          </p:pic>
        </p:grpSp>
        <p:sp>
          <p:nvSpPr>
            <p:cNvPr id="53" name="Text Box 97"/>
            <p:cNvSpPr txBox="1">
              <a:spLocks noChangeArrowheads="1"/>
            </p:cNvSpPr>
            <p:nvPr/>
          </p:nvSpPr>
          <p:spPr bwMode="auto">
            <a:xfrm>
              <a:off x="4753571" y="1670667"/>
              <a:ext cx="1187451" cy="276999"/>
            </a:xfrm>
            <a:prstGeom prst="rect">
              <a:avLst/>
            </a:prstGeom>
            <a:noFill/>
            <a:ln>
              <a:noFill/>
            </a:ln>
            <a:effectLst/>
            <a:extLst>
              <a:ext uri="{909E8E84-426E-40DD-AFC4-6F175D3DCCD1}">
                <a14:hiddenFill xmlns:a14="http://schemas.microsoft.com/office/drawing/2010/main">
                  <a:solidFill>
                    <a:srgbClr val="949EA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eaLnBrk="1" hangingPunct="1">
                <a:lnSpc>
                  <a:spcPct val="100000"/>
                </a:lnSpc>
                <a:spcBef>
                  <a:spcPct val="50000"/>
                </a:spcBef>
                <a:buClr>
                  <a:schemeClr val="accent2"/>
                </a:buClr>
              </a:pPr>
              <a:r>
                <a:rPr lang="de-DE" altLang="en-US" b="1" dirty="0" smtClean="0">
                  <a:solidFill>
                    <a:srgbClr val="000000"/>
                  </a:solidFill>
                </a:rPr>
                <a:t>SM</a:t>
              </a:r>
              <a:endParaRPr lang="de-DE" altLang="en-US" b="1" dirty="0">
                <a:solidFill>
                  <a:srgbClr val="000000"/>
                </a:solidFill>
              </a:endParaRPr>
            </a:p>
          </p:txBody>
        </p:sp>
      </p:grpSp>
      <p:grpSp>
        <p:nvGrpSpPr>
          <p:cNvPr id="68" name="Group 67"/>
          <p:cNvGrpSpPr/>
          <p:nvPr/>
        </p:nvGrpSpPr>
        <p:grpSpPr>
          <a:xfrm>
            <a:off x="884183" y="1998332"/>
            <a:ext cx="4093438" cy="2169184"/>
            <a:chOff x="884183" y="1998332"/>
            <a:chExt cx="4093438" cy="2169184"/>
          </a:xfrm>
        </p:grpSpPr>
        <p:sp>
          <p:nvSpPr>
            <p:cNvPr id="69" name="Rechteck 68"/>
            <p:cNvSpPr/>
            <p:nvPr/>
          </p:nvSpPr>
          <p:spPr bwMode="auto">
            <a:xfrm>
              <a:off x="924375" y="3807516"/>
              <a:ext cx="3996000" cy="360000"/>
            </a:xfrm>
            <a:prstGeom prst="rect">
              <a:avLst/>
            </a:prstGeom>
            <a:solidFill>
              <a:schemeClr val="accent2">
                <a:lumMod val="20000"/>
                <a:lumOff val="80000"/>
              </a:schemeClr>
            </a:solidFill>
            <a:ln>
              <a:solidFill>
                <a:schemeClr val="accent1"/>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de-DE" sz="1800" b="1" dirty="0" smtClean="0">
                  <a:solidFill>
                    <a:schemeClr val="tx1"/>
                  </a:solidFill>
                </a:rPr>
                <a:t>CPU 1211C</a:t>
              </a:r>
            </a:p>
          </p:txBody>
        </p:sp>
        <p:pic>
          <p:nvPicPr>
            <p:cNvPr id="70" name="Grafik 6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343794" y="1998332"/>
              <a:ext cx="1633827" cy="1875875"/>
            </a:xfrm>
            <a:prstGeom prst="rect">
              <a:avLst/>
            </a:prstGeom>
          </p:spPr>
        </p:pic>
        <p:pic>
          <p:nvPicPr>
            <p:cNvPr id="71" name="Grafik 7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499731" y="1998332"/>
              <a:ext cx="937935" cy="1875875"/>
            </a:xfrm>
            <a:prstGeom prst="rect">
              <a:avLst/>
            </a:prstGeom>
          </p:spPr>
        </p:pic>
        <p:pic>
          <p:nvPicPr>
            <p:cNvPr id="72" name="Grafik 7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681897" y="1998332"/>
              <a:ext cx="937935" cy="1875875"/>
            </a:xfrm>
            <a:prstGeom prst="rect">
              <a:avLst/>
            </a:prstGeom>
          </p:spPr>
        </p:pic>
        <p:pic>
          <p:nvPicPr>
            <p:cNvPr id="73" name="Grafik 7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84183" y="1998332"/>
              <a:ext cx="937935" cy="1875875"/>
            </a:xfrm>
            <a:prstGeom prst="rect">
              <a:avLst/>
            </a:prstGeom>
          </p:spPr>
        </p:pic>
        <p:sp>
          <p:nvSpPr>
            <p:cNvPr id="74" name="Rectangle 7"/>
            <p:cNvSpPr>
              <a:spLocks noChangeArrowheads="1"/>
            </p:cNvSpPr>
            <p:nvPr/>
          </p:nvSpPr>
          <p:spPr bwMode="auto">
            <a:xfrm>
              <a:off x="3577029" y="2549631"/>
              <a:ext cx="864097" cy="733084"/>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noAutofit/>
            </a:bodyPr>
            <a:lstStyle>
              <a:lvl1pPr eaLnBrk="0" hangingPunct="0">
                <a:lnSpc>
                  <a:spcPct val="110000"/>
                </a:lnSpc>
                <a:spcBef>
                  <a:spcPct val="25000"/>
                </a:spcBef>
                <a:buClr>
                  <a:schemeClr val="tx2"/>
                </a:buClr>
                <a:buFont typeface="Wingdings" pitchFamily="2" charset="2"/>
                <a:defRPr>
                  <a:solidFill>
                    <a:schemeClr val="tx1"/>
                  </a:solidFill>
                  <a:latin typeface="Arial" charset="0"/>
                </a:defRPr>
              </a:lvl1pPr>
              <a:lvl2pPr marL="742950" indent="-285750" eaLnBrk="0" hangingPunct="0">
                <a:lnSpc>
                  <a:spcPct val="110000"/>
                </a:lnSpc>
                <a:spcBef>
                  <a:spcPct val="25000"/>
                </a:spcBef>
                <a:buClr>
                  <a:schemeClr val="accent1"/>
                </a:buClr>
                <a:buFont typeface="Wingdings" pitchFamily="2" charset="2"/>
                <a:buChar char="§"/>
                <a:defRPr>
                  <a:solidFill>
                    <a:schemeClr val="tx1"/>
                  </a:solidFill>
                  <a:latin typeface="Arial" charset="0"/>
                </a:defRPr>
              </a:lvl2pPr>
              <a:lvl3pPr marL="11430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3pPr>
              <a:lvl4pPr marL="16002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4pPr>
              <a:lvl5pPr marL="2057400" indent="-228600" eaLnBrk="0" hangingPunct="0">
                <a:lnSpc>
                  <a:spcPct val="110000"/>
                </a:lnSpc>
                <a:spcBef>
                  <a:spcPct val="25000"/>
                </a:spcBef>
                <a:buClr>
                  <a:schemeClr val="accent1"/>
                </a:buClr>
                <a:buFont typeface="Wingdings" pitchFamily="2" charset="2"/>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ctr" eaLnBrk="1" hangingPunct="1">
                <a:lnSpc>
                  <a:spcPct val="100000"/>
                </a:lnSpc>
                <a:spcBef>
                  <a:spcPct val="50000"/>
                </a:spcBef>
                <a:buClr>
                  <a:schemeClr val="accent2"/>
                </a:buClr>
              </a:pPr>
              <a:r>
                <a:rPr lang="de-DE" altLang="en-US" sz="1600" dirty="0" smtClean="0">
                  <a:solidFill>
                    <a:srgbClr val="FF0000"/>
                  </a:solidFill>
                </a:rPr>
                <a:t>1 Board</a:t>
              </a:r>
              <a:endParaRPr lang="de-DE" altLang="en-US" sz="1600" dirty="0">
                <a:solidFill>
                  <a:srgbClr val="FF0000"/>
                </a:solidFill>
              </a:endParaRPr>
            </a:p>
          </p:txBody>
        </p:sp>
      </p:grpSp>
    </p:spTree>
    <p:custDataLst>
      <p:tags r:id="rId2"/>
    </p:custDataLst>
    <p:extLst>
      <p:ext uri="{BB962C8B-B14F-4D97-AF65-F5344CB8AC3E}">
        <p14:creationId xmlns:p14="http://schemas.microsoft.com/office/powerpoint/2010/main" val="25955555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3"/>
            </p:custDataLst>
            <p:extLst>
              <p:ext uri="{D42A27DB-BD31-4B8C-83A1-F6EECF244321}">
                <p14:modId xmlns:p14="http://schemas.microsoft.com/office/powerpoint/2010/main" val="25978130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905" name="think-cell Folie" r:id="rId6" imgW="270" imgH="270" progId="TCLayout.ActiveDocument.1">
                  <p:embed/>
                </p:oleObj>
              </mc:Choice>
              <mc:Fallback>
                <p:oleObj name="think-cell Folie" r:id="rId6" imgW="270" imgH="270" progId="TCLayout.ActiveDocument.1">
                  <p:embed/>
                  <p:pic>
                    <p:nvPicPr>
                      <p:cNvPr id="0" name="Picture 16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Rectangle 18"/>
          <p:cNvSpPr/>
          <p:nvPr/>
        </p:nvSpPr>
        <p:spPr bwMode="auto">
          <a:xfrm>
            <a:off x="627063" y="1410249"/>
            <a:ext cx="11088687" cy="4752000"/>
          </a:xfrm>
          <a:prstGeom prst="rect">
            <a:avLst/>
          </a:prstGeom>
          <a:gradFill flip="none" rotWithShape="1">
            <a:gsLst>
              <a:gs pos="0">
                <a:srgbClr val="C8D2D7"/>
              </a:gs>
              <a:gs pos="100000">
                <a:srgbClr val="DCE1E6"/>
              </a:gs>
            </a:gsLst>
            <a:lin ang="5400000" scaled="1"/>
            <a:tileRect/>
          </a:gradFill>
          <a:ln>
            <a:noFill/>
          </a:ln>
          <a:effectLs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pic>
        <p:nvPicPr>
          <p:cNvPr id="21" name="Picture 20"/>
          <p:cNvPicPr>
            <a:picLocks noChangeAspect="1"/>
          </p:cNvPicPr>
          <p:nvPr/>
        </p:nvPicPr>
        <p:blipFill rotWithShape="1">
          <a:blip r:embed="rId8" cstate="screen">
            <a:extLst>
              <a:ext uri="{28A0092B-C50C-407E-A947-70E740481C1C}">
                <a14:useLocalDpi xmlns:a14="http://schemas.microsoft.com/office/drawing/2010/main"/>
              </a:ext>
            </a:extLst>
          </a:blip>
          <a:srcRect b="15017"/>
          <a:stretch/>
        </p:blipFill>
        <p:spPr>
          <a:xfrm>
            <a:off x="3195889" y="1571079"/>
            <a:ext cx="6095497" cy="4594771"/>
          </a:xfrm>
          <a:prstGeom prst="rect">
            <a:avLst/>
          </a:prstGeom>
        </p:spPr>
      </p:pic>
      <p:sp>
        <p:nvSpPr>
          <p:cNvPr id="14339" name="Rectangle 7"/>
          <p:cNvSpPr>
            <a:spLocks noGrp="1" noChangeArrowheads="1"/>
          </p:cNvSpPr>
          <p:nvPr>
            <p:ph type="title"/>
          </p:nvPr>
        </p:nvSpPr>
        <p:spPr/>
        <p:txBody>
          <a:bodyPr/>
          <a:lstStyle/>
          <a:p>
            <a:r>
              <a:rPr lang="de-DE" altLang="de-DE" dirty="0" err="1"/>
              <a:t>Safety</a:t>
            </a:r>
            <a:r>
              <a:rPr lang="de-DE" altLang="de-DE" dirty="0"/>
              <a:t> </a:t>
            </a:r>
            <a:r>
              <a:rPr lang="de-DE" altLang="de-DE" dirty="0" err="1"/>
              <a:t>integrated</a:t>
            </a:r>
            <a:r>
              <a:rPr lang="de-DE" altLang="de-DE" dirty="0"/>
              <a:t> </a:t>
            </a:r>
            <a:r>
              <a:rPr lang="de-DE" altLang="de-DE" dirty="0" smtClean="0"/>
              <a:t/>
            </a:r>
            <a:br>
              <a:rPr lang="de-DE" altLang="de-DE" dirty="0" smtClean="0"/>
            </a:br>
            <a:r>
              <a:rPr lang="en-US" b="1" i="0" u="none" baseline="0" dirty="0" smtClean="0"/>
              <a:t>S7-1200 Failsafe</a:t>
            </a:r>
            <a:r>
              <a:rPr lang="en-US" b="1" i="0" u="none" dirty="0" smtClean="0"/>
              <a:t> </a:t>
            </a:r>
            <a:r>
              <a:rPr lang="en-US" b="1" i="0" u="none" baseline="0" dirty="0" smtClean="0"/>
              <a:t>…a </a:t>
            </a:r>
            <a:r>
              <a:rPr lang="en-US" b="1" i="0" u="none" baseline="0" dirty="0"/>
              <a:t>unique, innovative and efficient safety solution</a:t>
            </a:r>
            <a:endParaRPr lang="en-US" altLang="de-DE" dirty="0" smtClean="0"/>
          </a:p>
        </p:txBody>
      </p:sp>
      <p:sp>
        <p:nvSpPr>
          <p:cNvPr id="10" name="Rectangle 22"/>
          <p:cNvSpPr>
            <a:spLocks noChangeArrowheads="1"/>
          </p:cNvSpPr>
          <p:nvPr/>
        </p:nvSpPr>
        <p:spPr bwMode="auto">
          <a:xfrm>
            <a:off x="784195" y="1587717"/>
            <a:ext cx="3248025" cy="1808687"/>
          </a:xfrm>
          <a:prstGeom prst="rect">
            <a:avLst/>
          </a:prstGeom>
          <a:solidFill>
            <a:srgbClr val="EBF0F5">
              <a:alpha val="95000"/>
            </a:srgbClr>
          </a:solidFill>
          <a:ln w="15875" algn="ctr">
            <a:noFill/>
            <a:miter lim="800000"/>
            <a:headEnd/>
            <a:tailEnd/>
          </a:ln>
          <a:effectLst/>
          <a:extLst/>
        </p:spPr>
        <p:txBody>
          <a:bodyPr lIns="108000" tIns="54000" rIns="108000" bIns="54000"/>
          <a:lstStyle/>
          <a:p>
            <a:pPr marL="0" lvl="1" algn="l" rtl="0">
              <a:lnSpc>
                <a:spcPct val="110000"/>
              </a:lnSpc>
              <a:spcBef>
                <a:spcPts val="600"/>
              </a:spcBef>
              <a:buClr>
                <a:schemeClr val="accent1"/>
              </a:buClr>
            </a:pPr>
            <a:r>
              <a:rPr lang="en-US" sz="1400" b="1" i="0" u="none" baseline="0">
                <a:solidFill>
                  <a:srgbClr val="000000"/>
                </a:solidFill>
              </a:rPr>
              <a:t>Type and part reduction</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Standard and fail-safe automation with just one</a:t>
            </a:r>
            <a:r>
              <a:rPr lang="en-US" sz="1400">
                <a:solidFill>
                  <a:srgbClr val="000000"/>
                </a:solidFill>
              </a:rPr>
              <a:t/>
            </a:r>
            <a:br>
              <a:rPr lang="en-US" sz="1400">
                <a:solidFill>
                  <a:srgbClr val="000000"/>
                </a:solidFill>
              </a:rPr>
            </a:br>
            <a:r>
              <a:rPr lang="en-US" sz="1400" b="0" i="0" u="none" baseline="0">
                <a:solidFill>
                  <a:srgbClr val="000000"/>
                </a:solidFill>
              </a:rPr>
              <a:t>controller</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PROFINET integrated</a:t>
            </a:r>
          </a:p>
        </p:txBody>
      </p:sp>
      <p:sp>
        <p:nvSpPr>
          <p:cNvPr id="14" name="Rectangle 13"/>
          <p:cNvSpPr/>
          <p:nvPr/>
        </p:nvSpPr>
        <p:spPr bwMode="auto">
          <a:xfrm>
            <a:off x="3672220" y="1587717"/>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rgbClr val="FFFFFF"/>
                </a:solidFill>
              </a:rPr>
              <a:t>+</a:t>
            </a:r>
          </a:p>
        </p:txBody>
      </p:sp>
      <p:sp>
        <p:nvSpPr>
          <p:cNvPr id="22" name="Rectangle 22"/>
          <p:cNvSpPr>
            <a:spLocks noChangeArrowheads="1"/>
          </p:cNvSpPr>
          <p:nvPr/>
        </p:nvSpPr>
        <p:spPr bwMode="auto">
          <a:xfrm>
            <a:off x="784195" y="4212770"/>
            <a:ext cx="3248025" cy="1808687"/>
          </a:xfrm>
          <a:prstGeom prst="rect">
            <a:avLst/>
          </a:prstGeom>
          <a:solidFill>
            <a:srgbClr val="EBF0F5">
              <a:alpha val="95000"/>
            </a:srgbClr>
          </a:solidFill>
          <a:ln w="15875" algn="ctr">
            <a:noFill/>
            <a:miter lim="800000"/>
            <a:headEnd/>
            <a:tailEnd/>
          </a:ln>
          <a:effectLst/>
          <a:extLst/>
        </p:spPr>
        <p:txBody>
          <a:bodyPr lIns="108000" tIns="54000" rIns="108000" bIns="54000"/>
          <a:lstStyle/>
          <a:p>
            <a:pPr marL="0" lvl="1" algn="l" rtl="0">
              <a:lnSpc>
                <a:spcPct val="110000"/>
              </a:lnSpc>
              <a:spcBef>
                <a:spcPts val="600"/>
              </a:spcBef>
              <a:buClr>
                <a:schemeClr val="accent1"/>
              </a:buClr>
            </a:pPr>
            <a:r>
              <a:rPr lang="en-US" sz="1400" b="1" i="0" u="none" baseline="0">
                <a:solidFill>
                  <a:srgbClr val="000000"/>
                </a:solidFill>
              </a:rPr>
              <a:t>investment protection</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Extend existing system simply </a:t>
            </a:r>
            <a:r>
              <a:rPr lang="en-US" sz="1400">
                <a:solidFill>
                  <a:srgbClr val="000000"/>
                </a:solidFill>
              </a:rPr>
              <a:t/>
            </a:r>
            <a:br>
              <a:rPr lang="en-US" sz="1400">
                <a:solidFill>
                  <a:srgbClr val="000000"/>
                </a:solidFill>
              </a:rPr>
            </a:br>
            <a:r>
              <a:rPr lang="en-US" sz="1400" b="0" i="0" u="none" baseline="0">
                <a:solidFill>
                  <a:srgbClr val="000000"/>
                </a:solidFill>
              </a:rPr>
              <a:t>with Safety</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Simple porting of existing user programs between</a:t>
            </a:r>
            <a:r>
              <a:rPr lang="en-US" sz="1400">
                <a:solidFill>
                  <a:srgbClr val="000000"/>
                </a:solidFill>
              </a:rPr>
              <a:t/>
            </a:r>
            <a:br>
              <a:rPr lang="en-US" sz="1400">
                <a:solidFill>
                  <a:srgbClr val="000000"/>
                </a:solidFill>
              </a:rPr>
            </a:br>
            <a:r>
              <a:rPr lang="en-US" sz="1400" b="0" i="0" u="none" baseline="0">
                <a:solidFill>
                  <a:srgbClr val="000000"/>
                </a:solidFill>
              </a:rPr>
              <a:t>S7-1200 &lt;&gt; S7-1500</a:t>
            </a:r>
          </a:p>
        </p:txBody>
      </p:sp>
      <p:sp>
        <p:nvSpPr>
          <p:cNvPr id="26" name="Rectangle 25"/>
          <p:cNvSpPr/>
          <p:nvPr/>
        </p:nvSpPr>
        <p:spPr bwMode="auto">
          <a:xfrm>
            <a:off x="3672220" y="4212770"/>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rgbClr val="FFFFFF"/>
                </a:solidFill>
              </a:rPr>
              <a:t>+</a:t>
            </a:r>
          </a:p>
        </p:txBody>
      </p:sp>
      <p:sp>
        <p:nvSpPr>
          <p:cNvPr id="27" name="Rectangle 22"/>
          <p:cNvSpPr>
            <a:spLocks noChangeArrowheads="1"/>
          </p:cNvSpPr>
          <p:nvPr/>
        </p:nvSpPr>
        <p:spPr bwMode="auto">
          <a:xfrm>
            <a:off x="8325537" y="1587717"/>
            <a:ext cx="3248025" cy="1368000"/>
          </a:xfrm>
          <a:prstGeom prst="rect">
            <a:avLst/>
          </a:prstGeom>
          <a:solidFill>
            <a:srgbClr val="EBF0F5">
              <a:alpha val="95000"/>
            </a:srgbClr>
          </a:solidFill>
          <a:ln w="15875" algn="ctr">
            <a:noFill/>
            <a:miter lim="800000"/>
            <a:headEnd/>
            <a:tailEnd/>
          </a:ln>
          <a:effectLst/>
          <a:extLst/>
        </p:spPr>
        <p:txBody>
          <a:bodyPr lIns="108000" tIns="54000" rIns="108000" bIns="54000"/>
          <a:lstStyle/>
          <a:p>
            <a:pPr marL="0" lvl="1" algn="l" rtl="0">
              <a:lnSpc>
                <a:spcPct val="110000"/>
              </a:lnSpc>
              <a:spcBef>
                <a:spcPts val="600"/>
              </a:spcBef>
              <a:buClr>
                <a:schemeClr val="accent1"/>
              </a:buClr>
            </a:pPr>
            <a:r>
              <a:rPr lang="en-US" sz="1400" b="1" i="0" u="none" baseline="0">
                <a:solidFill>
                  <a:srgbClr val="000000"/>
                </a:solidFill>
              </a:rPr>
              <a:t>Certified in accordance with </a:t>
            </a:r>
            <a:r>
              <a:rPr lang="en-US" sz="1400" b="1">
                <a:solidFill>
                  <a:srgbClr val="000000"/>
                </a:solidFill>
              </a:rPr>
              <a:t/>
            </a:r>
            <a:br>
              <a:rPr lang="en-US" sz="1400" b="1">
                <a:solidFill>
                  <a:srgbClr val="000000"/>
                </a:solidFill>
              </a:rPr>
            </a:br>
            <a:r>
              <a:rPr lang="en-US" sz="1400" b="1" i="0" u="none" baseline="0">
                <a:solidFill>
                  <a:srgbClr val="000000"/>
                </a:solidFill>
              </a:rPr>
              <a:t>EN 61508 </a:t>
            </a:r>
            <a:r>
              <a:rPr lang="en-US" sz="1400" b="1" i="0" u="none" baseline="30000">
                <a:solidFill>
                  <a:srgbClr val="000000"/>
                </a:solidFill>
              </a:rPr>
              <a:t>2nd </a:t>
            </a:r>
            <a:r>
              <a:rPr lang="en-US" sz="1400" b="1" i="0" u="none" baseline="0">
                <a:solidFill>
                  <a:srgbClr val="000000"/>
                </a:solidFill>
              </a:rPr>
              <a:t>Edition up to SIL 3 </a:t>
            </a:r>
            <a:r>
              <a:rPr lang="en-US" sz="1400" b="1">
                <a:solidFill>
                  <a:srgbClr val="000000"/>
                </a:solidFill>
              </a:rPr>
              <a:t/>
            </a:r>
            <a:br>
              <a:rPr lang="en-US" sz="1400" b="1">
                <a:solidFill>
                  <a:srgbClr val="000000"/>
                </a:solidFill>
              </a:rPr>
            </a:br>
            <a:r>
              <a:rPr lang="en-US" sz="1400" b="1" i="0" u="none" baseline="0">
                <a:solidFill>
                  <a:srgbClr val="000000"/>
                </a:solidFill>
              </a:rPr>
              <a:t>and EN ISO 13849-1 up to Pl e</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Established coded processing instead of multi-processor system</a:t>
            </a:r>
          </a:p>
        </p:txBody>
      </p:sp>
      <p:sp>
        <p:nvSpPr>
          <p:cNvPr id="28" name="Rectangle 27"/>
          <p:cNvSpPr/>
          <p:nvPr/>
        </p:nvSpPr>
        <p:spPr bwMode="auto">
          <a:xfrm>
            <a:off x="11213562" y="1587717"/>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rgbClr val="FFFFFF"/>
                </a:solidFill>
              </a:rPr>
              <a:t>+</a:t>
            </a:r>
          </a:p>
        </p:txBody>
      </p:sp>
      <p:sp>
        <p:nvSpPr>
          <p:cNvPr id="29" name="Rectangle 22"/>
          <p:cNvSpPr>
            <a:spLocks noChangeArrowheads="1"/>
          </p:cNvSpPr>
          <p:nvPr/>
        </p:nvSpPr>
        <p:spPr bwMode="auto">
          <a:xfrm>
            <a:off x="8325537" y="4653457"/>
            <a:ext cx="3248025" cy="1368000"/>
          </a:xfrm>
          <a:prstGeom prst="rect">
            <a:avLst/>
          </a:prstGeom>
          <a:solidFill>
            <a:srgbClr val="EBF0F5">
              <a:alpha val="95000"/>
            </a:srgbClr>
          </a:solidFill>
          <a:ln w="15875" algn="ctr">
            <a:noFill/>
            <a:miter lim="800000"/>
            <a:headEnd/>
            <a:tailEnd/>
          </a:ln>
          <a:effectLst/>
          <a:extLst/>
        </p:spPr>
        <p:txBody>
          <a:bodyPr lIns="108000" tIns="54000" rIns="108000" bIns="54000"/>
          <a:lstStyle/>
          <a:p>
            <a:pPr marL="0" lvl="1" algn="l" rtl="0">
              <a:lnSpc>
                <a:spcPct val="110000"/>
              </a:lnSpc>
              <a:spcBef>
                <a:spcPts val="600"/>
              </a:spcBef>
              <a:buClr>
                <a:schemeClr val="accent1"/>
              </a:buClr>
            </a:pPr>
            <a:r>
              <a:rPr lang="en-US" sz="1400" b="1" i="0" u="none" baseline="0">
                <a:solidFill>
                  <a:srgbClr val="000000"/>
                </a:solidFill>
              </a:rPr>
              <a:t>Maximum manipulation protection</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Additional password protection</a:t>
            </a:r>
            <a:r>
              <a:rPr lang="en-US" sz="1400">
                <a:solidFill>
                  <a:srgbClr val="000000"/>
                </a:solidFill>
              </a:rPr>
              <a:t/>
            </a:r>
            <a:br>
              <a:rPr lang="en-US" sz="1400">
                <a:solidFill>
                  <a:srgbClr val="000000"/>
                </a:solidFill>
              </a:rPr>
            </a:br>
            <a:r>
              <a:rPr lang="en-US" sz="1400" b="0" i="0" u="none" baseline="0">
                <a:solidFill>
                  <a:srgbClr val="000000"/>
                </a:solidFill>
              </a:rPr>
              <a:t>for access to F configuration and F program</a:t>
            </a:r>
          </a:p>
        </p:txBody>
      </p:sp>
      <p:sp>
        <p:nvSpPr>
          <p:cNvPr id="30" name="Rectangle 29"/>
          <p:cNvSpPr/>
          <p:nvPr/>
        </p:nvSpPr>
        <p:spPr bwMode="auto">
          <a:xfrm>
            <a:off x="11213562" y="4653457"/>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rgbClr val="FFFFFF"/>
                </a:solidFill>
              </a:rPr>
              <a:t>+</a:t>
            </a:r>
          </a:p>
        </p:txBody>
      </p:sp>
      <p:sp>
        <p:nvSpPr>
          <p:cNvPr id="31" name="Rectangle 22"/>
          <p:cNvSpPr>
            <a:spLocks noChangeArrowheads="1"/>
          </p:cNvSpPr>
          <p:nvPr/>
        </p:nvSpPr>
        <p:spPr bwMode="auto">
          <a:xfrm>
            <a:off x="8325537" y="3126560"/>
            <a:ext cx="3248025" cy="1368000"/>
          </a:xfrm>
          <a:prstGeom prst="rect">
            <a:avLst/>
          </a:prstGeom>
          <a:solidFill>
            <a:srgbClr val="EBF0F5">
              <a:alpha val="95000"/>
            </a:srgbClr>
          </a:solidFill>
          <a:ln w="15875" algn="ctr">
            <a:noFill/>
            <a:miter lim="800000"/>
            <a:headEnd/>
            <a:tailEnd/>
          </a:ln>
          <a:effectLst/>
          <a:extLst/>
        </p:spPr>
        <p:txBody>
          <a:bodyPr lIns="108000" tIns="54000" rIns="108000" bIns="54000"/>
          <a:lstStyle/>
          <a:p>
            <a:pPr marL="0" lvl="1" algn="l" rtl="0">
              <a:lnSpc>
                <a:spcPct val="110000"/>
              </a:lnSpc>
              <a:spcBef>
                <a:spcPts val="600"/>
              </a:spcBef>
              <a:buClr>
                <a:schemeClr val="accent1"/>
              </a:buClr>
            </a:pPr>
            <a:r>
              <a:rPr lang="en-US" sz="1400" b="1" i="0" u="none" baseline="0">
                <a:solidFill>
                  <a:srgbClr val="000000"/>
                </a:solidFill>
              </a:rPr>
              <a:t>Integrated diagnostics</a:t>
            </a:r>
          </a:p>
          <a:p>
            <a:pPr marL="176213" lvl="1" indent="-176213" algn="l" rtl="0">
              <a:lnSpc>
                <a:spcPct val="110000"/>
              </a:lnSpc>
              <a:spcBef>
                <a:spcPts val="600"/>
              </a:spcBef>
              <a:buClr>
                <a:schemeClr val="accent1"/>
              </a:buClr>
              <a:buFont typeface="Arial" pitchFamily="34" charset="0"/>
              <a:buChar char="•"/>
            </a:pPr>
            <a:r>
              <a:rPr lang="en-US" sz="1400" b="0" i="0" u="none" baseline="0">
                <a:solidFill>
                  <a:srgbClr val="000000"/>
                </a:solidFill>
              </a:rPr>
              <a:t>Rapid fault finding via granular reporting in clear text  …including globally via </a:t>
            </a:r>
            <a:r>
              <a:rPr lang="en-US" sz="1400">
                <a:solidFill>
                  <a:srgbClr val="000000"/>
                </a:solidFill>
              </a:rPr>
              <a:t/>
            </a:r>
            <a:br>
              <a:rPr lang="en-US" sz="1400">
                <a:solidFill>
                  <a:srgbClr val="000000"/>
                </a:solidFill>
              </a:rPr>
            </a:br>
            <a:r>
              <a:rPr lang="en-US" sz="1400" b="0" i="0" u="none" baseline="0">
                <a:solidFill>
                  <a:srgbClr val="000000"/>
                </a:solidFill>
              </a:rPr>
              <a:t>WEBserver</a:t>
            </a:r>
            <a:endParaRPr lang="en-US" altLang="de-DE" sz="1400" dirty="0">
              <a:solidFill>
                <a:srgbClr val="000000"/>
              </a:solidFill>
            </a:endParaRPr>
          </a:p>
        </p:txBody>
      </p:sp>
      <p:sp>
        <p:nvSpPr>
          <p:cNvPr id="32" name="Rectangle 31"/>
          <p:cNvSpPr/>
          <p:nvPr/>
        </p:nvSpPr>
        <p:spPr bwMode="auto">
          <a:xfrm>
            <a:off x="11213562" y="3126560"/>
            <a:ext cx="360000" cy="360000"/>
          </a:xfrm>
          <a:prstGeom prst="rect">
            <a:avLst/>
          </a:prstGeom>
          <a:solidFill>
            <a:srgbClr val="AAB41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r>
              <a:rPr lang="en-US" sz="2400" b="1" i="0" u="none" baseline="0">
                <a:solidFill>
                  <a:srgbClr val="FFFFFF"/>
                </a:solidFill>
              </a:rPr>
              <a:t>+</a:t>
            </a:r>
          </a:p>
        </p:txBody>
      </p:sp>
    </p:spTree>
    <p:custDataLst>
      <p:tags r:id="rId2"/>
    </p:custDataLst>
    <p:extLst>
      <p:ext uri="{BB962C8B-B14F-4D97-AF65-F5344CB8AC3E}">
        <p14:creationId xmlns:p14="http://schemas.microsoft.com/office/powerpoint/2010/main" val="323419515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8" name="Rectangle 3" hidden="1"/>
          <p:cNvGraphicFramePr>
            <a:graphicFrameLocks/>
          </p:cNvGraphicFramePr>
          <p:nvPr>
            <p:custDataLst>
              <p:tags r:id="rId3"/>
            </p:custDataLst>
            <p:extLst>
              <p:ext uri="{D42A27DB-BD31-4B8C-83A1-F6EECF244321}">
                <p14:modId xmlns:p14="http://schemas.microsoft.com/office/powerpoint/2010/main" val="468340672"/>
              </p:ext>
            </p:extLst>
          </p:nvPr>
        </p:nvGraphicFramePr>
        <p:xfrm>
          <a:off x="112727" y="-177800"/>
          <a:ext cx="158833" cy="158750"/>
        </p:xfrm>
        <a:graphic>
          <a:graphicData uri="http://schemas.openxmlformats.org/presentationml/2006/ole">
            <mc:AlternateContent xmlns:mc="http://schemas.openxmlformats.org/markup-compatibility/2006">
              <mc:Choice xmlns:v="urn:schemas-microsoft-com:vml" Requires="v">
                <p:oleObj spid="_x0000_s40111" name="think-cell Folie" r:id="rId6" imgW="0" imgH="0" progId="TCLayout.ActiveDocument.1">
                  <p:embed/>
                </p:oleObj>
              </mc:Choice>
              <mc:Fallback>
                <p:oleObj name="think-cell Folie" r:id="rId6" imgW="0" imgH="0" progId="TCLayout.ActiveDocument.1">
                  <p:embed/>
                  <p:pic>
                    <p:nvPicPr>
                      <p:cNvPr id="0" name="AutoShape 154"/>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12727" y="-177800"/>
                        <a:ext cx="158833"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Inhaltsplatzhalter 12"/>
          <p:cNvSpPr txBox="1">
            <a:spLocks/>
          </p:cNvSpPr>
          <p:nvPr/>
        </p:nvSpPr>
        <p:spPr bwMode="auto">
          <a:xfrm>
            <a:off x="8115750" y="1412874"/>
            <a:ext cx="3600000" cy="4752000"/>
          </a:xfrm>
          <a:prstGeom prst="rect">
            <a:avLst/>
          </a:prstGeom>
          <a:solidFill>
            <a:srgbClr val="DCE1E6"/>
          </a:solidFill>
          <a:ln w="9525">
            <a:noFill/>
            <a:miter lim="800000"/>
            <a:headEnd/>
            <a:tailEnd/>
          </a:ln>
          <a:effectLst/>
          <a:extLst/>
        </p:spPr>
        <p:txBody>
          <a:bodyPr vert="horz" wrap="square" lIns="0" tIns="540000" rIns="0" bIns="0" numCol="1" anchor="t" anchorCtr="0" compatLnSpc="1">
            <a:prstTxWarp prst="textNoShape">
              <a:avLst/>
            </a:prstTxWarp>
          </a:bodyPr>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marL="192088" lvl="2" indent="0" algn="l" rtl="0">
              <a:lnSpc>
                <a:spcPct val="100000"/>
              </a:lnSpc>
              <a:buClr>
                <a:srgbClr val="879BAA"/>
              </a:buClr>
              <a:buNone/>
            </a:pPr>
            <a:endParaRPr lang="en-US" sz="1400" kern="0" dirty="0" smtClean="0">
              <a:solidFill>
                <a:srgbClr val="000000"/>
              </a:solidFill>
            </a:endParaRPr>
          </a:p>
          <a:p>
            <a:pPr marL="360363" lvl="2" indent="-168275" algn="l" rtl="0">
              <a:lnSpc>
                <a:spcPct val="100000"/>
              </a:lnSpc>
              <a:buClr>
                <a:srgbClr val="879BAA"/>
              </a:buCl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541338" lvl="1" indent="-180975" algn="l" rtl="0">
              <a:spcBef>
                <a:spcPct val="25000"/>
              </a:spcBef>
              <a:buClrTx/>
              <a:buFont typeface="Wingdings" pitchFamily="2" charset="2"/>
              <a:buChar char="§"/>
            </a:pPr>
            <a:endParaRPr lang="en-US" sz="1400" dirty="0" smtClean="0">
              <a:ea typeface="ＭＳ Ｐゴシック" charset="-128"/>
              <a:cs typeface="+mn-cs"/>
            </a:endParaRPr>
          </a:p>
          <a:p>
            <a:pPr marL="361950" indent="-180975" algn="l" rtl="0">
              <a:spcBef>
                <a:spcPct val="25000"/>
              </a:spcBef>
              <a:buFont typeface="Wingdings" pitchFamily="2" charset="2"/>
              <a:buChar char="§"/>
            </a:pPr>
            <a:endParaRPr lang="en-US" sz="1400" kern="1200" dirty="0">
              <a:ea typeface="ＭＳ Ｐゴシック" charset="-128"/>
              <a:cs typeface="+mn-cs"/>
            </a:endParaRPr>
          </a:p>
        </p:txBody>
      </p:sp>
      <p:sp>
        <p:nvSpPr>
          <p:cNvPr id="26630" name="cdtRectangle 7 Id673794"/>
          <p:cNvSpPr>
            <a:spLocks noGrp="1" noChangeArrowheads="1"/>
          </p:cNvSpPr>
          <p:nvPr>
            <p:ph type="title"/>
          </p:nvPr>
        </p:nvSpPr>
        <p:spPr/>
        <p:txBody>
          <a:bodyPr/>
          <a:lstStyle/>
          <a:p>
            <a:r>
              <a:rPr lang="de-DE" altLang="de-DE" dirty="0" err="1"/>
              <a:t>Safety</a:t>
            </a:r>
            <a:r>
              <a:rPr lang="de-DE" altLang="de-DE" dirty="0"/>
              <a:t> </a:t>
            </a:r>
            <a:r>
              <a:rPr lang="de-DE" altLang="de-DE" dirty="0" err="1"/>
              <a:t>integrated</a:t>
            </a:r>
            <a:r>
              <a:rPr lang="de-DE" altLang="de-DE" dirty="0"/>
              <a:t> </a:t>
            </a:r>
            <a:r>
              <a:rPr lang="de-DE" altLang="de-DE" dirty="0" smtClean="0"/>
              <a:t/>
            </a:r>
            <a:br>
              <a:rPr lang="de-DE" altLang="de-DE" dirty="0" smtClean="0"/>
            </a:br>
            <a:r>
              <a:rPr lang="en-US" b="1" i="0" u="none" baseline="0" dirty="0" smtClean="0"/>
              <a:t>SIMATIC </a:t>
            </a:r>
            <a:r>
              <a:rPr lang="en-US" b="1" i="0" u="none" baseline="0" dirty="0"/>
              <a:t>S7-1200 Failsafe </a:t>
            </a:r>
            <a:r>
              <a:rPr lang="en-US" b="1" i="0" u="none" baseline="0" dirty="0" smtClean="0"/>
              <a:t>portfolio</a:t>
            </a:r>
            <a:endParaRPr lang="en-US" altLang="de-DE" dirty="0"/>
          </a:p>
        </p:txBody>
      </p:sp>
      <p:sp>
        <p:nvSpPr>
          <p:cNvPr id="12" name="Inhaltsplatzhalter 1"/>
          <p:cNvSpPr txBox="1">
            <a:spLocks/>
          </p:cNvSpPr>
          <p:nvPr/>
        </p:nvSpPr>
        <p:spPr>
          <a:xfrm>
            <a:off x="627064" y="1844874"/>
            <a:ext cx="3312000" cy="205335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spcBef>
                <a:spcPts val="600"/>
              </a:spcBef>
            </a:pPr>
            <a:r>
              <a:rPr lang="de-DE" sz="1600" dirty="0"/>
              <a:t>CPU 1212FC DC/DC/DC</a:t>
            </a:r>
          </a:p>
          <a:p>
            <a:pPr lvl="1">
              <a:spcBef>
                <a:spcPts val="600"/>
              </a:spcBef>
            </a:pPr>
            <a:r>
              <a:rPr lang="de-DE" sz="1600" dirty="0"/>
              <a:t>CPU 1212FC DC/DC/</a:t>
            </a:r>
            <a:r>
              <a:rPr lang="de-DE" sz="1600" dirty="0" err="1"/>
              <a:t>Rly</a:t>
            </a:r>
            <a:endParaRPr lang="de-DE" sz="1600" dirty="0"/>
          </a:p>
          <a:p>
            <a:pPr lvl="1" algn="l" rtl="0">
              <a:spcBef>
                <a:spcPts val="600"/>
              </a:spcBef>
            </a:pPr>
            <a:r>
              <a:rPr lang="en-US" sz="1600" b="0" i="0" u="none" baseline="0" dirty="0" smtClean="0"/>
              <a:t>CPU </a:t>
            </a:r>
            <a:r>
              <a:rPr lang="en-US" sz="1600" b="0" i="0" u="none" baseline="0" dirty="0"/>
              <a:t>1214FC DC/DC/DC</a:t>
            </a:r>
          </a:p>
          <a:p>
            <a:pPr lvl="1" algn="l" rtl="0">
              <a:spcBef>
                <a:spcPts val="600"/>
              </a:spcBef>
            </a:pPr>
            <a:r>
              <a:rPr lang="en-US" sz="1600" b="0" i="0" u="none" baseline="0" dirty="0"/>
              <a:t>CPU 1214FC DC/DC/Rly</a:t>
            </a:r>
            <a:endParaRPr lang="en-US" sz="1600" dirty="0"/>
          </a:p>
          <a:p>
            <a:pPr lvl="1" algn="l" rtl="0">
              <a:spcBef>
                <a:spcPts val="600"/>
              </a:spcBef>
            </a:pPr>
            <a:r>
              <a:rPr lang="en-US" sz="1600" b="0" i="0" u="none" baseline="0" dirty="0"/>
              <a:t>CPU 1215FC DC/DC/DC</a:t>
            </a:r>
          </a:p>
          <a:p>
            <a:pPr lvl="1" algn="l" rtl="0">
              <a:spcBef>
                <a:spcPts val="600"/>
              </a:spcBef>
            </a:pPr>
            <a:r>
              <a:rPr lang="en-US" sz="1600" b="0" i="0" u="none" baseline="0" dirty="0"/>
              <a:t>CPU 1215FC DC/DC/Rly</a:t>
            </a:r>
            <a:endParaRPr lang="en-US" sz="1600" dirty="0"/>
          </a:p>
        </p:txBody>
      </p:sp>
      <p:sp>
        <p:nvSpPr>
          <p:cNvPr id="13" name="Rectangle 7"/>
          <p:cNvSpPr>
            <a:spLocks noChangeArrowheads="1"/>
          </p:cNvSpPr>
          <p:nvPr/>
        </p:nvSpPr>
        <p:spPr bwMode="auto">
          <a:xfrm>
            <a:off x="627063" y="1412874"/>
            <a:ext cx="3312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Failsafe S7-1200 CPUs </a:t>
            </a:r>
          </a:p>
        </p:txBody>
      </p:sp>
      <p:sp>
        <p:nvSpPr>
          <p:cNvPr id="14" name="Inhaltsplatzhalter 1"/>
          <p:cNvSpPr txBox="1">
            <a:spLocks/>
          </p:cNvSpPr>
          <p:nvPr/>
        </p:nvSpPr>
        <p:spPr>
          <a:xfrm>
            <a:off x="627064" y="4476445"/>
            <a:ext cx="3312000" cy="167481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SM 1226 F-DI 16 x 24VDC</a:t>
            </a:r>
          </a:p>
          <a:p>
            <a:pPr lvl="1" algn="l" rtl="0">
              <a:spcBef>
                <a:spcPts val="600"/>
              </a:spcBef>
            </a:pPr>
            <a:r>
              <a:rPr lang="en-US" sz="1600" b="0" i="0" u="none" baseline="0"/>
              <a:t>SM 1226 F-DQ 4 x 24VDC</a:t>
            </a:r>
          </a:p>
          <a:p>
            <a:pPr lvl="1" algn="l" rtl="0">
              <a:spcBef>
                <a:spcPts val="600"/>
              </a:spcBef>
            </a:pPr>
            <a:r>
              <a:rPr lang="en-US" sz="1600" b="0" i="0" u="none" baseline="0"/>
              <a:t>SM 1226 F-DQ 2 x Relay</a:t>
            </a:r>
          </a:p>
        </p:txBody>
      </p:sp>
      <p:sp>
        <p:nvSpPr>
          <p:cNvPr id="15" name="Rectangle 7"/>
          <p:cNvSpPr>
            <a:spLocks noChangeArrowheads="1"/>
          </p:cNvSpPr>
          <p:nvPr/>
        </p:nvSpPr>
        <p:spPr bwMode="auto">
          <a:xfrm>
            <a:off x="627063" y="4028280"/>
            <a:ext cx="3312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a:solidFill>
                  <a:schemeClr val="bg1"/>
                </a:solidFill>
              </a:rPr>
              <a:t>Failsafe S7-1200 IO modules</a:t>
            </a:r>
          </a:p>
        </p:txBody>
      </p:sp>
      <p:sp>
        <p:nvSpPr>
          <p:cNvPr id="16" name="Inhaltsplatzhalter 1"/>
          <p:cNvSpPr txBox="1">
            <a:spLocks/>
          </p:cNvSpPr>
          <p:nvPr/>
        </p:nvSpPr>
        <p:spPr>
          <a:xfrm>
            <a:off x="4081940" y="1844874"/>
            <a:ext cx="3888000" cy="205335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Fail-safe </a:t>
            </a:r>
            <a:r>
              <a:rPr lang="en-US" sz="1600"/>
              <a:t/>
            </a:r>
            <a:br>
              <a:rPr lang="en-US" sz="1600"/>
            </a:br>
            <a:r>
              <a:rPr lang="en-US" sz="1600" b="0" i="0" u="none" baseline="0"/>
              <a:t>S7-1200 and S7-1500 supported</a:t>
            </a:r>
          </a:p>
          <a:p>
            <a:pPr lvl="1" algn="l" rtl="0">
              <a:spcBef>
                <a:spcPts val="600"/>
              </a:spcBef>
            </a:pPr>
            <a:r>
              <a:rPr lang="en-US" sz="1600" b="0" i="0" u="none" baseline="0"/>
              <a:t>Graphical user interface (GUI), online help: </a:t>
            </a:r>
            <a:endParaRPr lang="en-US" sz="1600" dirty="0" smtClean="0"/>
          </a:p>
          <a:p>
            <a:pPr lvl="1" algn="l" rtl="0">
              <a:spcBef>
                <a:spcPts val="600"/>
              </a:spcBef>
            </a:pPr>
            <a:r>
              <a:rPr lang="en-US" sz="1600" b="0" i="0" u="none" baseline="0"/>
              <a:t>Documentation: </a:t>
            </a:r>
            <a:endParaRPr lang="en-US" sz="1600" dirty="0"/>
          </a:p>
        </p:txBody>
      </p:sp>
      <p:sp>
        <p:nvSpPr>
          <p:cNvPr id="17" name="Rectangle 7"/>
          <p:cNvSpPr>
            <a:spLocks noChangeArrowheads="1"/>
          </p:cNvSpPr>
          <p:nvPr/>
        </p:nvSpPr>
        <p:spPr bwMode="auto">
          <a:xfrm>
            <a:off x="4081939" y="1412874"/>
            <a:ext cx="3888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dirty="0">
                <a:solidFill>
                  <a:schemeClr val="bg1"/>
                </a:solidFill>
              </a:rPr>
              <a:t>STEP 7 Safety Advanced </a:t>
            </a:r>
            <a:r>
              <a:rPr lang="en-US" b="1" i="0" u="none" kern="0" baseline="0" dirty="0" smtClean="0">
                <a:solidFill>
                  <a:schemeClr val="bg1"/>
                </a:solidFill>
              </a:rPr>
              <a:t>V14 </a:t>
            </a:r>
            <a:r>
              <a:rPr lang="en-US" b="1" i="0" u="none" kern="0" baseline="0" dirty="0">
                <a:solidFill>
                  <a:schemeClr val="bg1"/>
                </a:solidFill>
              </a:rPr>
              <a:t>SP1</a:t>
            </a:r>
            <a:endParaRPr lang="en-US" b="1" kern="0" dirty="0">
              <a:solidFill>
                <a:schemeClr val="bg1"/>
              </a:solidFill>
            </a:endParaRPr>
          </a:p>
        </p:txBody>
      </p:sp>
      <p:sp>
        <p:nvSpPr>
          <p:cNvPr id="18" name="Inhaltsplatzhalter 1"/>
          <p:cNvSpPr txBox="1">
            <a:spLocks/>
          </p:cNvSpPr>
          <p:nvPr/>
        </p:nvSpPr>
        <p:spPr>
          <a:xfrm>
            <a:off x="4081940" y="4476445"/>
            <a:ext cx="3888000" cy="1674818"/>
          </a:xfrm>
          <a:prstGeom prst="rect">
            <a:avLst/>
          </a:prstGeom>
          <a:solidFill>
            <a:srgbClr val="DCE1E6"/>
          </a:solidFill>
        </p:spPr>
        <p:txBody>
          <a:bodyPr lIns="108000" tIns="72000" rIns="36000"/>
          <a:lst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chemeClr val="accent1"/>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a:lstStyle>
          <a:p>
            <a:pPr lvl="1" algn="l" rtl="0">
              <a:spcBef>
                <a:spcPts val="600"/>
              </a:spcBef>
            </a:pPr>
            <a:r>
              <a:rPr lang="en-US" sz="1600" b="0" i="0" u="none" baseline="0"/>
              <a:t>Functional such as Safety Advanced for fail-safe S7-1200</a:t>
            </a:r>
          </a:p>
          <a:p>
            <a:pPr lvl="1" algn="l" rtl="0">
              <a:spcBef>
                <a:spcPts val="600"/>
              </a:spcBef>
            </a:pPr>
            <a:r>
              <a:rPr lang="en-US" sz="1600" b="0" i="0" u="none" baseline="0"/>
              <a:t>Graphical user interface (GUI), online help: </a:t>
            </a:r>
            <a:endParaRPr lang="en-US" sz="1600" dirty="0" smtClean="0"/>
          </a:p>
          <a:p>
            <a:pPr lvl="1" algn="l" rtl="0">
              <a:spcBef>
                <a:spcPts val="600"/>
              </a:spcBef>
            </a:pPr>
            <a:r>
              <a:rPr lang="en-US" sz="1600" b="0" i="0" u="none" baseline="0"/>
              <a:t>Documentation:</a:t>
            </a:r>
            <a:endParaRPr lang="en-US" sz="1600" dirty="0"/>
          </a:p>
        </p:txBody>
      </p:sp>
      <p:sp>
        <p:nvSpPr>
          <p:cNvPr id="19" name="Rectangle 7"/>
          <p:cNvSpPr>
            <a:spLocks noChangeArrowheads="1"/>
          </p:cNvSpPr>
          <p:nvPr/>
        </p:nvSpPr>
        <p:spPr bwMode="auto">
          <a:xfrm>
            <a:off x="4081939" y="4028280"/>
            <a:ext cx="3888000" cy="432000"/>
          </a:xfrm>
          <a:prstGeom prst="rect">
            <a:avLst/>
          </a:prstGeom>
          <a:solidFill>
            <a:schemeClr val="accent1"/>
          </a:solidFill>
          <a:ln>
            <a:noFill/>
          </a:ln>
          <a:effectLst/>
          <a:extLst/>
        </p:spPr>
        <p:txBody>
          <a:bodyPr wrap="none" lIns="108000" tIns="0" rIns="36000" bIns="0" anchor="ctr"/>
          <a:lstStyle/>
          <a:p>
            <a:pPr marL="1588" lvl="1" indent="0" algn="l" rtl="0">
              <a:buNone/>
            </a:pPr>
            <a:r>
              <a:rPr lang="en-US" b="1" i="0" u="none" kern="0" baseline="0" dirty="0">
                <a:solidFill>
                  <a:schemeClr val="bg1"/>
                </a:solidFill>
              </a:rPr>
              <a:t>STEP 7 Safety Basic </a:t>
            </a:r>
            <a:r>
              <a:rPr lang="en-US" b="1" i="0" u="none" kern="0" baseline="0" dirty="0" smtClean="0">
                <a:solidFill>
                  <a:schemeClr val="bg1"/>
                </a:solidFill>
              </a:rPr>
              <a:t>V14 </a:t>
            </a:r>
            <a:r>
              <a:rPr lang="en-US" b="1" i="0" u="none" kern="0" baseline="0" dirty="0">
                <a:solidFill>
                  <a:schemeClr val="bg1"/>
                </a:solidFill>
              </a:rPr>
              <a:t>SP1</a:t>
            </a:r>
            <a:endParaRPr lang="en-US" b="1" kern="0" dirty="0">
              <a:solidFill>
                <a:schemeClr val="bg1"/>
              </a:solidFill>
            </a:endParaRPr>
          </a:p>
        </p:txBody>
      </p:sp>
      <p:pic>
        <p:nvPicPr>
          <p:cNvPr id="3" name="Picture 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327923" y="1720645"/>
            <a:ext cx="3067664" cy="2755800"/>
          </a:xfrm>
          <a:prstGeom prst="rect">
            <a:avLst/>
          </a:prstGeom>
        </p:spPr>
      </p:pic>
      <p:pic>
        <p:nvPicPr>
          <p:cNvPr id="2" name="Picture 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750710" y="3203167"/>
            <a:ext cx="2762864" cy="2546556"/>
          </a:xfrm>
          <a:prstGeom prst="rect">
            <a:avLst/>
          </a:prstGeom>
        </p:spPr>
      </p:pic>
      <p:grpSp>
        <p:nvGrpSpPr>
          <p:cNvPr id="8" name="Group 7"/>
          <p:cNvGrpSpPr/>
          <p:nvPr/>
        </p:nvGrpSpPr>
        <p:grpSpPr>
          <a:xfrm>
            <a:off x="6099175" y="2804498"/>
            <a:ext cx="990075" cy="273767"/>
            <a:chOff x="5384800" y="3000375"/>
            <a:chExt cx="3100233" cy="857250"/>
          </a:xfrm>
        </p:grpSpPr>
        <p:pic>
          <p:nvPicPr>
            <p:cNvPr id="6" name="Grafik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4800" y="3000375"/>
              <a:ext cx="1428750" cy="857250"/>
            </a:xfrm>
            <a:prstGeom prst="rect">
              <a:avLst/>
            </a:prstGeom>
          </p:spPr>
        </p:pic>
        <p:pic>
          <p:nvPicPr>
            <p:cNvPr id="7" name="Grafik 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56283" y="3000375"/>
              <a:ext cx="1428750" cy="857250"/>
            </a:xfrm>
            <a:prstGeom prst="rect">
              <a:avLst/>
            </a:prstGeom>
          </p:spPr>
        </p:pic>
      </p:grpSp>
      <p:grpSp>
        <p:nvGrpSpPr>
          <p:cNvPr id="25" name="Group 24"/>
          <p:cNvGrpSpPr/>
          <p:nvPr/>
        </p:nvGrpSpPr>
        <p:grpSpPr>
          <a:xfrm>
            <a:off x="6099175" y="3168905"/>
            <a:ext cx="990075" cy="273767"/>
            <a:chOff x="5384800" y="3000375"/>
            <a:chExt cx="3100233" cy="857250"/>
          </a:xfrm>
        </p:grpSpPr>
        <p:pic>
          <p:nvPicPr>
            <p:cNvPr id="26" name="Grafik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4800" y="3000375"/>
              <a:ext cx="1428750" cy="857250"/>
            </a:xfrm>
            <a:prstGeom prst="rect">
              <a:avLst/>
            </a:prstGeom>
          </p:spPr>
        </p:pic>
        <p:pic>
          <p:nvPicPr>
            <p:cNvPr id="27" name="Grafik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56283" y="3000375"/>
              <a:ext cx="1428750" cy="857250"/>
            </a:xfrm>
            <a:prstGeom prst="rect">
              <a:avLst/>
            </a:prstGeom>
          </p:spPr>
        </p:pic>
      </p:grpSp>
      <p:grpSp>
        <p:nvGrpSpPr>
          <p:cNvPr id="28" name="Group 27"/>
          <p:cNvGrpSpPr/>
          <p:nvPr/>
        </p:nvGrpSpPr>
        <p:grpSpPr>
          <a:xfrm>
            <a:off x="6099175" y="5441890"/>
            <a:ext cx="990075" cy="273767"/>
            <a:chOff x="5384800" y="3000375"/>
            <a:chExt cx="3100233" cy="857250"/>
          </a:xfrm>
        </p:grpSpPr>
        <p:pic>
          <p:nvPicPr>
            <p:cNvPr id="29" name="Grafik 2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4800" y="3000375"/>
              <a:ext cx="1428750" cy="857250"/>
            </a:xfrm>
            <a:prstGeom prst="rect">
              <a:avLst/>
            </a:prstGeom>
          </p:spPr>
        </p:pic>
        <p:pic>
          <p:nvPicPr>
            <p:cNvPr id="30" name="Grafik 29"/>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56283" y="3000375"/>
              <a:ext cx="1428750" cy="857250"/>
            </a:xfrm>
            <a:prstGeom prst="rect">
              <a:avLst/>
            </a:prstGeom>
          </p:spPr>
        </p:pic>
      </p:grpSp>
      <p:grpSp>
        <p:nvGrpSpPr>
          <p:cNvPr id="31" name="Group 30"/>
          <p:cNvGrpSpPr/>
          <p:nvPr/>
        </p:nvGrpSpPr>
        <p:grpSpPr>
          <a:xfrm>
            <a:off x="6099175" y="5806297"/>
            <a:ext cx="990075" cy="273767"/>
            <a:chOff x="5384800" y="3000375"/>
            <a:chExt cx="3100233" cy="857250"/>
          </a:xfrm>
        </p:grpSpPr>
        <p:pic>
          <p:nvPicPr>
            <p:cNvPr id="32" name="Grafik 3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84800" y="3000375"/>
              <a:ext cx="1428750" cy="857250"/>
            </a:xfrm>
            <a:prstGeom prst="rect">
              <a:avLst/>
            </a:prstGeom>
          </p:spPr>
        </p:pic>
        <p:pic>
          <p:nvPicPr>
            <p:cNvPr id="33" name="Grafik 3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56283" y="3000375"/>
              <a:ext cx="1428750" cy="857250"/>
            </a:xfrm>
            <a:prstGeom prst="rect">
              <a:avLst/>
            </a:prstGeom>
          </p:spPr>
        </p:pic>
      </p:grpSp>
    </p:spTree>
    <p:custDataLst>
      <p:tags r:id="rId2"/>
    </p:custDataLst>
    <p:extLst>
      <p:ext uri="{BB962C8B-B14F-4D97-AF65-F5344CB8AC3E}">
        <p14:creationId xmlns:p14="http://schemas.microsoft.com/office/powerpoint/2010/main" val="162959656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cdtRectangle 4 Id109572"/>
          <p:cNvSpPr>
            <a:spLocks noGrp="1" noChangeArrowheads="1"/>
          </p:cNvSpPr>
          <p:nvPr>
            <p:ph type="title"/>
            <p:custDataLst>
              <p:tags r:id="rId2"/>
            </p:custDataLst>
          </p:nvPr>
        </p:nvSpPr>
        <p:spPr/>
        <p:txBody>
          <a:bodyPr/>
          <a:lstStyle/>
          <a:p>
            <a:endParaRPr lang="de-DE" noProof="0" dirty="0" smtClean="0"/>
          </a:p>
        </p:txBody>
      </p:sp>
      <p:sp>
        <p:nvSpPr>
          <p:cNvPr id="3" name="cdtTextBox 2 Id3"/>
          <p:cNvSpPr txBox="1"/>
          <p:nvPr>
            <p:custDataLst>
              <p:tags r:id="rId3"/>
            </p:custDataLst>
          </p:nvPr>
        </p:nvSpPr>
        <p:spPr>
          <a:xfrm rot="16200000">
            <a:off x="12198350" y="6165850"/>
            <a:ext cx="1588" cy="2118"/>
          </a:xfrm>
          <a:prstGeom prst="rect">
            <a:avLst/>
          </a:prstGeom>
          <a:noFill/>
        </p:spPr>
        <p:txBody>
          <a:bodyPr wrap="none" lIns="72000" tIns="0" rIns="0" bIns="36000" rtlCol="0" anchor="b" anchorCtr="0">
            <a:noAutofit/>
          </a:bodyPr>
          <a:lstStyle/>
          <a:p>
            <a:pPr>
              <a:lnSpc>
                <a:spcPct val="110000"/>
              </a:lnSpc>
              <a:spcBef>
                <a:spcPts val="0"/>
              </a:spcBef>
            </a:pPr>
            <a:endParaRPr lang="de-DE" sz="600" dirty="0" smtClean="0">
              <a:solidFill>
                <a:srgbClr val="000000"/>
              </a:solidFill>
            </a:endParaRPr>
          </a:p>
        </p:txBody>
      </p:sp>
      <p:sp>
        <p:nvSpPr>
          <p:cNvPr id="13" name="cdtTextBox 2 Id13"/>
          <p:cNvSpPr txBox="1"/>
          <p:nvPr>
            <p:custDataLst>
              <p:tags r:id="rId4"/>
            </p:custDataLst>
          </p:nvPr>
        </p:nvSpPr>
        <p:spPr>
          <a:xfrm rot="16200000">
            <a:off x="12198350" y="6165850"/>
            <a:ext cx="1588" cy="1588"/>
          </a:xfrm>
          <a:prstGeom prst="rect">
            <a:avLst/>
          </a:prstGeom>
          <a:noFill/>
        </p:spPr>
        <p:txBody>
          <a:bodyPr wrap="none" lIns="72000" tIns="0" rIns="0" bIns="36000" rtlCol="0" anchor="b" anchorCtr="0">
            <a:noAutofit/>
          </a:bodyPr>
          <a:lstStyle/>
          <a:p>
            <a:pPr>
              <a:lnSpc>
                <a:spcPct val="110000"/>
              </a:lnSpc>
              <a:spcBef>
                <a:spcPts val="0"/>
              </a:spcBef>
            </a:pPr>
            <a:endParaRPr lang="de-DE" sz="600" dirty="0" smtClean="0">
              <a:solidFill>
                <a:srgbClr val="000000"/>
              </a:solidFill>
            </a:endParaRPr>
          </a:p>
        </p:txBody>
      </p:sp>
      <p:sp>
        <p:nvSpPr>
          <p:cNvPr id="5" name="cdtTextBox 4 Id5"/>
          <p:cNvSpPr txBox="1"/>
          <p:nvPr>
            <p:custDataLst>
              <p:tags r:id="rId5"/>
            </p:custDataLst>
          </p:nvPr>
        </p:nvSpPr>
        <p:spPr>
          <a:xfrm>
            <a:off x="4654550" y="5595946"/>
            <a:ext cx="7543800" cy="569904"/>
          </a:xfrm>
          <a:prstGeom prst="rect">
            <a:avLst/>
          </a:prstGeom>
          <a:noFill/>
        </p:spPr>
        <p:txBody>
          <a:bodyPr wrap="square" lIns="252000" tIns="0" rIns="180000" bIns="144000" rtlCol="0" anchor="b" anchorCtr="0">
            <a:noAutofit/>
          </a:bodyPr>
          <a:lstStyle/>
          <a:p>
            <a:pPr>
              <a:lnSpc>
                <a:spcPct val="110000"/>
              </a:lnSpc>
              <a:spcBef>
                <a:spcPts val="0"/>
              </a:spcBef>
            </a:pPr>
            <a:r>
              <a:rPr lang="de-DE" b="1" dirty="0" smtClean="0">
                <a:solidFill>
                  <a:srgbClr val="000000"/>
                </a:solidFill>
              </a:rPr>
              <a:t>siemens.com</a:t>
            </a:r>
            <a:endParaRPr lang="de-DE" dirty="0" smtClean="0">
              <a:solidFill>
                <a:srgbClr val="000000"/>
              </a:solidFill>
            </a:endParaRPr>
          </a:p>
        </p:txBody>
      </p:sp>
      <p:sp>
        <p:nvSpPr>
          <p:cNvPr id="11" name="Textfeld 10"/>
          <p:cNvSpPr txBox="1"/>
          <p:nvPr/>
        </p:nvSpPr>
        <p:spPr>
          <a:xfrm>
            <a:off x="4658996" y="4786047"/>
            <a:ext cx="7537803" cy="1019217"/>
          </a:xfrm>
          <a:prstGeom prst="rect">
            <a:avLst/>
          </a:prstGeom>
          <a:noFill/>
        </p:spPr>
        <p:txBody>
          <a:bodyPr wrap="square" lIns="252000" tIns="144000" rIns="482400" bIns="144000" rtlCol="0" anchor="b" anchorCtr="0">
            <a:spAutoFit/>
          </a:bodyPr>
          <a:lstStyle/>
          <a:p>
            <a:pPr>
              <a:lnSpc>
                <a:spcPct val="110000"/>
              </a:lnSpc>
              <a:spcBef>
                <a:spcPts val="400"/>
              </a:spcBef>
            </a:pPr>
            <a:r>
              <a:rPr lang="en-US" sz="800" dirty="0">
                <a:solidFill>
                  <a:schemeClr val="tx1"/>
                </a:solidFill>
              </a:rPr>
              <a:t>Subject to changes and errors. The information given in this document only contains general descriptions and/or performance features </a:t>
            </a:r>
            <a:r>
              <a:rPr lang="en-US" sz="800" dirty="0" smtClean="0">
                <a:solidFill>
                  <a:schemeClr val="tx1"/>
                </a:solidFill>
              </a:rPr>
              <a:t>which may </a:t>
            </a:r>
            <a:br>
              <a:rPr lang="en-US" sz="800" dirty="0" smtClean="0">
                <a:solidFill>
                  <a:schemeClr val="tx1"/>
                </a:solidFill>
              </a:rPr>
            </a:br>
            <a:r>
              <a:rPr lang="en-US" sz="800" dirty="0" smtClean="0">
                <a:solidFill>
                  <a:schemeClr val="tx1"/>
                </a:solidFill>
              </a:rPr>
              <a:t>not </a:t>
            </a:r>
            <a:r>
              <a:rPr lang="en-US" sz="800" dirty="0">
                <a:solidFill>
                  <a:schemeClr val="tx1"/>
                </a:solidFill>
              </a:rPr>
              <a:t>always specifically reflect those described, or which may undergo modification in the course of further development of the </a:t>
            </a:r>
            <a:r>
              <a:rPr lang="en-US" sz="800" dirty="0" smtClean="0">
                <a:solidFill>
                  <a:schemeClr val="tx1"/>
                </a:solidFill>
              </a:rPr>
              <a:t>products. The </a:t>
            </a:r>
            <a:r>
              <a:rPr lang="en-US" sz="800" dirty="0">
                <a:solidFill>
                  <a:schemeClr val="tx1"/>
                </a:solidFill>
              </a:rPr>
              <a:t>requested performance features are binding only when they are expressly agreed upon in the concluded contract.</a:t>
            </a:r>
          </a:p>
          <a:p>
            <a:pPr>
              <a:lnSpc>
                <a:spcPct val="110000"/>
              </a:lnSpc>
              <a:spcBef>
                <a:spcPts val="400"/>
              </a:spcBef>
            </a:pPr>
            <a:r>
              <a:rPr lang="en-US" sz="800" dirty="0" smtClean="0">
                <a:solidFill>
                  <a:schemeClr val="tx1"/>
                </a:solidFill>
              </a:rPr>
              <a:t>All </a:t>
            </a:r>
            <a:r>
              <a:rPr lang="en-US" sz="800" dirty="0">
                <a:solidFill>
                  <a:schemeClr val="tx1"/>
                </a:solidFill>
              </a:rPr>
              <a:t>product designations, product names, etc. may contain trademarks or other rights of Siemens AG, its affiliated companies or third parties. </a:t>
            </a:r>
            <a:r>
              <a:rPr lang="en-US" sz="800" dirty="0" smtClean="0">
                <a:solidFill>
                  <a:schemeClr val="tx1"/>
                </a:solidFill>
              </a:rPr>
              <a:t/>
            </a:r>
            <a:br>
              <a:rPr lang="en-US" sz="800" dirty="0" smtClean="0">
                <a:solidFill>
                  <a:schemeClr val="tx1"/>
                </a:solidFill>
              </a:rPr>
            </a:br>
            <a:r>
              <a:rPr lang="en-US" sz="800" dirty="0" smtClean="0">
                <a:solidFill>
                  <a:schemeClr val="tx1"/>
                </a:solidFill>
              </a:rPr>
              <a:t>Their </a:t>
            </a:r>
            <a:r>
              <a:rPr lang="en-US" sz="800" dirty="0">
                <a:solidFill>
                  <a:schemeClr val="tx1"/>
                </a:solidFill>
              </a:rPr>
              <a:t>unauthorized use may infringe the rights of the respective owner.</a:t>
            </a:r>
          </a:p>
        </p:txBody>
      </p:sp>
      <p:pic>
        <p:nvPicPr>
          <p:cNvPr id="10" name="Basic_Controller_C" descr="Z:\NEU\Products\SIMATIC\Controller\Basic_Controller\Basic_Controller_C.jpg"/>
          <p:cNvPicPr>
            <a:picLocks noGrp="1" noChangeAspect="1" noChangeArrowheads="1"/>
          </p:cNvPicPr>
          <p:nvPr>
            <p:ph type="pic" sz="quarter" idx="15"/>
            <p:custDataLst>
              <p:tags r:id="rId6"/>
            </p:custDataLst>
          </p:nvPr>
        </p:nvPicPr>
        <p:blipFill>
          <a:blip r:embed="rId9">
            <a:extLst>
              <a:ext uri="{28A0092B-C50C-407E-A947-70E740481C1C}">
                <a14:useLocalDpi xmlns:a14="http://schemas.microsoft.com/office/drawing/2010/main" val="0"/>
              </a:ext>
            </a:extLst>
          </a:blip>
          <a:srcRect l="69" r="69"/>
          <a:stretch>
            <a:fillRect/>
          </a:stretch>
        </p:blipFill>
        <p:spPr bwMode="auto">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07545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p:cNvGraphicFramePr>
          <p:nvPr>
            <p:custDataLst>
              <p:tags r:id="rId3"/>
            </p:custDataLst>
            <p:extLst>
              <p:ext uri="{D42A27DB-BD31-4B8C-83A1-F6EECF244321}">
                <p14:modId xmlns:p14="http://schemas.microsoft.com/office/powerpoint/2010/main" val="3695647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726" name="think-cell Folie" r:id="rId6" imgW="270" imgH="270" progId="TCLayout.ActiveDocument.1">
                  <p:embed/>
                </p:oleObj>
              </mc:Choice>
              <mc:Fallback>
                <p:oleObj name="think-cell Folie" r:id="rId6" imgW="270" imgH="270" progId="TCLayout.ActiveDocument.1">
                  <p:embed/>
                  <p:pic>
                    <p:nvPicPr>
                      <p:cNvPr id="0" name="Picture 7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15"/>
          <p:cNvSpPr/>
          <p:nvPr/>
        </p:nvSpPr>
        <p:spPr bwMode="auto">
          <a:xfrm>
            <a:off x="6235969" y="1409299"/>
            <a:ext cx="5472112" cy="4756551"/>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17" name="Rectangle 34"/>
          <p:cNvSpPr>
            <a:spLocks noChangeArrowheads="1"/>
          </p:cNvSpPr>
          <p:nvPr/>
        </p:nvSpPr>
        <p:spPr bwMode="auto">
          <a:xfrm>
            <a:off x="8612081" y="1412875"/>
            <a:ext cx="3096000" cy="432000"/>
          </a:xfrm>
          <a:prstGeom prst="rect">
            <a:avLst/>
          </a:prstGeom>
          <a:solidFill>
            <a:srgbClr val="00374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b="1" i="0" u="none" baseline="0" smtClean="0">
                <a:solidFill>
                  <a:srgbClr val="FFFFFF"/>
                </a:solidFill>
              </a:rPr>
              <a:t>Expansion</a:t>
            </a:r>
            <a:endParaRPr lang="en-US" altLang="en-US" b="1" dirty="0">
              <a:solidFill>
                <a:srgbClr val="FFFFFF"/>
              </a:solidFill>
            </a:endParaRPr>
          </a:p>
        </p:txBody>
      </p:sp>
      <p:sp>
        <p:nvSpPr>
          <p:cNvPr id="6" name="Rectangle 5"/>
          <p:cNvSpPr/>
          <p:nvPr/>
        </p:nvSpPr>
        <p:spPr bwMode="auto">
          <a:xfrm>
            <a:off x="627063" y="1409299"/>
            <a:ext cx="5472112" cy="4756551"/>
          </a:xfrm>
          <a:prstGeom prst="rect">
            <a:avLst/>
          </a:prstGeom>
          <a:solidFill>
            <a:srgbClr val="DCE1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rtl="0">
              <a:lnSpc>
                <a:spcPct val="110000"/>
              </a:lnSpc>
              <a:spcBef>
                <a:spcPct val="0"/>
              </a:spcBef>
              <a:buFont typeface="Wingdings" charset="0"/>
              <a:buNone/>
            </a:pPr>
            <a:endParaRPr lang="en-US" sz="1800" b="1" dirty="0" err="1" smtClean="0">
              <a:solidFill>
                <a:schemeClr val="tx1"/>
              </a:solidFill>
            </a:endParaRPr>
          </a:p>
        </p:txBody>
      </p:sp>
      <p:sp>
        <p:nvSpPr>
          <p:cNvPr id="2" name="Title 1"/>
          <p:cNvSpPr>
            <a:spLocks noGrp="1"/>
          </p:cNvSpPr>
          <p:nvPr>
            <p:ph type="title"/>
          </p:nvPr>
        </p:nvSpPr>
        <p:spPr/>
        <p:txBody>
          <a:bodyPr>
            <a:noAutofit/>
          </a:bodyPr>
          <a:lstStyle/>
          <a:p>
            <a:pPr algn="l" rtl="0"/>
            <a:r>
              <a:rPr lang="en-US" b="1" i="0" u="none" baseline="0"/>
              <a:t>Design and handling</a:t>
            </a:r>
            <a:r>
              <a:rPr lang="en-US"/>
              <a:t/>
            </a:r>
            <a:br>
              <a:rPr lang="en-US"/>
            </a:br>
            <a:r>
              <a:rPr lang="en-US" b="1" i="0" u="none" baseline="0"/>
              <a:t>Extension module assembly</a:t>
            </a:r>
            <a:endParaRPr lang="en-US" dirty="0"/>
          </a:p>
        </p:txBody>
      </p:sp>
      <p:pic>
        <p:nvPicPr>
          <p:cNvPr id="33800" name="Picture 8" descr="D:\AS FA\201415\S7-1200_Detail_JPG\08_Funktion 01c_DT.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67175" y="4672739"/>
            <a:ext cx="2232000" cy="1487070"/>
          </a:xfrm>
          <a:prstGeom prst="rect">
            <a:avLst/>
          </a:prstGeom>
          <a:noFill/>
          <a:extLst>
            <a:ext uri="{909E8E84-426E-40DD-AFC4-6F175D3DCCD1}">
              <a14:hiddenFill xmlns:a14="http://schemas.microsoft.com/office/drawing/2010/main">
                <a:solidFill>
                  <a:srgbClr val="FFFFFF"/>
                </a:solidFill>
              </a14:hiddenFill>
            </a:ext>
          </a:extLst>
        </p:spPr>
      </p:pic>
      <p:pic>
        <p:nvPicPr>
          <p:cNvPr id="33801" name="Picture 9" descr="D:\AS FA\201415\S7-1200_Detail_JPG\08_Funktion 01g_DT.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67175" y="3029706"/>
            <a:ext cx="2232000" cy="1487070"/>
          </a:xfrm>
          <a:prstGeom prst="rect">
            <a:avLst/>
          </a:prstGeom>
          <a:noFill/>
          <a:extLst>
            <a:ext uri="{909E8E84-426E-40DD-AFC4-6F175D3DCCD1}">
              <a14:hiddenFill xmlns:a14="http://schemas.microsoft.com/office/drawing/2010/main">
                <a:solidFill>
                  <a:srgbClr val="FFFFFF"/>
                </a:solidFill>
              </a14:hiddenFill>
            </a:ext>
          </a:extLst>
        </p:spPr>
      </p:pic>
      <p:pic>
        <p:nvPicPr>
          <p:cNvPr id="33803" name="Picture 11" descr="D:\AS FA\201415\S7-1200_Detail_JPG\08_Funktion 01g_DT.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235969" y="3029706"/>
            <a:ext cx="2232000" cy="1487071"/>
          </a:xfrm>
          <a:prstGeom prst="rect">
            <a:avLst/>
          </a:prstGeom>
          <a:noFill/>
          <a:extLst>
            <a:ext uri="{909E8E84-426E-40DD-AFC4-6F175D3DCCD1}">
              <a14:hiddenFill xmlns:a14="http://schemas.microsoft.com/office/drawing/2010/main">
                <a:solidFill>
                  <a:srgbClr val="FFFFFF"/>
                </a:solidFill>
              </a14:hiddenFill>
            </a:ext>
          </a:extLst>
        </p:spPr>
      </p:pic>
      <p:pic>
        <p:nvPicPr>
          <p:cNvPr id="33804" name="Picture 12" descr="D:\AS FA\201415\S7-1200_Detail_JPG\08_Funktion 01h_DT.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67175" y="1412875"/>
            <a:ext cx="2232000" cy="14870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D:\AS FA\201415\S7-1200_Detail_JPG\08_Funktion 01h_DT.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235969" y="4672739"/>
            <a:ext cx="2232000" cy="1487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D:\AS FA\201415\S7-1200_Detail_JPG\08_Funktion 01f_DT.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235969" y="1409298"/>
            <a:ext cx="2232000" cy="14870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063" y="1986770"/>
            <a:ext cx="3030046" cy="3016210"/>
          </a:xfrm>
          <a:prstGeom prst="rect">
            <a:avLst/>
          </a:prstGeom>
          <a:noFill/>
        </p:spPr>
        <p:txBody>
          <a:bodyPr wrap="square" lIns="108000" tIns="0" rIns="0" bIns="0" rtlCol="0">
            <a:spAutoFit/>
          </a:bodyPr>
          <a:lstStyle/>
          <a:p>
            <a:pPr marL="228600" indent="-228600" algn="l" rtl="0">
              <a:lnSpc>
                <a:spcPct val="110000"/>
              </a:lnSpc>
              <a:spcBef>
                <a:spcPts val="600"/>
              </a:spcBef>
              <a:buFont typeface="+mj-lt"/>
              <a:buAutoNum type="arabicPeriod"/>
            </a:pPr>
            <a:r>
              <a:rPr lang="en-US" sz="1600" b="0" i="0" u="none" baseline="0">
                <a:solidFill>
                  <a:schemeClr val="tx1"/>
                </a:solidFill>
              </a:rPr>
              <a:t>Remove backplane bus cover</a:t>
            </a:r>
          </a:p>
          <a:p>
            <a:pPr marL="228600" indent="-228600" algn="l" rtl="0">
              <a:lnSpc>
                <a:spcPct val="110000"/>
              </a:lnSpc>
              <a:spcBef>
                <a:spcPts val="600"/>
              </a:spcBef>
              <a:buFont typeface="+mj-lt"/>
              <a:buAutoNum type="arabicPeriod"/>
            </a:pPr>
            <a:r>
              <a:rPr lang="en-US" sz="1600" b="0" i="0" u="none" baseline="0">
                <a:solidFill>
                  <a:schemeClr val="tx1"/>
                </a:solidFill>
              </a:rPr>
              <a:t>Insert SM into standard mounting rails</a:t>
            </a:r>
          </a:p>
          <a:p>
            <a:pPr marL="228600" indent="-228600" algn="l" rtl="0">
              <a:lnSpc>
                <a:spcPct val="110000"/>
              </a:lnSpc>
              <a:spcBef>
                <a:spcPts val="600"/>
              </a:spcBef>
              <a:buFont typeface="+mj-lt"/>
              <a:buAutoNum type="arabicPeriod"/>
            </a:pPr>
            <a:r>
              <a:rPr lang="en-US" sz="1600" b="0" i="0" u="none" baseline="0">
                <a:solidFill>
                  <a:schemeClr val="tx1"/>
                </a:solidFill>
              </a:rPr>
              <a:t>Guide the SM to the adjacent module</a:t>
            </a:r>
          </a:p>
          <a:p>
            <a:pPr marL="228600" indent="-228600" algn="l" rtl="0">
              <a:lnSpc>
                <a:spcPct val="110000"/>
              </a:lnSpc>
              <a:spcBef>
                <a:spcPts val="600"/>
              </a:spcBef>
              <a:buFont typeface="+mj-lt"/>
              <a:buAutoNum type="arabicPeriod"/>
            </a:pPr>
            <a:r>
              <a:rPr lang="en-US" sz="1600" b="0" i="0" u="none" baseline="0">
                <a:solidFill>
                  <a:schemeClr val="tx1"/>
                </a:solidFill>
              </a:rPr>
              <a:t>Lock the standard rail mounting clamp</a:t>
            </a:r>
          </a:p>
          <a:p>
            <a:pPr marL="228600" indent="-228600" algn="l" rtl="0">
              <a:lnSpc>
                <a:spcPct val="110000"/>
              </a:lnSpc>
              <a:spcBef>
                <a:spcPts val="600"/>
              </a:spcBef>
              <a:buFont typeface="+mj-lt"/>
              <a:buAutoNum type="arabicPeriod"/>
            </a:pPr>
            <a:r>
              <a:rPr lang="en-US" sz="1600" b="0" i="0" u="none" baseline="0">
                <a:solidFill>
                  <a:schemeClr val="tx1"/>
                </a:solidFill>
              </a:rPr>
              <a:t>Guide the bracket for the bus connector contact to the left towards the adjacent module</a:t>
            </a:r>
          </a:p>
        </p:txBody>
      </p:sp>
      <p:sp>
        <p:nvSpPr>
          <p:cNvPr id="15" name="TextBox 14"/>
          <p:cNvSpPr txBox="1"/>
          <p:nvPr/>
        </p:nvSpPr>
        <p:spPr>
          <a:xfrm>
            <a:off x="8612081" y="1986770"/>
            <a:ext cx="3030046" cy="2126736"/>
          </a:xfrm>
          <a:prstGeom prst="rect">
            <a:avLst/>
          </a:prstGeom>
          <a:noFill/>
        </p:spPr>
        <p:txBody>
          <a:bodyPr wrap="square" lIns="0" tIns="0" rIns="0" bIns="0" rtlCol="0">
            <a:spAutoFit/>
          </a:bodyPr>
          <a:lstStyle/>
          <a:p>
            <a:pPr marL="228600" indent="-228600" algn="l" rtl="0">
              <a:lnSpc>
                <a:spcPct val="110000"/>
              </a:lnSpc>
              <a:spcBef>
                <a:spcPts val="600"/>
              </a:spcBef>
              <a:buFont typeface="+mj-lt"/>
              <a:buAutoNum type="arabicPeriod"/>
            </a:pPr>
            <a:r>
              <a:rPr lang="en-US" sz="1600" b="0" i="0" u="none" baseline="0">
                <a:solidFill>
                  <a:schemeClr val="tx1"/>
                </a:solidFill>
              </a:rPr>
              <a:t>Loosen the bus connector contact by pushing the bolt to the right </a:t>
            </a:r>
          </a:p>
          <a:p>
            <a:pPr marL="228600" indent="-228600" algn="l" rtl="0">
              <a:lnSpc>
                <a:spcPct val="110000"/>
              </a:lnSpc>
              <a:spcBef>
                <a:spcPts val="600"/>
              </a:spcBef>
              <a:buFont typeface="+mj-lt"/>
              <a:buAutoNum type="arabicPeriod"/>
            </a:pPr>
            <a:r>
              <a:rPr lang="en-US" sz="1600" b="0" i="0" u="none" baseline="0">
                <a:solidFill>
                  <a:schemeClr val="tx1"/>
                </a:solidFill>
              </a:rPr>
              <a:t>Move SM right onto standard mounting rail</a:t>
            </a:r>
          </a:p>
          <a:p>
            <a:pPr marL="228600" indent="-228600" algn="l" rtl="0">
              <a:lnSpc>
                <a:spcPct val="110000"/>
              </a:lnSpc>
              <a:spcBef>
                <a:spcPts val="600"/>
              </a:spcBef>
              <a:buFont typeface="+mj-lt"/>
              <a:buAutoNum type="arabicPeriod"/>
            </a:pPr>
            <a:r>
              <a:rPr lang="en-US" sz="1600" b="0" i="0" u="none" baseline="0">
                <a:solidFill>
                  <a:schemeClr val="tx1"/>
                </a:solidFill>
              </a:rPr>
              <a:t>Unlock standard mounting rail clamp</a:t>
            </a:r>
          </a:p>
          <a:p>
            <a:pPr marL="228600" indent="-228600" algn="l" rtl="0">
              <a:lnSpc>
                <a:spcPct val="110000"/>
              </a:lnSpc>
              <a:spcBef>
                <a:spcPts val="600"/>
              </a:spcBef>
              <a:buFont typeface="+mj-lt"/>
              <a:buAutoNum type="arabicPeriod"/>
            </a:pPr>
            <a:r>
              <a:rPr lang="en-US" sz="1600" b="0" i="0" u="none" baseline="0">
                <a:solidFill>
                  <a:schemeClr val="tx1"/>
                </a:solidFill>
              </a:rPr>
              <a:t>SM out of standard mounting rail</a:t>
            </a:r>
          </a:p>
        </p:txBody>
      </p:sp>
      <p:sp>
        <p:nvSpPr>
          <p:cNvPr id="13" name="Rectangle 34"/>
          <p:cNvSpPr>
            <a:spLocks noChangeArrowheads="1"/>
          </p:cNvSpPr>
          <p:nvPr/>
        </p:nvSpPr>
        <p:spPr bwMode="auto">
          <a:xfrm>
            <a:off x="627063" y="1412875"/>
            <a:ext cx="3096000" cy="432000"/>
          </a:xfrm>
          <a:prstGeom prst="rect">
            <a:avLst/>
          </a:prstGeom>
          <a:solidFill>
            <a:srgbClr val="00374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000" tIns="0" rIns="0" bIns="0" anchor="ctr"/>
          <a:lstStyle>
            <a:lvl1pPr eaLnBrk="0" hangingPunct="0">
              <a:lnSpc>
                <a:spcPct val="110000"/>
              </a:lnSpc>
              <a:spcBef>
                <a:spcPct val="25000"/>
              </a:spcBef>
              <a:defRPr>
                <a:solidFill>
                  <a:schemeClr val="tx1"/>
                </a:solidFill>
                <a:latin typeface="Arial" charset="0"/>
              </a:defRPr>
            </a:lvl1pPr>
            <a:lvl2pPr marL="742950" indent="-285750" eaLnBrk="0" hangingPunct="0">
              <a:lnSpc>
                <a:spcPct val="110000"/>
              </a:lnSpc>
              <a:spcBef>
                <a:spcPct val="25000"/>
              </a:spcBef>
              <a:buChar char="§"/>
              <a:defRPr>
                <a:solidFill>
                  <a:schemeClr val="tx1"/>
                </a:solidFill>
                <a:latin typeface="Arial" charset="0"/>
              </a:defRPr>
            </a:lvl2pPr>
            <a:lvl3pPr marL="1143000" indent="-228600" eaLnBrk="0" hangingPunct="0">
              <a:lnSpc>
                <a:spcPct val="110000"/>
              </a:lnSpc>
              <a:spcBef>
                <a:spcPct val="25000"/>
              </a:spcBef>
              <a:buChar char="§"/>
              <a:defRPr>
                <a:solidFill>
                  <a:schemeClr val="tx1"/>
                </a:solidFill>
                <a:latin typeface="Arial" charset="0"/>
              </a:defRPr>
            </a:lvl3pPr>
            <a:lvl4pPr marL="1600200" indent="-228600" eaLnBrk="0" hangingPunct="0">
              <a:lnSpc>
                <a:spcPct val="110000"/>
              </a:lnSpc>
              <a:spcBef>
                <a:spcPct val="25000"/>
              </a:spcBef>
              <a:buChar char="§"/>
              <a:defRPr>
                <a:solidFill>
                  <a:schemeClr val="tx1"/>
                </a:solidFill>
                <a:latin typeface="Arial" charset="0"/>
              </a:defRPr>
            </a:lvl4pPr>
            <a:lvl5pPr marL="2057400" indent="-228600" eaLnBrk="0" hangingPunct="0">
              <a:lnSpc>
                <a:spcPct val="110000"/>
              </a:lnSpc>
              <a:spcBef>
                <a:spcPct val="25000"/>
              </a:spcBef>
              <a:buChar char="§"/>
              <a:defRPr>
                <a:solidFill>
                  <a:schemeClr val="tx1"/>
                </a:solidFill>
                <a:latin typeface="Arial" charset="0"/>
              </a:defRPr>
            </a:lvl5pPr>
            <a:lvl6pPr marL="25146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6pPr>
            <a:lvl7pPr marL="29718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7pPr>
            <a:lvl8pPr marL="34290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8pPr>
            <a:lvl9pPr marL="3886200" indent="-228600" eaLnBrk="0" fontAlgn="base" hangingPunct="0">
              <a:lnSpc>
                <a:spcPct val="110000"/>
              </a:lnSpc>
              <a:spcBef>
                <a:spcPct val="25000"/>
              </a:spcBef>
              <a:spcAft>
                <a:spcPct val="0"/>
              </a:spcAft>
              <a:buClr>
                <a:schemeClr val="accent1"/>
              </a:buClr>
              <a:buFont typeface="Wingdings" pitchFamily="2" charset="2"/>
              <a:buChar char="§"/>
              <a:defRPr>
                <a:solidFill>
                  <a:schemeClr val="tx1"/>
                </a:solidFill>
                <a:latin typeface="Arial" charset="0"/>
              </a:defRPr>
            </a:lvl9pPr>
          </a:lstStyle>
          <a:p>
            <a:pPr algn="l" rtl="0" eaLnBrk="1" hangingPunct="1">
              <a:lnSpc>
                <a:spcPct val="100000"/>
              </a:lnSpc>
              <a:spcBef>
                <a:spcPct val="50000"/>
              </a:spcBef>
            </a:pPr>
            <a:r>
              <a:rPr lang="en-US" b="1" i="0" u="none" baseline="0">
                <a:solidFill>
                  <a:srgbClr val="FFFFFF"/>
                </a:solidFill>
              </a:rPr>
              <a:t>Installation</a:t>
            </a:r>
            <a:endParaRPr lang="en-US" altLang="en-US" b="1" dirty="0">
              <a:solidFill>
                <a:srgbClr val="FFFFFF"/>
              </a:solidFill>
            </a:endParaRPr>
          </a:p>
        </p:txBody>
      </p:sp>
    </p:spTree>
    <p:custDataLst>
      <p:tags r:id="rId2"/>
    </p:custDataLst>
    <p:extLst>
      <p:ext uri="{BB962C8B-B14F-4D97-AF65-F5344CB8AC3E}">
        <p14:creationId xmlns:p14="http://schemas.microsoft.com/office/powerpoint/2010/main" val="398771619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SKIP_FIRST_INTERSECTSLIDE" val="True"/>
  <p:tag name="CDT_COL_NAV_BG" val="11181716"/>
  <p:tag name="CDT_COL_NAV_BGL1" val="11181716"/>
  <p:tag name="CDT_COL_NAV_BGL1_ACT" val="11181716"/>
  <p:tag name="CDT_COL_NAV_BGL2" val="11181716"/>
  <p:tag name="CDT_COL_NAV_BGL2_ACT" val="11181716"/>
  <p:tag name="CDT_COL_NAV_BGL3" val="11181716"/>
  <p:tag name="CDT_COL_NAV_BGL3_ACT" val="11181716"/>
  <p:tag name="CDT_COL_NAV_FGL1" val="14341072"/>
  <p:tag name="CDT_COL_NAV_FGL1_ACT" val="10040064"/>
  <p:tag name="CDT_COL_NAV_FGL2" val="14341072"/>
  <p:tag name="CDT_COL_NAV_FGL2_ACT" val="10040064"/>
  <p:tag name="CDT_COL_NAV_FGL3" val="14341072"/>
  <p:tag name="CDT_COL_NAV_FGL3_ACT" val="10040064"/>
  <p:tag name="CDT_COL_AG_BGL1" val="11181716"/>
  <p:tag name="CDT_COL_AG_FGL1" val="14341072"/>
  <p:tag name="CDT_COL_AG_BGL1_ACT" val="11181716"/>
  <p:tag name="CDT_COL_AG_FGL1_ACT" val="10040064"/>
  <p:tag name="CDT_COL_AG_RES" val="-1"/>
  <p:tag name="CDT_COL_TITLE_BG" val="16777215"/>
  <p:tag name="CDT_CUSTOMER" val="Siemens_I_2013_16x9"/>
  <p:tag name="CDT_TEMPLATEVERSION" val="2.1.0"/>
  <p:tag name="CDT_VERSION" val="4.2.0.0"/>
  <p:tag name="CDT_P4PP_HISTORY" val="Created using Productivity4PP V3.1.1.1&#10;&#10;Converted from A&amp;D 2008 Template V3.0.1 to Siemens I IA+DT Template V1.2.0 using P4PP V3.1.2.2&#10;&#10;Converted from Siemens Industry Template V1.2.0 to Siemens Industry 2013 Template V2.1.0 using P4PP V4.2.0.1&#10;&#10;Converted from Siemens Industry 2013 Template V2.1.0 to Siemens Industry 2013 (16:9) Template V2.1.0 using P4PP V4.2.0.1"/>
  <p:tag name="THINKCELLPRESENTATIONDONOTDELETE" val="&lt;?xml version=&quot;1.0&quot; encoding=&quot;UTF-16&quot; standalone=&quot;yes&quot;?&gt;&#10;&lt;root reqver=&quot;21047&quot;&gt;&lt;version val=&quot;23239&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precDefaultQuarter/&gt;&lt;m_precDefaultMonth/&gt;&lt;m_precDefaultWeek/&gt;&lt;m_precDefaultDay/&gt;&lt;m_mruColor&gt;&lt;m_vecMRU length=&quot;0&quot;/&gt;&lt;/m_mruColor&gt;&lt;m_eweekdayFirstOfWeek val=&quot;2&quot;/&gt;&lt;m_eweekdayFirstOfWorkweek val=&quot;2&quot;/&gt;&lt;m_eweekdayFirstOfWeekend val=&quot;7&quot;/&gt;&lt;/CPresentation&gt;&lt;/root&gt;"/>
  <p:tag name="CDT_CUSTOMER_NAME" val="Siemens AG, Industry Sector"/>
  <p:tag name="CDT_PRELIMINARY" val="False"/>
  <p:tag name="CDT_CONFIDENTIALITY" val="0"/>
  <p:tag name="CDT_LANGUAGE" val="1031"/>
  <p:tag name="CDT_FONTSET" val="Arial"/>
  <p:tag name="CDT_PATH" val="False"/>
  <p:tag name="CDT_FILENAME" val="False"/>
  <p:tag name="CDT_SLIDENUMBER" val="True"/>
  <p:tag name="CDT_ACTUALDATE" val="False"/>
  <p:tag name="CDT_AUTHOR" val="True"/>
  <p:tag name="CDT_AUTHORTEXT" val="%"/>
  <p:tag name="CDT_CATEGORY" val="www.siemens.com/s7-1200"/>
  <p:tag name="CDT_CATEGORY2" val="%"/>
  <p:tag name="CDT_TITLE" val="SIMATIC S7-1200 Basic Controller im TIA Portal"/>
  <p:tag name="CDT_NAVTEXT" val="True"/>
  <p:tag name="CDT_INTERSECTSLIDES" val="False"/>
  <p:tag name="CDT_TYPE_OF_INDEXSLIDE" val="3"/>
  <p:tag name="CDT_AGENDALEVELS" val="2"/>
  <p:tag name="CDT_NAVBARLEVELS" val="1"/>
  <p:tag name="CDT_NAVBAR_FONTSIZE" val="0"/>
  <p:tag name="CDT_KEYVISUAL_NAME" val="\\workspace.automation.siemens.com\content\10005915\Shared%20Documents\Key%20Visuals\Industry 2013\Sector_Industry\Industry_Automation\AS\SIMATIC Controller\S7-1200\SIMATIC_S7-1200_TIAP_bigbar_down.jpg"/>
  <p:tag name="CDT_CONTACT_NAME" val="Jan Latzko"/>
  <p:tag name="CDT_CONTACT_ORG" val="DF FA AS E&amp;C-PRM2"/>
  <p:tag name="CDT_CONTACT_ADDRESS1" val=""/>
  <p:tag name="CDT_CONTACT_ADDRESS2" val=""/>
  <p:tag name="CDT_CONTACT_FON" val="+49 911 895 2879"/>
  <p:tag name="CDT_CONTACT_MAIL" val="jan.latzko@siemens.com"/>
  <p:tag name="CDT_CONTACT_FUNCTION" val="Produktmanager S7-1200"/>
  <p:tag name="CDT_CONTACT_FAX" val=""/>
  <p:tag name="CDT_CONTACT_MOBILE" val=""/>
  <p:tag name="CDT_CONTACT_NAME_ENABLED" val="True"/>
  <p:tag name="CDT_CONTACT_ORG_ENABLED" val="True"/>
  <p:tag name="CDT_CONTACT_ADDRESS1_ENABLED" val="True"/>
  <p:tag name="CDT_CONTACT_ADDRESS2_ENABLED" val="True"/>
  <p:tag name="CDT_CONTACT_FON_ENABLED" val="True"/>
  <p:tag name="CDT_CONTACT_MAIL_ENABLED" val="True"/>
  <p:tag name="CDT_CONTACT_FUNCTION_ENABLED" val="True"/>
  <p:tag name="CDT_CONTACT_FAX_ENABLED" val="True"/>
  <p:tag name="CDT_CONTACT_MOBILE_ENABLED" val="True"/>
  <p:tag name="CDT_ACTIVE_CP" val="1"/>
  <p:tag name="CDT_CUST_COL1" val="11180935"/>
  <p:tag name="CDT_CUST_COL2" val="16777215"/>
  <p:tag name="CDT_CUST_COL3" val="4601635"/>
  <p:tag name="CDT_CUST_COL4" val="16777215"/>
  <p:tag name="CDT_CUST_COL5" val="13490135"/>
  <p:tag name="CDT_CUST_COL6" val="0"/>
  <p:tag name="CDT_CUST_COL7" val="0"/>
  <p:tag name="CDT_CUST_COL8" val="11180935"/>
  <p:tag name="CDT_CUST_COL9" val="0"/>
  <p:tag name="CDT_CUST_COL10" val="153"/>
  <p:tag name="CDT_LAST_TITLE" val="SIMATIC S7-1200 Basic Controller im TIA Portal"/>
  <p:tag name="CDT_NAVI_ACTUAL" val="True"/>
  <p:tag name="CDT_CREATORVERSION" val="4.2.0.1"/>
  <p:tag name="THINKCELLUNDODONOTDELETE" val="1"/>
</p:tagLst>
</file>

<file path=ppt/tags/tag1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9"/>
  <p:tag name="CDT_PROT" val="3"/>
  <p:tag name="CDT_PROT_TOP" val="519,5"/>
  <p:tag name="CDT_PROT_LEFT" val="298,2492"/>
  <p:tag name="CDT_PROT_WIDTH" val="662,2507"/>
  <p:tag name="CDT_PROT_HEIGHT" val="20,5"/>
  <p:tag name="CDT_FILLUNVISIBLE" val="True"/>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01.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10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10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10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10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0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0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11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11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1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11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 name="CDT_MASTERSHAPE2" val="2:0-0-326,7-960,5"/>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12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23.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124.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12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2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127.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128.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378,2697"/>
  <p:tag name="CDT_PROT_WIDTH" val="317,4803"/>
  <p:tag name="CDT_PROT_HEIGHT" val="181,5"/>
</p:tagLst>
</file>

<file path=ppt/tags/tag129.xml><?xml version="1.0" encoding="utf-8"?>
<p:tagLst xmlns:a="http://schemas.openxmlformats.org/drawingml/2006/main" xmlns:r="http://schemas.openxmlformats.org/officeDocument/2006/relationships" xmlns:p="http://schemas.openxmlformats.org/presentationml/2006/main">
  <p:tag name="CDT_PROT" val="2"/>
  <p:tag name="CDT_PROT_TOP" val="303,9999"/>
  <p:tag name="CDT_PROT_LEFT" val="49,37504"/>
  <p:tag name="CDT_PROT_WIDTH" val="317,4803"/>
  <p:tag name="CDT_PROT_HEIGHT" val="181,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3:0-0-406,08-960,5"/>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1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3"/>
  <p:tag name="CDT_TARGETSHAPE_NEW" val="6"/>
  <p:tag name="CDT_PROT" val="2"/>
  <p:tag name="CDT_PROT_TOP" val="111,25"/>
  <p:tag name="CDT_PROT_LEFT" val="820,4528"/>
  <p:tag name="CDT_PROT_WIDTH" val="102,0472"/>
  <p:tag name="CDT_PROT_HEIGHT" val="374,25"/>
  <p:tag name="CDT_FILLUNVISIBLE" val="True"/>
  <p:tag name="CDT_LINEUNVISIBLE" val="Tru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3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3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13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13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13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13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3:0-0-540-960,5"/>
  <p:tag name="CDT_LINEUNVISIBLE" val="True"/>
</p:tagLst>
</file>

<file path=ppt/tags/tag14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14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4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4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4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4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4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4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4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4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3:0-0-540-960,5"/>
  <p:tag name="CDT_LINEUNVISIBLE" val="True"/>
</p:tagLst>
</file>

<file path=ppt/tags/tag1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1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1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1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1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1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1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1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15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15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9"/>
  <p:tag name="CDT_PROT" val="3"/>
  <p:tag name="CDT_PROT_TOP" val="519,5"/>
  <p:tag name="CDT_PROT_LEFT" val="298,2492"/>
  <p:tag name="CDT_PROT_WIDTH" val="662,2507"/>
  <p:tag name="CDT_PROT_HEIGHT" val="20,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60.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FILLUNVISIBLE" val="True"/>
  <p:tag name="CDT_LINEUNVISIBLE" val="True"/>
  <p:tag name="CDT_EXTCOL" val="True"/>
  <p:tag name="CDT_COLTX_NEW" val="25"/>
  <p:tag name="CDT_TARGETSHAPE_NEW" val="8"/>
  <p:tag name="CDT_PROT" val="3"/>
  <p:tag name="CDT_PROT_TOP" val="519,5"/>
  <p:tag name="CDT_PROT_LEFT" val="0"/>
  <p:tag name="CDT_PROT_WIDTH" val="309,6244"/>
  <p:tag name="CDT_PROT_HEIGHT" val="20,5"/>
</p:tagLst>
</file>

<file path=ppt/tags/tag16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Lst>
</file>

<file path=ppt/tags/tag162.xml><?xml version="1.0" encoding="utf-8"?>
<p:tagLst xmlns:a="http://schemas.openxmlformats.org/drawingml/2006/main" xmlns:r="http://schemas.openxmlformats.org/officeDocument/2006/relationships" xmlns:p="http://schemas.openxmlformats.org/presentationml/2006/main">
  <p:tag name="MIO_PRESI_FIRST_SLIDENUMBER" val="1"/>
  <p:tag name="MIO_SKIPVERSION" val="01.01.0001 00:00:00"/>
  <p:tag name="MIO_FALLBACK_LAYOUT" val="5"/>
  <p:tag name="MIO_SHOW_DATE" val="True"/>
  <p:tag name="MIO_SHOW_FOOTER" val="True"/>
  <p:tag name="MIO_SHOW_PAGENUMBER" val="True"/>
  <p:tag name="MIO_AVOID_BLANK_LAYOUT" val="True"/>
  <p:tag name="MIO_CD_LAYOUT_VALID_AREA" val="True"/>
  <p:tag name="MIO_NUMBER_OF_VALID_LAYOUTS" val="23"/>
  <p:tag name="MIO_HDS" val="True"/>
  <p:tag name="MIO_EK" val="648077"/>
  <p:tag name="MIO_EKGUID" val="cccadc46-efbb-469a-8808-1ebe6815d0ae"/>
  <p:tag name="MIO_UPDATE" val="True"/>
  <p:tag name="MIO_VERSION" val="14.07.2017 18:43:36"/>
  <p:tag name="MIO_DBID" val="598A5C07-C27D-430B-A8FC-FA667BE665A4"/>
  <p:tag name="MIO_LASTDOWNLOADED" val="10.08.2017 10:47:07"/>
  <p:tag name="MIO_OBJECTNAME" val="EN 16:9 - Siemens 2017"/>
  <p:tag name="MIO_LASTEDITORNAME" val="Dietmar Kluge"/>
  <p:tag name="MIO_CDID" val="ba75d1f8-e04e-40da-98ff-200c67277e2b"/>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 name="MIO_SKIP_CDCHECK" val="True"/>
</p:tagLst>
</file>

<file path=ppt/tags/tag1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1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17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7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1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DELETE_ONEVENT_NEWPRES" val="False"/>
  <p:tag name="CDT_PROT" val="2"/>
  <p:tag name="CDT_PROT_TOP" val="111,25"/>
  <p:tag name="CDT_PROT_LEFT" val="366,85"/>
  <p:tag name="CDT_PROT_WIDTH" val="593,65"/>
  <p:tag name="CDT_PROT_HEIGHT" val="374,25"/>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8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8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19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19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20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20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2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2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0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210.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2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1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21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21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ags/tag2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20.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430,875"/>
  <p:tag name="CDT_PROT_HEIGHT" val="181,375"/>
</p:tagLst>
</file>

<file path=ppt/tags/tag22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181,375"/>
</p:tagLst>
</file>

<file path=ppt/tags/tag22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430,875"/>
  <p:tag name="CDT_PROT_HEIGHT" val="181,5"/>
</p:tagLst>
</file>

<file path=ppt/tags/tag223.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1,625"/>
  <p:tag name="CDT_PROT_WIDTH" val="430,875"/>
  <p:tag name="CDT_PROT_HEIGHT" val="181,5"/>
</p:tagLst>
</file>

<file path=ppt/tags/tag2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2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3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2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17,4803"/>
  <p:tag name="CDT_PROT_HEIGHT" val="374,25"/>
</p:tagLst>
</file>

<file path=ppt/tags/tag24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7"/>
  <p:tag name="CDT_PROT_WIDTH" val="317,4803"/>
  <p:tag name="CDT_PROT_HEIGHT" val="374,25"/>
</p:tagLst>
</file>

<file path=ppt/tags/tag2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4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4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04,0945"/>
  <p:tag name="CDT_PROT_HEIGHT" val="374,25"/>
</p:tagLst>
</file>

<file path=ppt/tags/tag24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264,7559"/>
  <p:tag name="CDT_PROT_WIDTH" val="215,4941"/>
  <p:tag name="CDT_PROT_HEIGHT" val="374,25"/>
</p:tagLst>
</file>

<file path=ppt/tags/tag24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204,125"/>
  <p:tag name="CDT_PROT_HEIGHT" val="374,25"/>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5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25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25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5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5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9.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317,4803"/>
  <p:tag name="CDT_PROT_HEIGHT" val="181,375"/>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60.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78,2696"/>
  <p:tag name="CDT_PROT_WIDTH" val="317,4803"/>
  <p:tag name="CDT_PROT_HEIGHT" val="181,375"/>
</p:tagLst>
</file>

<file path=ppt/tags/tag261.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317,4803"/>
  <p:tag name="CDT_PROT_HEIGHT" val="181,5"/>
</p:tagLst>
</file>

<file path=ppt/tags/tag262.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378,2697"/>
  <p:tag name="CDT_PROT_WIDTH" val="317,4803"/>
  <p:tag name="CDT_PROT_HEIGHT" val="181,5"/>
</p:tagLst>
</file>

<file path=ppt/tags/tag26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3"/>
  <p:tag name="CDT_TARGETSHAPE_NEW" val="6"/>
  <p:tag name="CDT_PROT" val="2"/>
  <p:tag name="CDT_PROT_TOP" val="111,25"/>
  <p:tag name="CDT_PROT_LEFT" val="820,4528"/>
  <p:tag name="CDT_PROT_WIDTH" val="102,0472"/>
  <p:tag name="CDT_PROT_HEIGHT" val="374,25"/>
</p:tagLst>
</file>

<file path=ppt/tags/tag26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6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2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26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2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
  <p:tag name="CDT_FILLUNVISIBLE" val="False"/>
  <p:tag name="CDT_LINEUNVISIBLE" val="True"/>
</p:tagLst>
</file>

<file path=ppt/tags/tag27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False"/>
  <p:tag name="CDT_AUTODIALOG" val="2"/>
  <p:tag name="CDT_TARGETSHAPE_NEW" val="14"/>
  <p:tag name="CDT_PROT" val="3"/>
  <p:tag name="CDT_PROT_TOP" val="0"/>
  <p:tag name="CDT_PROT_LEFT" val="0"/>
  <p:tag name="CDT_PROT_WIDTH" val="960,5"/>
  <p:tag name="CDT_PROT_HEIGHT" val="326,7"/>
</p:tagLst>
</file>

<file path=ppt/tags/tag2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 name="CDT_FILLUNVISIBLE" val="False"/>
  <p:tag name="CDT_LINEUNVISIBLE" val="True"/>
</p:tagLst>
</file>

<file path=ppt/tags/tag2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PROT" val="2"/>
  <p:tag name="CDT_PROT_TOP" val="295,7487"/>
  <p:tag name="CDT_PROT_LEFT" val="26,62496"/>
  <p:tag name="CDT_PROT_WIDTH" val="933,8749"/>
  <p:tag name="CDT_PROT_HEIGHT" val="30,95134"/>
  <p:tag name="CDT_DELETE_ONEVENT_NEWPRES" val="False"/>
  <p:tag name="CDT_FILLUNVISIBLE" val="False"/>
  <p:tag name="CDT_LINEUNVISIBLE" val="True"/>
</p:tagLst>
</file>

<file path=ppt/tags/tag2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2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2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2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279.xml><?xml version="1.0" encoding="utf-8"?>
<p:tagLst xmlns:a="http://schemas.openxmlformats.org/drawingml/2006/main" xmlns:r="http://schemas.openxmlformats.org/officeDocument/2006/relationships" xmlns:p="http://schemas.openxmlformats.org/presentationml/2006/main">
  <p:tag name="CDT_EXTCOL" val="True"/>
  <p:tag name="CDT_COLTX" val="12"/>
  <p:tag name="CDT_FILLFIXED" val="True"/>
  <p:tag name="CDT_LINEFIXED" val="True"/>
  <p:tag name="CDT_AUTODIALOG" val="1"/>
  <p:tag name="CDT_TARGETSHAPE" val="1"/>
  <p:tag name="CDT_PROT" val="3"/>
  <p:tag name="CDT_PROT_TOP" val="493,75"/>
  <p:tag name="CDT_PROT_LEFT" val="371,375"/>
  <p:tag name="CDT_PROT_WIDTH" val="348,625"/>
  <p:tag name="CDT_PROT_HEIGHT" val="46,25"/>
  <p:tag name="CDT_FILLUNVISIBLE" val="True"/>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280.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Text (A+D 2008)"/>
  <p:tag name="CDT_ORIGINAL_MASTERS_NAME" val="SlideMaster Text (A+D 2008)"/>
  <p:tag name="CDT_ORIGINAL_LAYOUT_TYPE" val="2"/>
  <p:tag name="CDT_DEFAULT_SLIDE" val="True"/>
  <p:tag name="CDT_NAVBARONTHISSLIDE" val="True"/>
  <p:tag name="CDT_TITLE2" val=""/>
  <p:tag name="CDT_TITLE3" val=""/>
  <p:tag name="CDT_DESIGNS_NAME" val="Siemens 2013 – 16:9"/>
  <p:tag name="CDT_MASTERS_NAME" val="Title (big bar down)"/>
  <p:tag name="CDT_LAYOUT_TYPE" val="1"/>
  <p:tag name="CDT_INTERSECT_SLIDE" val="False"/>
  <p:tag name="CDT_OLDSLIDEHIDDEN" val="False"/>
  <p:tag name="CDT_OLDSLIDEINDEX" val="1"/>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MIO_GUID" val="75917b34-0484-4a3a-a751-9cd2fe87e320"/>
  <p:tag name="MIO_EK" val="581007"/>
  <p:tag name="MIO_EKGUID" val="ac5625a1-3582-4e70-b77b-4d94a5034685"/>
  <p:tag name="MIO_UPDATE" val="True"/>
  <p:tag name="MIO_VERSION" val="15.02.2016 10:01:50"/>
  <p:tag name="MIO_DBID" val="598A5C07-C27D-430B-A8FC-FA667BE665A4"/>
  <p:tag name="MIO_LASTDOWNLOADED" val="10.08.2017 10:48:59"/>
  <p:tag name="MIO_OBJECTNAME" val="Basic_Controller_FS"/>
  <p:tag name="MIO_LASTEDITORNAME" val="Roland Koch"/>
</p:tagLst>
</file>

<file path=ppt/tags/tag283.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Free Content"/>
  <p:tag name="CDT_ORIGINAL_LAYOUT_TYPE" val="11"/>
  <p:tag name="MIO_EK" val="87806"/>
  <p:tag name="MIO_GUID" val="b1aa76fb-2d47-435d-84a8-dfd548a83ff3"/>
  <p:tag name="MIO_UPDATE" val="True"/>
  <p:tag name="MIO_VERSION" val="20.10.2014 12:13:26"/>
  <p:tag name="MIO_DBID" val="d20216e3-b0be-4acb-a7d9-872dbeb163a1"/>
  <p:tag name="MIO_LASTDOWNLOADED" val="20.10.2014 12:13:27"/>
  <p:tag name="MIO_OBJECTNAME" val="SIMATIC New Controller GenerationInnovationen übe"/>
  <p:tag name="MIO_LASTEDITORNAME" val="Robin Walter"/>
  <p:tag name="MIO_EK_DESIGN" val="-1"/>
  <p:tag name="MIO_VERSION_DESIGN" val="01.01.0001 00:00:00"/>
  <p:tag name="CDT_TITLE1" val="Design und Handling"/>
  <p:tag name="CDT_NAVBARONTHISSLIDE" val="True"/>
  <p:tag name="CDT_INTERSECT_SLIDE" val="False"/>
  <p:tag name="CDT_DESIGNS_NAME" val="Siemens 2013 – 16:9"/>
  <p:tag name="CDT_MASTERS_NAME" val="Free Content"/>
  <p:tag name="CDT_LAYOUT_TYPE" val="11"/>
  <p:tag name="CDT_OLDSLIDEHIDDEN" val="False"/>
  <p:tag name="CDT_OLDSLIDEINDEX" val="2"/>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CDT_TITLE1" val="Übersicht und Positionierung"/>
  <p:tag name="CDT_NAVBARONTHISSLIDE" val="True"/>
  <p:tag name="CDT_INTERSECT_SLIDE" val="False"/>
  <p:tag name="CDT_DESIGNS_NAME" val="Siemens 2013 – 16:9"/>
  <p:tag name="CDT_MASTERS_NAME" val="One object (large)"/>
  <p:tag name="CDT_LAYOUT_TYPE" val="16"/>
  <p:tag name="CDT_OLDSLIDEHIDDEN" val="False"/>
  <p:tag name="CDT_OLDSLIDEINDEX" val="3"/>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_zUPmhkviEmOK49rjEN9N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TpOYKm7gwUGKILsannbt9A"/>
</p:tagLst>
</file>

<file path=ppt/tags/tag28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4"/>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_zUPmhkviEmOK49rjEN9NQ"/>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29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5"/>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_zUPmhkviEmOK49rjEN9NQ"/>
</p:tagLst>
</file>

<file path=ppt/tags/tag29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6"/>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7"/>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CDT_TITLE1" val="Design und Handling"/>
  <p:tag name="CDT_NAVBARONTHISSLIDE" val="True"/>
  <p:tag name="CDT_INTERSECT_SLIDE" val="False"/>
  <p:tag name="CDT_DESIGNS_NAME" val="Siemens 2013 – 16:9"/>
  <p:tag name="CDT_MASTERS_NAME" val="Free Content"/>
  <p:tag name="CDT_LAYOUT_TYPE" val="11"/>
  <p:tag name="CDT_OLDSLIDEHIDDEN" val="False"/>
  <p:tag name="CDT_OLDSLIDEINDEX" val="8"/>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9"/>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30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0"/>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1"/>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CDT_DEFAULT_SLIDE" val="False"/>
  <p:tag name="CDT_SLIDE_NAME_ENG" val="Multiple pictures"/>
  <p:tag name="CDT_SLIDE_NAME_FRE" val="Multiple pictures"/>
  <p:tag name="CDT_SLIDE_NAME_GER" val="Mehrere Bilder"/>
  <p:tag name="CDT_SLIDE_NAME_SPA" val="Multiple pictures"/>
  <p:tag name="CDT_SLIDE_NAME_ITA" val="Multiple pictures"/>
  <p:tag name="CDT_ORIGINAL_DESIGNS_NAME" val="Siemens I IA+DT - Split"/>
  <p:tag name="CDT_ORIGINAL_MASTERS_NAME" val="SlideMaster Siemens I IA+DT - Split"/>
  <p:tag name="CDT_ORIGINAL_LAYOUT_TYPE" val="31"/>
  <p:tag name="CDT_NAVBARONTHISSLIDE" val="True"/>
  <p:tag name="CDT_DESIGNS_NAME" val="Siemens 2013 – 16:9"/>
  <p:tag name="CDT_MASTERS_NAME" val="Free Content"/>
  <p:tag name="CDT_LAYOUT_TYPE" val="11"/>
  <p:tag name="CDT_INTERSECT_SLIDE" val="False"/>
  <p:tag name="CDT_OLDSLIDEHIDDEN" val="False"/>
  <p:tag name="CDT_OLDSLIDEINDEX" val="12"/>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3"/>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4"/>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10.xml><?xml version="1.0" encoding="utf-8"?>
<p:tagLst xmlns:a="http://schemas.openxmlformats.org/drawingml/2006/main" xmlns:r="http://schemas.openxmlformats.org/officeDocument/2006/relationships" xmlns:p="http://schemas.openxmlformats.org/presentationml/2006/main">
  <p:tag name="CDT_DESIGNS_NAME" val="Siemens 2013 – 16:9"/>
  <p:tag name="CDT_MASTERS_NAME" val="Free Content + Navigation"/>
  <p:tag name="CDT_LAYOUT_TYPE" val="32"/>
  <p:tag name="CDT_INTERSECT_SLIDE" val="False"/>
  <p:tag name="CDT_OLDSLIDEHIDDEN" val="False"/>
  <p:tag name="CDT_OLDSLIDEINDEX" val="4"/>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Two columns"/>
  <p:tag name="CDT_LAYOUT_TYPE" val="29"/>
  <p:tag name="CDT_INTERSECT_SLIDE" val="False"/>
  <p:tag name="CDT_OLDSLIDEHIDDEN" val="False"/>
  <p:tag name="CDT_OLDSLIDEINDEX" val="2"/>
  <p:tag name="MIO_GUID" val="86fc04f9-02b0-489d-ab36-5fc0d033d1f1"/>
  <p:tag name="MIO_SLIDE_HAS_HYPERLINK" val="False"/>
  <p:tag name="MIO_EK" val="613556"/>
  <p:tag name="MIO_UPDATE" val="True"/>
  <p:tag name="MIO_VERSION" val="30.06.2016 16:06:56"/>
  <p:tag name="MIO_DBID" val="598A5C07-C27D-430B-A8FC-FA667BE665A4"/>
  <p:tag name="MIO_LASTDOWNLOADED" val="30.06.2016 16:06:56"/>
  <p:tag name="MIO_OBJECTNAME" val="SM 1238 ENERGY METER 480VAC  Properties"/>
  <p:tag name="MIO_LASTEDITORNAME" val="Jan Latzko"/>
  <p:tag name="MIO_EK_DESIGN" val="579030"/>
  <p:tag name="MIO_VERSION_DESIGN" val="27.01.2016 18:24:05"/>
  <p:tag name="MIO_DBID_DESIGN" val="598A5C07-C27D-430B-A8FC-FA667BE665A4"/>
</p:tagLst>
</file>

<file path=ppt/tags/tag31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5"/>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6"/>
</p:tagLst>
</file>

<file path=ppt/tags/tag31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7"/>
</p:tagLst>
</file>

<file path=ppt/tags/tag317.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8"/>
</p:tagLst>
</file>

<file path=ppt/tags/tag31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19"/>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2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20"/>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Three columns"/>
  <p:tag name="CDT_LAYOUT_TYPE" val="32"/>
  <p:tag name="CDT_INTERSECT_SLIDE" val="False"/>
  <p:tag name="CDT_OLDSLIDEHIDDEN" val="False"/>
  <p:tag name="CDT_OLDSLIDEINDEX" val="21"/>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CDT_TITLE1" val="Effizientes Engineering"/>
  <p:tag name="CDT_NAVBARONTHISSLIDE" val="True"/>
  <p:tag name="CDT_INTERSECT_SLIDE" val="False"/>
  <p:tag name="CDT_DESIGNS_NAME" val="Siemens 2013 – 16:9"/>
  <p:tag name="CDT_MASTERS_NAME" val="Two columns"/>
  <p:tag name="CDT_LAYOUT_TYPE" val="29"/>
  <p:tag name="CDT_OLDSLIDEHIDDEN" val="False"/>
  <p:tag name="CDT_OLDSLIDEINDEX" val="22"/>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small)"/>
  <p:tag name="CDT_LAYOUT_TYPE" val="16"/>
  <p:tag name="CDT_INTERSECT_SLIDE" val="False"/>
  <p:tag name="CDT_OLDSLIDEHIDDEN" val="False"/>
  <p:tag name="CDT_OLDSLIDEINDEX" val="23"/>
</p:tagLst>
</file>

<file path=ppt/tags/tag327.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24"/>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25"/>
</p:tagLst>
</file>

<file path=ppt/tags/tag3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11,2501-378,2697-181,5-317,4803"/>
  <p:tag name="CDT_MASTERSHAPE4" val="12:303,9999-49,37504-181,5-317,4803"/>
  <p:tag name="CDT_MASTERSHAPE5" val="15:304-378,2697-181,5-317,4803"/>
  <p:tag name="CDT_MASTERSHAPE6" val="10:111,25-820,4528-374,25-102,0472"/>
  <p:tag name="CDT_LINEUNVISIBLE" val="True"/>
</p:tagLst>
</file>

<file path=ppt/tags/tag33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26"/>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27XGogoD02LkPMk_Yjbu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aL4tWkbed0a.lF6KhSnrdg"/>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5uw8a.0gEWqiMeYiYkH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8MGcpcJdE.VhVI0ogpYv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or6v_kKbdUazq_CMZ1IKh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s3m.ymaMvk2C8iufK7aG3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gyJp2597Ike85RiMPgpWr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TFhxjSKtfkCmGJl6UmDhYQ"/>
</p:tagLst>
</file>

<file path=ppt/tags/tag3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o6nlJIYys0ecCIOHc5EEY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hLIicqV1NUykv64_rUKUpw"/>
</p:tagLst>
</file>

<file path=ppt/tags/tag34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27"/>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28"/>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29"/>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30"/>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
  <p:tag name="CDT_FILLUNVISIBLE" val="False"/>
  <p:tag name="CDT_LINEUNVISIBLE" val="True"/>
</p:tagLst>
</file>

<file path=ppt/tags/tag35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31"/>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CDT_TITLE1" val="Kommunikation"/>
  <p:tag name="CDT_NAVBARONTHISSLIDE" val="True"/>
  <p:tag name="CDT_INTERSECT_SLIDE" val="False"/>
  <p:tag name="CDT_DESIGNS_NAME" val="Siemens 2013 – 16:9"/>
  <p:tag name="CDT_MASTERS_NAME" val="Free Content"/>
  <p:tag name="CDT_LAYOUT_TYPE" val="11"/>
  <p:tag name="CDT_OLDSLIDEHIDDEN" val="False"/>
  <p:tag name="CDT_OLDSLIDEINDEX" val="32"/>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33"/>
</p:tagLst>
</file>

<file path=ppt/tags/tag355.xml><?xml version="1.0" encoding="utf-8"?>
<p:tagLst xmlns:a="http://schemas.openxmlformats.org/drawingml/2006/main" xmlns:r="http://schemas.openxmlformats.org/officeDocument/2006/relationships" xmlns:p="http://schemas.openxmlformats.org/presentationml/2006/main">
  <p:tag name="MIO_GUID" val="c39fa8e7-97b6-4032-8d66-dd364cd8a685"/>
  <p:tag name="MIO_VERSION" val="27.05.2015 06:23:57"/>
  <p:tag name="MIO_DBID" val="598A5C07-C27D-430B-A8FC-FA667BE665A4"/>
  <p:tag name="MIO_LASTDOWNLOADED" val="27.05.2015 06:23:58"/>
  <p:tag name="MIO_OBJECTNAME" val="MRP - Medien-Redundanz-ProtokollÜbertragungsumsch"/>
  <p:tag name="MIO_LASTEDITORNAME" val="Robin Walter"/>
  <p:tag name="MIO_EK_DESIGN" val="-1"/>
  <p:tag name="MIO_VERSION_DESIGN" val="01.01.0001 00:00:00"/>
  <p:tag name="CDT_NAVBARONTHISSLIDE" val="True"/>
  <p:tag name="CDT_DESIGNS_NAME" val="Siemens 2013 – 16:9"/>
  <p:tag name="CDT_MASTERS_NAME" val="One object (small)"/>
  <p:tag name="CDT_LAYOUT_TYPE" val="16"/>
  <p:tag name="CDT_INTERSECT_SLIDE" val="False"/>
  <p:tag name="CDT_OLDSLIDEHIDDEN" val="False"/>
  <p:tag name="CDT_OLDSLIDEINDEX" val="7"/>
  <p:tag name="MIO_UPDATE" val="Fals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CDT_OLDSLIDEHIDDEN" val="False"/>
  <p:tag name="CDT_OLDSLIDEINDEX" val="8"/>
  <p:tag name="CDT_NAVBARONTHISSLIDE" val="True"/>
  <p:tag name="CDT_DESIGNS_NAME" val="Siemens 2013 – 16:9"/>
  <p:tag name="CDT_MASTERS_NAME" val="One object (large)"/>
  <p:tag name="CDT_LAYOUT_TYPE" val="16"/>
  <p:tag name="CDT_INTERSECT_SLIDE" val="False"/>
</p:tagLst>
</file>

<file path=ppt/tags/tag35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34"/>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False"/>
  <p:tag name="CDT_AUTODIALOG" val="2"/>
  <p:tag name="CDT_TARGETSHAPE_NEW" val="14"/>
  <p:tag name="CDT_PROT" val="3"/>
  <p:tag name="CDT_PROT_TOP" val="0"/>
  <p:tag name="CDT_PROT_LEFT" val="0"/>
  <p:tag name="CDT_PROT_WIDTH" val="960,5"/>
  <p:tag name="CDT_PROT_HEIGHT" val="326,7"/>
</p:tagLst>
</file>

<file path=ppt/tags/tag36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35"/>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UqkTs4VmuEK9n_iFbIg89w"/>
</p:tagLst>
</file>

<file path=ppt/tags/tag36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36"/>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Q7dMirbS0kCv7knVNhg54g"/>
</p:tagLst>
</file>

<file path=ppt/tags/tag365.xml><?xml version="1.0" encoding="utf-8"?>
<p:tagLst xmlns:a="http://schemas.openxmlformats.org/drawingml/2006/main" xmlns:r="http://schemas.openxmlformats.org/officeDocument/2006/relationships" xmlns:p="http://schemas.openxmlformats.org/presentationml/2006/main">
  <p:tag name="CDT_TITLE1" val="Highlights"/>
  <p:tag name="CDT_NAVBARONTHISSLIDE" val="True"/>
  <p:tag name="CDT_INTERSECT_SLIDE" val="False"/>
  <p:tag name="CDT_DESIGNS_NAME" val="Siemens 2013 – 16:9"/>
  <p:tag name="CDT_MASTERS_NAME" val="One object (large)"/>
  <p:tag name="CDT_LAYOUT_TYPE" val="16"/>
  <p:tag name="CDT_OLDSLIDEHIDDEN" val="False"/>
  <p:tag name="CDT_OLDSLIDEINDEX" val="37"/>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CDT_TITLE1" val="Kommunikation"/>
  <p:tag name="CDT_NAVBARONTHISSLIDE" val="True"/>
  <p:tag name="CDT_INTERSECT_SLIDE" val="False"/>
  <p:tag name="CDT_DESIGNS_NAME" val="Siemens 2013 – 16:9"/>
  <p:tag name="CDT_MASTERS_NAME" val="Free Content"/>
  <p:tag name="CDT_LAYOUT_TYPE" val="11"/>
  <p:tag name="CDT_OLDSLIDEHIDDEN" val="False"/>
  <p:tag name="CDT_OLDSLIDEINDEX" val="38"/>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CDT_TITLE1" val="Kommunikation"/>
  <p:tag name="CDT_NAVBARONTHISSLIDE" val="True"/>
  <p:tag name="CDT_INTERSECT_SLIDE" val="False"/>
  <p:tag name="CDT_DESIGNS_NAME" val="Siemens 2013 – 16:9"/>
  <p:tag name="CDT_MASTERS_NAME" val="Free Content"/>
  <p:tag name="CDT_LAYOUT_TYPE" val="11"/>
  <p:tag name="CDT_OLDSLIDEHIDDEN" val="False"/>
  <p:tag name="CDT_OLDSLIDEINDEX" val="39"/>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 name="CDT_FILLUNVISIBLE" val="False"/>
  <p:tag name="CDT_LINEUNVISIBLE" val="Tru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40"/>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41"/>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CDT_TITLE1" val="Kommunikation"/>
  <p:tag name="CDT_TITLE2" val="IO-Link"/>
  <p:tag name="CDT_NAVBARONTHISSLIDE" val="True"/>
  <p:tag name="CDT_DESIGNS_NAME" val="Siemens 2013 – 16:9"/>
  <p:tag name="CDT_MASTERS_NAME" val="One object (large)"/>
  <p:tag name="CDT_LAYOUT_TYPE" val="16"/>
  <p:tag name="CDT_INTERSECT_SLIDE" val="False"/>
  <p:tag name="CDT_OLDSLIDEHIDDEN" val="True"/>
  <p:tag name="CDT_OLDSLIDEINDEX" val="42"/>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True"/>
  <p:tag name="CDT_OLDSLIDEINDEX" val="43"/>
</p:tagLst>
</file>

<file path=ppt/tags/tag37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44"/>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PROT" val="2"/>
  <p:tag name="CDT_PROT_TOP" val="295,7487"/>
  <p:tag name="CDT_PROT_LEFT" val="26,62496"/>
  <p:tag name="CDT_PROT_WIDTH" val="933,8749"/>
  <p:tag name="CDT_PROT_HEIGHT" val="30,95134"/>
  <p:tag name="CDT_DELETE_ONEVENT_NEWPRES" val="False"/>
  <p:tag name="CDT_FILLUNVISIBLE" val="False"/>
  <p:tag name="CDT_LINEUNVISIBLE" val="True"/>
</p:tagLst>
</file>

<file path=ppt/tags/tag38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True"/>
  <p:tag name="CDT_OLDSLIDEINDEX" val="45"/>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CDT_SLIDE_NAME_ENG" val="Empty content slide"/>
  <p:tag name="CDT_SLIDE_NAME_FRE" val="Empty content slide"/>
  <p:tag name="CDT_SLIDE_NAME_GER" val="Leere Inhaltsfolie"/>
  <p:tag name="CDT_SLIDE_NAME_SPA" val="Empty content slide"/>
  <p:tag name="CDT_SLIDE_NAME_ITA" val="Empty content slide"/>
  <p:tag name="CDT_ORIGINAL_DESIGNS_NAME" val="Siemens 2013 – 4:3"/>
  <p:tag name="CDT_ORIGINAL_MASTERS_NAME" val="One object (large)"/>
  <p:tag name="CDT_ORIGINAL_LAYOUT_TYPE" val="16"/>
  <p:tag name="CDT_DEFAULT_SLIDE" val="True"/>
  <p:tag name="CDT_NAVBARONTHISSLIDE" val="True"/>
  <p:tag name="CDT_DESIGNS_NAME" val="Siemens 2013 – 16:9"/>
  <p:tag name="CDT_MASTERS_NAME" val="One object (large)"/>
  <p:tag name="CDT_LAYOUT_TYPE" val="16"/>
  <p:tag name="CDT_INTERSECT_SLIDE" val="False"/>
  <p:tag name="CDT_OLDSLIDEHIDDEN" val="False"/>
  <p:tag name="CDT_OLDSLIDEINDEX" val="46"/>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CDT_SLIDE_NAME_ENG" val="Empty content slide"/>
  <p:tag name="CDT_SLIDE_NAME_FRE" val="Empty content slide"/>
  <p:tag name="CDT_SLIDE_NAME_GER" val="Leere Inhaltsfolie"/>
  <p:tag name="CDT_SLIDE_NAME_SPA" val="Empty content slide"/>
  <p:tag name="CDT_SLIDE_NAME_ITA" val="Empty content slide"/>
  <p:tag name="CDT_ORIGINAL_DESIGNS_NAME" val="Siemens 2013 – 4:3"/>
  <p:tag name="CDT_ORIGINAL_MASTERS_NAME" val="One object (large)"/>
  <p:tag name="CDT_ORIGINAL_LAYOUT_TYPE" val="16"/>
  <p:tag name="CDT_DEFAULT_SLIDE" val="True"/>
  <p:tag name="CDT_NAVBARONTHISSLIDE" val="True"/>
  <p:tag name="CDT_DESIGNS_NAME" val="Siemens 2013 – 16:9"/>
  <p:tag name="CDT_MASTERS_NAME" val="One object (large)"/>
  <p:tag name="CDT_LAYOUT_TYPE" val="16"/>
  <p:tag name="CDT_INTERSECT_SLIDE" val="False"/>
  <p:tag name="CDT_OLDSLIDEHIDDEN" val="False"/>
  <p:tag name="CDT_OLDSLIDEINDEX" val="47"/>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CDT_SLIDE_NAME_ENG" val="Empty content slide"/>
  <p:tag name="CDT_SLIDE_NAME_FRE" val="Empty content slide"/>
  <p:tag name="CDT_SLIDE_NAME_GER" val="Leere Inhaltsfolie"/>
  <p:tag name="CDT_SLIDE_NAME_SPA" val="Empty content slide"/>
  <p:tag name="CDT_SLIDE_NAME_ITA" val="Empty content slide"/>
  <p:tag name="CDT_ORIGINAL_DESIGNS_NAME" val="Siemens 2013 – 4:3"/>
  <p:tag name="CDT_ORIGINAL_MASTERS_NAME" val="One object (large)"/>
  <p:tag name="CDT_ORIGINAL_LAYOUT_TYPE" val="16"/>
  <p:tag name="CDT_DEFAULT_SLIDE" val="True"/>
  <p:tag name="CDT_NAVBARONTHISSLIDE" val="True"/>
  <p:tag name="CDT_DESIGNS_NAME" val="Siemens 2013 – 16:9"/>
  <p:tag name="CDT_MASTERS_NAME" val="One object (large)"/>
  <p:tag name="CDT_LAYOUT_TYPE" val="16"/>
  <p:tag name="CDT_INTERSECT_SLIDE" val="False"/>
  <p:tag name="CDT_OLDSLIDEHIDDEN" val="False"/>
  <p:tag name="CDT_OLDSLIDEINDEX" val="47"/>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48"/>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39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49"/>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50"/>
</p:tagLst>
</file>

<file path=ppt/tags/tag39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51"/>
</p:tagLst>
</file>

<file path=ppt/tags/tag394.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54"/>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CDT_TITLE1" val="Technology Integrated"/>
  <p:tag name="CDT_NAVBARONTHISSLIDE" val="True"/>
  <p:tag name="CDT_INTERSECT_SLIDE" val="False"/>
  <p:tag name="CDT_DESIGNS_NAME" val="Siemens 2013 – 16:9"/>
  <p:tag name="CDT_MASTERS_NAME" val="Two rows"/>
  <p:tag name="CDT_LAYOUT_TYPE" val="32"/>
  <p:tag name="CDT_OLDSLIDEHIDDEN" val="False"/>
  <p:tag name="CDT_OLDSLIDEINDEX" val="55"/>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MIO_EK" val="88710"/>
  <p:tag name="MIO_GUID" val="8e7d32e1-dee8-4c99-a1b5-c6d33b101c05"/>
  <p:tag name="MIO_UPDATE" val="True"/>
  <p:tag name="MIO_VERSION" val="20.10.2014 12:44:01"/>
  <p:tag name="MIO_DBID" val="d20216e3-b0be-4acb-a7d9-872dbeb163a1"/>
  <p:tag name="MIO_LASTDOWNLOADED" val="20.10.2014 12:44:01"/>
  <p:tag name="MIO_OBJECTNAME" val="SIMATIC S7-1500integrierte Technologie (3)"/>
  <p:tag name="MIO_LASTEDITORNAME" val="Robin Walter"/>
  <p:tag name="MIO_EK_DESIGN" val="-1"/>
  <p:tag name="MIO_VERSION_DESIGN" val="01.01.0001 00:00:00"/>
  <p:tag name="CDT_TITLE1" val="Technology Integrated"/>
  <p:tag name="CDT_NAVBARONTHISSLIDE" val="True"/>
  <p:tag name="CDT_INTERSECT_SLIDE" val="False"/>
  <p:tag name="CDT_DESIGNS_NAME" val="Siemens 2013 – 16:9"/>
  <p:tag name="CDT_MASTERS_NAME" val="Free Content"/>
  <p:tag name="CDT_LAYOUT_TYPE" val="11"/>
  <p:tag name="CDT_OLDSLIDEHIDDEN" val="False"/>
  <p:tag name="CDT_OLDSLIDEINDEX" val="56"/>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2"/>
  <p:tag name="CDT_PROT_TOP" val="0"/>
  <p:tag name="CDT_PROT_LEFT" val="0"/>
  <p:tag name="CDT_PROT_WIDTH" val="960,5"/>
  <p:tag name="CDT_PROT_HEIGHT" val="99,87504"/>
  <p:tag name="CDT_DELETE_ONEVENT_NEWPRES" val="False"/>
  <p:tag name="CDT_FILLUNVISIBLE" val="True"/>
  <p:tag name="CDT_LINEUNVISIBLE" val="True"/>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400.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57"/>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CDT_ORIGINAL_DESIGNS_NAME" val="Siemens 2013 – 4:3"/>
  <p:tag name="CDT_ORIGINAL_MASTERS_NAME" val="One object (large)"/>
  <p:tag name="CDT_ORIGINAL_LAYOUT_TYPE" val="16"/>
  <p:tag name="CDT_NAVBARONTHISSLIDE" val="True"/>
  <p:tag name="CDT_DESIGNS_NAME" val="Siemens 2013 – 16:9"/>
  <p:tag name="CDT_MASTERS_NAME" val="One object (large)"/>
  <p:tag name="CDT_LAYOUT_TYPE" val="16"/>
  <p:tag name="CDT_INTERSECT_SLIDE" val="False"/>
  <p:tag name="CDT_OLDSLIDEHIDDEN" val="False"/>
  <p:tag name="CDT_OLDSLIDEINDEX" val="58"/>
</p:tagLst>
</file>

<file path=ppt/tags/tag40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59"/>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60"/>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7.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61"/>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Siemens"/>
  <p:tag name="CDT_ORIGINAL_MASTERS_NAME" val="SlideMaster Siemens"/>
  <p:tag name="CDT_ORIGINAL_LAYOUT_TYPE" val="2"/>
  <p:tag name="CDT_DEFAULT_SLIDE" val="True"/>
  <p:tag name="CDT_OLDSLIDEHIDDEN" val="False"/>
  <p:tag name="CDT_OLDSLIDEINDEX" val="35"/>
  <p:tag name="MIO_GUID" val="2e0af541-9e3a-4be3-8552-f99385dd930d"/>
  <p:tag name="MIO_SLIDE_HAS_HYPERLINK" val="False"/>
  <p:tag name="MIO_EK" val="588561"/>
  <p:tag name="MIO_UPDATE" val="True"/>
  <p:tag name="MIO_VERSION" val="17.03.2016 14:14:18"/>
  <p:tag name="MIO_DBID" val="598A5C07-C27D-430B-A8FC-FA667BE665A4"/>
  <p:tag name="MIO_LASTDOWNLOADED" val="27.10.2016 12:21:42"/>
  <p:tag name="MIO_OBJECTNAME" val="Master_HandsOn"/>
  <p:tag name="MIO_LASTEDITORNAME" val="(Rainer Uhl)"/>
  <p:tag name="MIO_EK_DESIGN" val="579030"/>
  <p:tag name="MIO_VERSION_DESIGN" val="16.01.2017 14:53:22"/>
  <p:tag name="MIO_DBID_DESIGN" val="598A5C07-C27D-430B-A8FC-FA667BE665A4"/>
  <p:tag name="CDT_DESIGNS_NAME" val="Siemens 2013 – 16:9"/>
  <p:tag name="CDT_MASTERS_NAME" val="Leer"/>
  <p:tag name="CDT_LAYOUT_TYPE" val="12"/>
  <p:tag name="CDT_INTERSECT_SLIDE" val="False"/>
  <p:tag name="CDT_NAVBARONTHISSLID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10.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Siemens"/>
  <p:tag name="CDT_ORIGINAL_MASTERS_NAME" val="SlideMaster Siemens"/>
  <p:tag name="CDT_ORIGINAL_LAYOUT_TYPE" val="2"/>
  <p:tag name="CDT_DEFAULT_SLIDE" val="True"/>
  <p:tag name="CDT_OLDSLIDEHIDDEN" val="False"/>
  <p:tag name="CDT_OLDSLIDEINDEX" val="35"/>
  <p:tag name="MIO_GUID" val="2e0af541-9e3a-4be3-8552-f99385dd930d"/>
  <p:tag name="MIO_SLIDE_HAS_HYPERLINK" val="False"/>
  <p:tag name="MIO_EK" val="588561"/>
  <p:tag name="MIO_UPDATE" val="True"/>
  <p:tag name="MIO_VERSION" val="17.03.2016 14:14:18"/>
  <p:tag name="MIO_DBID" val="598A5C07-C27D-430B-A8FC-FA667BE665A4"/>
  <p:tag name="MIO_LASTDOWNLOADED" val="27.10.2016 12:21:42"/>
  <p:tag name="MIO_OBJECTNAME" val="Master_HandsOn"/>
  <p:tag name="MIO_LASTEDITORNAME" val="(Rainer Uhl)"/>
  <p:tag name="MIO_EK_DESIGN" val="579030"/>
  <p:tag name="MIO_VERSION_DESIGN" val="16.01.2017 14:53:22"/>
  <p:tag name="MIO_DBID_DESIGN" val="598A5C07-C27D-430B-A8FC-FA667BE665A4"/>
  <p:tag name="CDT_DESIGNS_NAME" val="Siemens 2013 – 16:9"/>
  <p:tag name="CDT_MASTERS_NAME" val="Leer"/>
  <p:tag name="CDT_LAYOUT_TYPE" val="12"/>
  <p:tag name="CDT_INTERSECT_SLIDE" val="False"/>
  <p:tag name="CDT_NAVBARONTHISSLIDE" val="True"/>
</p:tagLst>
</file>

<file path=ppt/tags/tag411.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Siemens"/>
  <p:tag name="CDT_ORIGINAL_MASTERS_NAME" val="SlideMaster Siemens"/>
  <p:tag name="CDT_ORIGINAL_LAYOUT_TYPE" val="2"/>
  <p:tag name="CDT_DEFAULT_SLIDE" val="True"/>
  <p:tag name="CDT_OLDSLIDEHIDDEN" val="False"/>
  <p:tag name="CDT_OLDSLIDEINDEX" val="35"/>
  <p:tag name="MIO_GUID" val="2e0af541-9e3a-4be3-8552-f99385dd930d"/>
  <p:tag name="MIO_SLIDE_HAS_HYPERLINK" val="False"/>
  <p:tag name="MIO_EK" val="588561"/>
  <p:tag name="MIO_UPDATE" val="True"/>
  <p:tag name="MIO_VERSION" val="17.03.2016 14:14:18"/>
  <p:tag name="MIO_DBID" val="598A5C07-C27D-430B-A8FC-FA667BE665A4"/>
  <p:tag name="MIO_LASTDOWNLOADED" val="27.10.2016 12:21:42"/>
  <p:tag name="MIO_OBJECTNAME" val="Master_HandsOn"/>
  <p:tag name="MIO_LASTEDITORNAME" val="(Rainer Uhl)"/>
  <p:tag name="MIO_EK_DESIGN" val="579030"/>
  <p:tag name="MIO_VERSION_DESIGN" val="16.01.2017 14:53:22"/>
  <p:tag name="MIO_DBID_DESIGN" val="598A5C07-C27D-430B-A8FC-FA667BE665A4"/>
  <p:tag name="CDT_DESIGNS_NAME" val="Siemens 2013 – 16:9"/>
  <p:tag name="CDT_MASTERS_NAME" val="Leer"/>
  <p:tag name="CDT_LAYOUT_TYPE" val="12"/>
  <p:tag name="CDT_INTERSECT_SLIDE" val="False"/>
  <p:tag name="CDT_NAVBARONTHISSLIDE" val="True"/>
</p:tagLst>
</file>

<file path=ppt/tags/tag412.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Siemens"/>
  <p:tag name="CDT_ORIGINAL_MASTERS_NAME" val="SlideMaster Siemens"/>
  <p:tag name="CDT_ORIGINAL_LAYOUT_TYPE" val="2"/>
  <p:tag name="CDT_DEFAULT_SLIDE" val="True"/>
  <p:tag name="CDT_OLDSLIDEHIDDEN" val="False"/>
  <p:tag name="CDT_OLDSLIDEINDEX" val="35"/>
  <p:tag name="MIO_GUID" val="2e0af541-9e3a-4be3-8552-f99385dd930d"/>
  <p:tag name="MIO_SLIDE_HAS_HYPERLINK" val="False"/>
  <p:tag name="MIO_EK" val="588561"/>
  <p:tag name="MIO_UPDATE" val="True"/>
  <p:tag name="MIO_VERSION" val="17.03.2016 14:14:18"/>
  <p:tag name="MIO_DBID" val="598A5C07-C27D-430B-A8FC-FA667BE665A4"/>
  <p:tag name="MIO_LASTDOWNLOADED" val="27.10.2016 12:21:42"/>
  <p:tag name="MIO_OBJECTNAME" val="Master_HandsOn"/>
  <p:tag name="MIO_LASTEDITORNAME" val="(Rainer Uhl)"/>
  <p:tag name="MIO_EK_DESIGN" val="579030"/>
  <p:tag name="MIO_VERSION_DESIGN" val="16.01.2017 14:53:22"/>
  <p:tag name="MIO_DBID_DESIGN" val="598A5C07-C27D-430B-A8FC-FA667BE665A4"/>
  <p:tag name="CDT_DESIGNS_NAME" val="Siemens 2013 – 16:9"/>
  <p:tag name="CDT_MASTERS_NAME" val="Leer"/>
  <p:tag name="CDT_LAYOUT_TYPE" val="12"/>
  <p:tag name="CDT_INTERSECT_SLIDE" val="False"/>
  <p:tag name="CDT_NAVBARONTHISSLIDE" val="True"/>
</p:tagLst>
</file>

<file path=ppt/tags/tag413.xml><?xml version="1.0" encoding="utf-8"?>
<p:tagLst xmlns:a="http://schemas.openxmlformats.org/drawingml/2006/main" xmlns:r="http://schemas.openxmlformats.org/officeDocument/2006/relationships" xmlns:p="http://schemas.openxmlformats.org/presentationml/2006/main">
  <p:tag name="MIO_EK" val="584978"/>
  <p:tag name="MIO_GUID" val="72d8e8b2-9bf0-42ef-b9ab-97f070f223a1"/>
  <p:tag name="MIO_UPDATE" val="True"/>
  <p:tag name="MIO_VERSION" val="22.02.2016 15:54:27"/>
  <p:tag name="MIO_DBID" val="598A5C07-C27D-430B-A8FC-FA667BE665A4"/>
  <p:tag name="MIO_LASTDOWNLOADED" val="05.05.2016 20:33:41"/>
  <p:tag name="MIO_OBJECTNAME" val="As of V14"/>
  <p:tag name="MIO_LASTEDITORNAME" val="Tobias Schuh"/>
</p:tagLst>
</file>

<file path=ppt/tags/tag414.xml><?xml version="1.0" encoding="utf-8"?>
<p:tagLst xmlns:a="http://schemas.openxmlformats.org/drawingml/2006/main" xmlns:r="http://schemas.openxmlformats.org/officeDocument/2006/relationships" xmlns:p="http://schemas.openxmlformats.org/presentationml/2006/main">
  <p:tag name="MIO_EK" val="584978"/>
  <p:tag name="MIO_GUID" val="72d8e8b2-9bf0-42ef-b9ab-97f070f223a1"/>
  <p:tag name="MIO_UPDATE" val="True"/>
  <p:tag name="MIO_VERSION" val="22.02.2016 15:54:27"/>
  <p:tag name="MIO_DBID" val="598A5C07-C27D-430B-A8FC-FA667BE665A4"/>
  <p:tag name="MIO_LASTDOWNLOADED" val="05.05.2016 20:33:41"/>
  <p:tag name="MIO_OBJECTNAME" val="As of V14"/>
  <p:tag name="MIO_LASTEDITORNAME" val="Tobias Schuh"/>
</p:tagLst>
</file>

<file path=ppt/tags/tag415.xml><?xml version="1.0" encoding="utf-8"?>
<p:tagLst xmlns:a="http://schemas.openxmlformats.org/drawingml/2006/main" xmlns:r="http://schemas.openxmlformats.org/officeDocument/2006/relationships" xmlns:p="http://schemas.openxmlformats.org/presentationml/2006/main">
  <p:tag name="CDT_SLIDE_NAME_ENG" val="Text"/>
  <p:tag name="CDT_SLIDE_NAME_FRE" val="Text"/>
  <p:tag name="CDT_SLIDE_NAME_GER" val="Text"/>
  <p:tag name="CDT_SLIDE_NAME_SPA" val="Text"/>
  <p:tag name="CDT_SLIDE_NAME_ITA" val="Text"/>
  <p:tag name="CDT_ORIGINAL_DESIGNS_NAME" val="Siemens"/>
  <p:tag name="CDT_ORIGINAL_MASTERS_NAME" val="SlideMaster Siemens"/>
  <p:tag name="CDT_ORIGINAL_LAYOUT_TYPE" val="2"/>
  <p:tag name="CDT_DEFAULT_SLIDE" val="True"/>
  <p:tag name="CDT_OLDSLIDEHIDDEN" val="False"/>
  <p:tag name="CDT_OLDSLIDEINDEX" val="35"/>
  <p:tag name="MIO_GUID" val="2e0af541-9e3a-4be3-8552-f99385dd930d"/>
  <p:tag name="MIO_SLIDE_HAS_HYPERLINK" val="False"/>
  <p:tag name="MIO_EK" val="588561"/>
  <p:tag name="MIO_UPDATE" val="True"/>
  <p:tag name="MIO_VERSION" val="17.03.2016 14:14:18"/>
  <p:tag name="MIO_DBID" val="598A5C07-C27D-430B-A8FC-FA667BE665A4"/>
  <p:tag name="MIO_LASTDOWNLOADED" val="27.10.2016 12:21:42"/>
  <p:tag name="MIO_OBJECTNAME" val="Master_HandsOn"/>
  <p:tag name="MIO_LASTEDITORNAME" val="(Rainer Uhl)"/>
  <p:tag name="MIO_EK_DESIGN" val="579030"/>
  <p:tag name="MIO_VERSION_DESIGN" val="16.01.2017 14:53:22"/>
  <p:tag name="MIO_DBID_DESIGN" val="598A5C07-C27D-430B-A8FC-FA667BE665A4"/>
  <p:tag name="CDT_DESIGNS_NAME" val="Siemens 2013 – 16:9"/>
  <p:tag name="CDT_MASTERS_NAME" val="Leer"/>
  <p:tag name="CDT_LAYOUT_TYPE" val="12"/>
  <p:tag name="CDT_INTERSECT_SLIDE" val="False"/>
  <p:tag name="CDT_NAVBARONTHISSLIDE" val="True"/>
</p:tagLst>
</file>

<file path=ppt/tags/tag41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True"/>
  <p:tag name="CDT_OLDSLIDEINDEX" val="62"/>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OBSe9v8bTE2P1BOo3h2Z2w"/>
</p:tagLst>
</file>

<file path=ppt/tags/tag419.xml><?xml version="1.0" encoding="utf-8"?>
<p:tagLst xmlns:a="http://schemas.openxmlformats.org/drawingml/2006/main" xmlns:r="http://schemas.openxmlformats.org/officeDocument/2006/relationships" xmlns:p="http://schemas.openxmlformats.org/presentationml/2006/main">
  <p:tag name="CDT_TITLE1" val="Diagnose"/>
  <p:tag name="CDT_NAVBARONTHISSLIDE" val="True"/>
  <p:tag name="CDT_INTERSECT_SLIDE" val="False"/>
  <p:tag name="CDT_DESIGNS_NAME" val="Siemens 2013 – 16:9"/>
  <p:tag name="CDT_MASTERS_NAME" val="Free Content"/>
  <p:tag name="CDT_LAYOUT_TYPE" val="11"/>
  <p:tag name="CDT_OLDSLIDEHIDDEN" val="False"/>
  <p:tag name="CDT_OLDSLIDEINDEX" val="63"/>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CDT_TITLE1" val="Diagnose"/>
  <p:tag name="CDT_NAVBARONTHISSLIDE" val="True"/>
  <p:tag name="CDT_INTERSECT_SLIDE" val="False"/>
  <p:tag name="CDT_DESIGNS_NAME" val="Siemens 2013 – 16:9"/>
  <p:tag name="CDT_MASTERS_NAME" val="One object (large)"/>
  <p:tag name="CDT_LAYOUT_TYPE" val="16"/>
  <p:tag name="CDT_OLDSLIDEHIDDEN" val="False"/>
  <p:tag name="CDT_OLDSLIDEINDEX" val="64"/>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CDT_OLDSLIDEHIDDEN" val="False"/>
  <p:tag name="CDT_OLDSLIDEINDEX" val="13"/>
  <p:tag name="CDT_DESIGNS_NAME" val="Siemens 2013 – 16:9"/>
  <p:tag name="CDT_MASTERS_NAME" val="One object (large)"/>
  <p:tag name="CDT_LAYOUT_TYPE" val="16"/>
  <p:tag name="CDT_INTERSECT_SLIDE" val="False"/>
  <p:tag name="CDT_NAVBARONTHISSLIDE" val="Tru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nQKJDC.FDUOPHFyluvdtwg"/>
</p:tagLst>
</file>

<file path=ppt/tags/tag426.xml><?xml version="1.0" encoding="utf-8"?>
<p:tagLst xmlns:a="http://schemas.openxmlformats.org/drawingml/2006/main" xmlns:r="http://schemas.openxmlformats.org/officeDocument/2006/relationships" xmlns:p="http://schemas.openxmlformats.org/presentationml/2006/main">
  <p:tag name="MIO_EK" val="199877"/>
  <p:tag name="MIO_GUID" val="ca2526be-4820-4925-8243-213a4430d2ce"/>
  <p:tag name="MIO_UPDATE" val="True"/>
  <p:tag name="MIO_VERSION" val="29.01.2015 10:16:24"/>
  <p:tag name="MIO_DBID" val="598A5C07-C27D-430B-A8FC-FA667BE665A4"/>
  <p:tag name="MIO_LASTDOWNLOADED" val="30.06.2016 14:47:12"/>
  <p:tag name="MIO_OBJECTNAME" val="Product_SIMATIC-S7-1200"/>
  <p:tag name="MIO_LASTEDITORNAME" val="Thomas Rubach"/>
</p:tagLst>
</file>

<file path=ppt/tags/tag427.xml><?xml version="1.0" encoding="utf-8"?>
<p:tagLst xmlns:a="http://schemas.openxmlformats.org/drawingml/2006/main" xmlns:r="http://schemas.openxmlformats.org/officeDocument/2006/relationships" xmlns:p="http://schemas.openxmlformats.org/presentationml/2006/main">
  <p:tag name="CDT_TITLE1" val="Security Integrated"/>
  <p:tag name="CDT_NAVBARONTHISSLIDE" val="True"/>
  <p:tag name="CDT_INTERSECT_SLIDE" val="False"/>
  <p:tag name="CDT_DESIGNS_NAME" val="Siemens 2013 – 16:9"/>
  <p:tag name="CDT_MASTERS_NAME" val="One object (small)"/>
  <p:tag name="CDT_LAYOUT_TYPE" val="16"/>
  <p:tag name="CDT_OLDSLIDEHIDDEN" val="False"/>
  <p:tag name="CDT_OLDSLIDEINDEX" val="65"/>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66"/>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08"/>
  <p:tag name="CDT_FILLUNVISIBLE" val="False"/>
  <p:tag name="CDT_LINEUNVISIBLE" val="Tru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CDT_TITLE1" val="Security Integrated"/>
  <p:tag name="CDT_NAVBARONTHISSLIDE" val="True"/>
  <p:tag name="CDT_INTERSECT_SLIDE" val="False"/>
  <p:tag name="CDT_DESIGNS_NAME" val="Siemens 2013 – 16:9"/>
  <p:tag name="CDT_MASTERS_NAME" val="Free Content"/>
  <p:tag name="CDT_LAYOUT_TYPE" val="11"/>
  <p:tag name="CDT_OLDSLIDEHIDDEN" val="False"/>
  <p:tag name="CDT_OLDSLIDEINDEX" val="67"/>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One object (large)"/>
  <p:tag name="CDT_LAYOUT_TYPE" val="16"/>
  <p:tag name="CDT_INTERSECT_SLIDE" val="False"/>
  <p:tag name="CDT_OLDSLIDEHIDDEN" val="False"/>
  <p:tag name="CDT_OLDSLIDEINDEX" val="68"/>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EMPOWERBULLET" val="EMPOWERBULLET"/>
</p:tagLst>
</file>

<file path=ppt/tags/tag436.xml><?xml version="1.0" encoding="utf-8"?>
<p:tagLst xmlns:a="http://schemas.openxmlformats.org/drawingml/2006/main" xmlns:r="http://schemas.openxmlformats.org/officeDocument/2006/relationships" xmlns:p="http://schemas.openxmlformats.org/presentationml/2006/main">
  <p:tag name="CDT_NAVBARONTHISSLIDE" val="True"/>
  <p:tag name="CDT_DESIGNS_NAME" val="Siemens 2013 – 16:9"/>
  <p:tag name="CDT_MASTERS_NAME" val="Free Content"/>
  <p:tag name="CDT_LAYOUT_TYPE" val="11"/>
  <p:tag name="CDT_INTERSECT_SLIDE" val="False"/>
  <p:tag name="CDT_OLDSLIDEHIDDEN" val="False"/>
  <p:tag name="CDT_OLDSLIDEINDEX" val="69"/>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CDT_SLIDE_NAME_ENG" val="Text (wide)"/>
  <p:tag name="CDT_SLIDE_NAME_FRE" val="Text (wide)"/>
  <p:tag name="CDT_SLIDE_NAME_GER" val="Text (breit)"/>
  <p:tag name="CDT_SLIDE_NAME_SPA" val="Text (wide)"/>
  <p:tag name="CDT_SLIDE_NAME_ITA" val="Text (wide)"/>
  <p:tag name="CDT_ORIGINAL_DESIGNS_NAME" val="Siemens 16:9"/>
  <p:tag name="CDT_ORIGINAL_MASTERS_NAME" val="Inhalt, 2."/>
  <p:tag name="CDT_ORIGINAL_LAYOUT_TYPE" val="16"/>
  <p:tag name="CDT_DEFAULT_SLIDE" val="True"/>
  <p:tag name="CDT_TITLE1" val="Safety integrated"/>
  <p:tag name="CDT_NAVBARONTHISSLIDE" val="True"/>
  <p:tag name="CDT_INTERSECT_SLIDE" val="False"/>
  <p:tag name="CDT_DESIGNS_NAME" val="Siemens 2013 – 16:9"/>
  <p:tag name="CDT_MASTERS_NAME" val="Free Content"/>
  <p:tag name="CDT_LAYOUT_TYPE" val="11"/>
  <p:tag name="CDT_OLDSLIDEHIDDEN" val="False"/>
  <p:tag name="CDT_OLDSLIDEINDEX" val="70"/>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406,08"/>
  <p:tag name="CDT_FILLUNVISIBLE" val="False"/>
  <p:tag name="CDT_LINEUNVISIBLE" val="True"/>
</p:tagLst>
</file>

<file path=ppt/tags/tag440.xml><?xml version="1.0" encoding="utf-8"?>
<p:tagLst xmlns:a="http://schemas.openxmlformats.org/drawingml/2006/main" xmlns:r="http://schemas.openxmlformats.org/officeDocument/2006/relationships" xmlns:p="http://schemas.openxmlformats.org/presentationml/2006/main">
  <p:tag name="CDT_SLIDE_NAME_ENG" val="Text (wide)"/>
  <p:tag name="CDT_SLIDE_NAME_FRE" val="Text (wide)"/>
  <p:tag name="CDT_SLIDE_NAME_GER" val="Text (breit)"/>
  <p:tag name="CDT_SLIDE_NAME_SPA" val="Text (wide)"/>
  <p:tag name="CDT_SLIDE_NAME_ITA" val="Text (wide)"/>
  <p:tag name="CDT_ORIGINAL_DESIGNS_NAME" val="Siemens I IA+DT - Wide"/>
  <p:tag name="CDT_ORIGINAL_MASTERS_NAME" val="SlideMaster Siemens I IA+DT - Wide"/>
  <p:tag name="CDT_ORIGINAL_LAYOUT_TYPE" val="2"/>
  <p:tag name="CDT_DEFAULT_SLIDE" val="True"/>
  <p:tag name="CDT_TITLE1" val="Safety integrated"/>
  <p:tag name="CDT_NAVBARONTHISSLIDE" val="True"/>
  <p:tag name="CDT_INTERSECT_SLIDE" val="False"/>
  <p:tag name="CDT_DESIGNS_NAME" val="Siemens 2013 – 16:9"/>
  <p:tag name="CDT_MASTERS_NAME" val="Free Content"/>
  <p:tag name="CDT_LAYOUT_TYPE" val="11"/>
  <p:tag name="CDT_OLDSLIDEHIDDEN" val="False"/>
  <p:tag name="CDT_OLDSLIDEINDEX" val="71"/>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CDT_SLIDE_NAME_ENG" val="Contact slide"/>
  <p:tag name="CDT_SLIDE_NAME_FRE" val="Contact slide"/>
  <p:tag name="CDT_SLIDE_NAME_GER" val="Kontaktfolie"/>
  <p:tag name="CDT_SLIDE_NAME_SPA" val="Contact slide"/>
  <p:tag name="CDT_SLIDE_NAME_ITA" val="Contact slide"/>
  <p:tag name="CDT_DEFAULT_SLIDE" val="True"/>
  <p:tag name="CDT_INTERSECT_SLIDE" val="False"/>
  <p:tag name="CDT_NAVBARONTHISSLIDE" val="True"/>
  <p:tag name="CDT_DESIGNS_NAME" val="Siemens 2013 – 16:9"/>
  <p:tag name="CDT_MASTERS_NAME" val="Image + Index/Contact"/>
  <p:tag name="CDT_LAYOUT_TYPE" val="32"/>
  <p:tag name="CDT_ORIGINAL_DESIGNS_NAME" val="Siemens 2013 – 16:9"/>
  <p:tag name="CDT_ORIGINAL_MASTERS_NAME" val="Image + Index/Contact"/>
  <p:tag name="CDT_ORIGINAL_LAYOUT_TYPE" val="32"/>
  <p:tag name="MIO_GUID" val="f85fa378-9780-4f4c-8a4c-9966a24e41c5"/>
  <p:tag name="MIO_EK_DESIGN" val="579031"/>
  <p:tag name="MIO_VERSION_DESIGN" val="16.01.2017 14:59:26"/>
  <p:tag name="MIO_DBID_DESIGN" val="598A5C07-C27D-430B-A8FC-FA667BE665A4"/>
  <p:tag name="MIO_SLIDE_HAS_HYPERLINK" val="False"/>
  <p:tag name="MIO_EK" val="650703"/>
  <p:tag name="MIO_EKGUID" val="d04cbcce-5c1d-4cf4-a37b-58b9b9cc275b"/>
  <p:tag name="MIO_UPDATE" val="True"/>
  <p:tag name="MIO_VERSION" val="02.02.2017 10:23:34"/>
  <p:tag name="MIO_DBID" val="598A5C07-C27D-430B-A8FC-FA667BE665A4"/>
  <p:tag name="MIO_LASTDOWNLOADED" val="14.08.2017 13:27:05"/>
  <p:tag name="MIO_OBJECTNAME" val="EN Abschlussfolie"/>
  <p:tag name="MIO_LASTEDITORNAME" val="Philipp Schneider"/>
</p:tagLst>
</file>

<file path=ppt/tags/tag443.xml><?xml version="1.0" encoding="utf-8"?>
<p:tagLst xmlns:a="http://schemas.openxmlformats.org/drawingml/2006/main" xmlns:r="http://schemas.openxmlformats.org/officeDocument/2006/relationships" xmlns:p="http://schemas.openxmlformats.org/presentationml/2006/main">
  <p:tag name="CDT_TARGETSHAPE_NEW" val="18"/>
  <p:tag name="CDT_PROT" val="3"/>
  <p:tag name="CDT_PROT_TOP" val="0"/>
  <p:tag name="CDT_PROT_LEFT" val="0"/>
  <p:tag name="CDT_PROT_WIDTH" val="960,5"/>
  <p:tag name="CDT_PROT_HEIGHT" val="99,87504"/>
</p:tagLst>
</file>

<file path=ppt/tags/tag4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10"/>
  <p:tag name="CDT_PROT" val="3"/>
  <p:tag name="CDT_PROT_TOP" val="485,5"/>
  <p:tag name="CDT_PROT_LEFT" val="960,5"/>
  <p:tag name="CDT_PROT_WIDTH" val="0,1250394"/>
  <p:tag name="CDT_PROT_HEIGHT" val="0,1667717"/>
</p:tagLst>
</file>

<file path=ppt/tags/tag4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DELETE_ONEVENT_NEWPRES" val="False"/>
  <p:tag name="CDT_EXTCOL" val="True"/>
  <p:tag name="CDT_COLTX_NEW" val="25"/>
  <p:tag name="CDT_TARGETSHAPE_NEW" val="10"/>
  <p:tag name="CDT_PROT" val="3"/>
  <p:tag name="CDT_PROT_TOP" val="485,5"/>
  <p:tag name="CDT_PROT_LEFT" val="960,5"/>
  <p:tag name="CDT_PROT_WIDTH" val="0,1250394"/>
  <p:tag name="CDT_PROT_HEIGHT" val="0,1250394"/>
</p:tagLst>
</file>

<file path=ppt/tags/tag4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DELETE_ONEVENT_NEWPRES" val="False"/>
  <p:tag name="CDT_EXTCOL" val="True"/>
  <p:tag name="CDT_COLTX_NEW" val="25"/>
  <p:tag name="CDT_TARGETSHAPE_NEW" val="4"/>
  <p:tag name="CDT_PROT" val="3"/>
  <p:tag name="CDT_PROT_TOP" val="440,6257"/>
  <p:tag name="CDT_PROT_LEFT" val="366,5"/>
  <p:tag name="CDT_PROT_WIDTH" val="594"/>
  <p:tag name="CDT_PROT_HEIGHT" val="44,87433"/>
</p:tagLst>
</file>

<file path=ppt/tags/tag447.xml><?xml version="1.0" encoding="utf-8"?>
<p:tagLst xmlns:a="http://schemas.openxmlformats.org/drawingml/2006/main" xmlns:r="http://schemas.openxmlformats.org/officeDocument/2006/relationships" xmlns:p="http://schemas.openxmlformats.org/presentationml/2006/main">
  <p:tag name="MIO_GUID" val="6e2bceed-fe90-47b4-a3ea-2e11f6a0f486"/>
  <p:tag name="MIO_EK" val="581008"/>
  <p:tag name="MIO_EKGUID" val="914450d8-4c25-4ff3-8c44-18ec4efc6302"/>
  <p:tag name="MIO_UPDATE" val="True"/>
  <p:tag name="MIO_VERSION" val="15.02.2016 10:02:20"/>
  <p:tag name="MIO_DBID" val="598A5C07-C27D-430B-A8FC-FA667BE665A4"/>
  <p:tag name="MIO_LASTDOWNLOADED" val="10.08.2017 14:49:23"/>
  <p:tag name="MIO_OBJECTNAME" val="Basic_Controller_C"/>
  <p:tag name="MIO_LASTEDITORNAME" val="Roland Koch"/>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TARGETSHAPE_NEW" val="3"/>
  <p:tag name="CDT_PROT" val="4"/>
  <p:tag name="CDT_PROT_TOP" val="337,575"/>
  <p:tag name="CDT_PROT_LEFT" val="26,62496"/>
  <p:tag name="CDT_PROT_WIDTH" val="933,8749"/>
  <p:tag name="CDT_PROT_HEIGHT" val="68,50504"/>
  <p:tag name="CDT_DELETE_ONEVENT_NEWPRES" val="False"/>
  <p:tag name="CDT_FILLUNVISIBLE" val="Fals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7"/>
  <p:tag name="CDT_COLFF_NEW" val="17"/>
  <p:tag name="CDT_EXTCOL" val="True"/>
  <p:tag name="CDT_COLTX_NEW" val="18"/>
  <p:tag name="CDT_PROT" val="2"/>
  <p:tag name="CDT_PROT_TOP" val="406,08"/>
  <p:tag name="CDT_PROT_LEFT" val="26,62496"/>
  <p:tag name="CDT_PROT_WIDTH" val="933,8749"/>
  <p:tag name="CDT_PROT_HEIGHT" val="30,95134"/>
  <p:tag name="CDT_DELETE_ONEVENT_NEWPRES" val="False"/>
  <p:tag name="CDT_FILLUNVISIBLE" val="Fals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FILLFIXED" val="True"/>
  <p:tag name="CDT_COLBF_NEW" val="19"/>
  <p:tag name="CDT_COLFF_NEW" val="19"/>
  <p:tag name="CDT_EXTCOL" val="True"/>
  <p:tag name="CDT_COLTX_NEW" val="20"/>
  <p:tag name="CDT_TARGETSHAPE_NEW" val="3"/>
  <p:tag name="CDT_PROT" val="5"/>
  <p:tag name="CDT_PROT_TOP" val="190,6199"/>
  <p:tag name="CDT_PROT_LEFT" val="26,62496"/>
  <p:tag name="CDT_PROT_WIDTH" val="933,8749"/>
  <p:tag name="CDT_PROT_HEIGHT" val="99,70441"/>
  <p:tag name="CDT_DELETE_ONEVENT_NEWPRES" val="False"/>
  <p:tag name="CDT_FILLUNVISIBLE" val="False"/>
</p:tagLst>
</file>

<file path=ppt/tags/tag5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EXTCOL" val="True"/>
  <p:tag name="CDT_COLTX_NEW" val="20"/>
  <p:tag name="CDT_PROT" val="2"/>
  <p:tag name="CDT_PROT_TOP" val="190,62"/>
  <p:tag name="CDT_PROT_LEFT" val="26,62504"/>
  <p:tag name="CDT_PROT_WIDTH" val="933,8749"/>
  <p:tag name="CDT_PROT_HEIGHT" val="30,95134"/>
  <p:tag name="CDT_DELETE_ONEVENT_NEWPRES" val="False"/>
  <p:tag name="CDT_FILLUNVISIBLE" val="True"/>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TARGETSHAPE_NEW" val="3"/>
  <p:tag name="CDT_PROT" val="4"/>
  <p:tag name="CDT_PROT_TOP" val="235,2668"/>
  <p:tag name="CDT_PROT_LEFT" val="26,62496"/>
  <p:tag name="CDT_PROT_WIDTH" val="933,8749"/>
  <p:tag name="CDT_PROT_HEIGHT" val="99,70441"/>
  <p:tag name="CDT_DELETE_ONEVENT_NEWPRES" val="False"/>
  <p:tag name="CDT_FILLUNVISIBLE" val="False"/>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6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64.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EXTCOL" val="True"/>
  <p:tag name="CDT_COLTX_NEW" val="20"/>
  <p:tag name="CDT_PROT" val="2"/>
  <p:tag name="CDT_PROT_TOP" val="304"/>
  <p:tag name="CDT_PROT_LEFT" val="26,62504"/>
  <p:tag name="CDT_PROT_WIDTH" val="933,8749"/>
  <p:tag name="CDT_PROT_HEIGHT" val="30,95134"/>
  <p:tag name="CDT_DELETE_ONEVENT_NEWPRES" val="False"/>
  <p:tag name="CDT_FILLUNVISIBLE" val="True"/>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6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7"/>
  <p:tag name="CDT_COLFF_NEW" val="17"/>
  <p:tag name="CDT_EXTCOL" val="True"/>
  <p:tag name="CDT_COLTX_NEW" val="18"/>
  <p:tag name="CDT_PROT" val="5"/>
  <p:tag name="CDT_PROT_TOP" val="326,7"/>
  <p:tag name="CDT_PROT_LEFT" val="26,62504"/>
  <p:tag name="CDT_PROT_WIDTH" val="933,8749"/>
  <p:tag name="CDT_PROT_HEIGHT" val="68,50504"/>
  <p:tag name="CDT_DELETE_ONEVENT_NEWPRES" val="False"/>
  <p:tag name="CDT_FILLUNVISIBLE" val="False"/>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PROT" val="2"/>
  <p:tag name="CDT_PROT_TOP" val="295,7487"/>
  <p:tag name="CDT_PROT_LEFT" val="26,62504"/>
  <p:tag name="CDT_PROT_WIDTH" val="933,8749"/>
  <p:tag name="CDT_PROT_HEIGHT" val="30,95134"/>
  <p:tag name="CDT_DELETE_ONEVENT_NEWPRES" val="False"/>
  <p:tag name="CDT_FILLUNVISIBLE" val="False"/>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5005"/>
  <p:tag name="CDT_FILLUNVISIBLE" val="False"/>
  <p:tag name="CDT_LINEUNVISIBLE" val="True"/>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9"/>
  <p:tag name="CDT_COLFF_NEW" val="19"/>
  <p:tag name="CDT_EXTCOL" val="True"/>
  <p:tag name="CDT_COLTX_NEW" val="20"/>
  <p:tag name="CDT_PROT" val="4"/>
  <p:tag name="CDT_PROT_TOP" val="337,575"/>
  <p:tag name="CDT_PROT_LEFT" val="26,62504"/>
  <p:tag name="CDT_PROT_WIDTH" val="933,8749"/>
  <p:tag name="CDT_PROT_HEIGHT" val="68,50504"/>
  <p:tag name="CDT_DELETE_ONEVENT_NEWPRES" val="False"/>
  <p:tag name="CDT_FILLUNVISIBLE" val="False"/>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17"/>
  <p:tag name="CDT_COLFF_NEW" val="17"/>
  <p:tag name="CDT_EXTCOL" val="True"/>
  <p:tag name="CDT_COLTX_NEW" val="18"/>
  <p:tag name="CDT_PROT" val="2"/>
  <p:tag name="CDT_PROT_TOP" val="406,08"/>
  <p:tag name="CDT_PROT_LEFT" val="26,62504"/>
  <p:tag name="CDT_PROT_WIDTH" val="933,8749"/>
  <p:tag name="CDT_PROT_HEIGHT" val="30,95134"/>
  <p:tag name="CDT_DELETE_ONEVENT_NEWPRES" val="False"/>
  <p:tag name="CDT_FILLUNVISIBLE" val="False"/>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TARGETSHAPE_NEW" val="20"/>
  <p:tag name="CDT_PROT" val="2"/>
  <p:tag name="CDT_PROT_TOP" val="111,25"/>
  <p:tag name="CDT_PROT_LEFT" val="366,8501"/>
  <p:tag name="CDT_PROT_WIDTH" val="593,6499"/>
  <p:tag name="CDT_PROT_HEIGHT" val="374,25"/>
  <p:tag name="CDT_DELETE_ONEVENT_NEWPRES" val="False"/>
  <p:tag name="CDT_FILLUNVISIBLE" val="False"/>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01"/>
  <p:tag name="CDT_PROT_LEFT" val="0"/>
  <p:tag name="CDT_PROT_WIDTH" val="355,51"/>
  <p:tag name="CDT_PROT_HEIGHT" val="374,25"/>
</p:tagLst>
</file>

<file path=ppt/tags/tag81.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PROT" val="2"/>
  <p:tag name="CDT_PROT_TOP" val="111,25"/>
  <p:tag name="CDT_PROT_LEFT" val="0"/>
  <p:tag name="CDT_PROT_WIDTH" val="355,51"/>
  <p:tag name="CDT_PROT_HEIGHT" val="374,25"/>
  <p:tag name="CDT_DELETE_ONEVENT_NEWPRES" val="False"/>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3.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306,1349"/>
  <p:tag name="CDT_PROT_HEIGHT" val="374,25"/>
</p:tagLst>
</file>

<file path=ppt/tags/tag8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2"/>
  <p:tag name="CDT_PROT_TOP" val="111,25"/>
  <p:tag name="CDT_PROT_LEFT" val="366,85"/>
  <p:tag name="CDT_PROT_WIDTH" val="593,65"/>
  <p:tag name="CDT_PROT_HEIGHT" val="374,25"/>
  <p:tag name="CDT_DELETE_ONEVENT_NEWPRES" val="False"/>
  <p:tag name="CDT_FILLUNVISIBLE" val="False"/>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88.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532,9134"/>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1.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430,875"/>
  <p:tag name="CDT_PROT_HEIGHT" val="374,25"/>
</p:tagLst>
</file>

<file path=ppt/tags/tag9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1,625"/>
  <p:tag name="CDT_PROT_WIDTH" val="430,875"/>
  <p:tag name="CDT_PROT_HEIGHT" val="374,25"/>
</p:tagLst>
</file>

<file path=ppt/tags/tag93.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4.xml><?xml version="1.0" encoding="utf-8"?>
<p:tagLst xmlns:a="http://schemas.openxmlformats.org/drawingml/2006/main" xmlns:r="http://schemas.openxmlformats.org/officeDocument/2006/relationships" xmlns:p="http://schemas.openxmlformats.org/presentationml/2006/main">
  <p:tag name="CDT_PROT" val="2"/>
  <p:tag name="CDT_PROT_TOP" val="111,2501"/>
  <p:tag name="CDT_PROT_LEFT" val="49,37504"/>
  <p:tag name="CDT_PROT_WIDTH" val="646,3749"/>
  <p:tag name="CDT_PROT_HEIGHT" val="181,375"/>
</p:tagLst>
</file>

<file path=ppt/tags/tag95.xml><?xml version="1.0" encoding="utf-8"?>
<p:tagLst xmlns:a="http://schemas.openxmlformats.org/drawingml/2006/main" xmlns:r="http://schemas.openxmlformats.org/officeDocument/2006/relationships" xmlns:p="http://schemas.openxmlformats.org/presentationml/2006/main">
  <p:tag name="CDT_PROT" val="2"/>
  <p:tag name="CDT_PROT_TOP" val="304"/>
  <p:tag name="CDT_PROT_LEFT" val="49,37504"/>
  <p:tag name="CDT_PROT_WIDTH" val="646,3749"/>
  <p:tag name="CDT_PROT_HEIGHT" val="181,5"/>
</p:tagLst>
</file>

<file path=ppt/tags/tag96.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97.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283,5"/>
  <p:tag name="CDT_PROT_HEIGHT" val="374,25"/>
</p:tagLst>
</file>

<file path=ppt/tags/tag9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344,125"/>
  <p:tag name="CDT_PROT_WIDTH" val="283,4646"/>
  <p:tag name="CDT_PROT_HEIGHT" val="374,25"/>
</p:tagLst>
</file>

<file path=ppt/tags/tag99.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639,0355"/>
  <p:tag name="CDT_PROT_WIDTH" val="283,4646"/>
  <p:tag name="CDT_PROT_HEIGHT" val="374,25"/>
</p:tagLst>
</file>

<file path=ppt/theme/theme1.xml><?xml version="1.0" encoding="utf-8"?>
<a:theme xmlns:a="http://schemas.openxmlformats.org/drawingml/2006/main" name="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gn="l">
          <a:lnSpc>
            <a:spcPct val="110000"/>
          </a:lnSpc>
          <a:spcBef>
            <a:spcPts val="0"/>
          </a:spcBef>
          <a:defRPr sz="1200" dirty="0" err="1" smtClean="0">
            <a:solidFill>
              <a:schemeClr val="tx1"/>
            </a:solidFill>
          </a:defRPr>
        </a:defPPr>
      </a:lstStyle>
    </a:txDef>
  </a:objectDefaults>
  <a:extraClrSchemeLst/>
</a:theme>
</file>

<file path=ppt/theme/theme2.xml><?xml version="1.0" encoding="utf-8"?>
<a:theme xmlns:a="http://schemas.openxmlformats.org/drawingml/2006/main" name="Siemens 2016 – 16:9">
  <a:themeElements>
    <a:clrScheme name="Siemens">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5F87"/>
      </a:accent5>
      <a:accent6>
        <a:srgbClr val="647D2D"/>
      </a:accent6>
      <a:hlink>
        <a:srgbClr val="EB780A"/>
      </a:hlink>
      <a:folHlink>
        <a:srgbClr val="641946"/>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rtl="0" eaLnBrk="1" fontAlgn="base" hangingPunct="1">
          <a:lnSpc>
            <a:spcPct val="110000"/>
          </a:lnSpc>
          <a:spcBef>
            <a:spcPct val="0"/>
          </a:spcBef>
          <a:spcAft>
            <a:spcPct val="0"/>
          </a:spcAft>
          <a:buFont typeface="Wingdings" charset="0"/>
          <a:buNone/>
          <a:defRPr sz="1800" b="0" i="0" u="none" baseline="0" dirty="0" smtClean="0">
            <a:solidFill>
              <a:srgbClr val="000000"/>
            </a:solidFill>
            <a:latin typeface="Arial"/>
            <a:ea typeface="Arial Unicode MS" panose="020B0604020202020204" pitchFamily="34" charset="-128"/>
            <a:cs typeface="Arial Unicode MS" panose="020B0604020202020204" pitchFamily="34" charset="-128"/>
          </a:defRPr>
        </a:defPPr>
      </a:lstStyle>
    </a:spDef>
    <a:lnDef>
      <a:spPr bwMode="auto">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a:noFill/>
      </a:spPr>
      <a:bodyPr vert="horz" wrap="square" lIns="0" tIns="0" rIns="0" bIns="0" rtlCol="0">
        <a:noAutofit/>
      </a:bodyPr>
      <a:lstStyle>
        <a:defPPr algn="l" rtl="0" eaLnBrk="1" fontAlgn="base" hangingPunct="1">
          <a:lnSpc>
            <a:spcPct val="110000"/>
          </a:lnSpc>
          <a:spcBef>
            <a:spcPts val="0"/>
          </a:spcBef>
          <a:spcAft>
            <a:spcPct val="0"/>
          </a:spcAft>
          <a:defRPr sz="1200" b="0" i="0" u="none" baseline="0" dirty="0" smtClean="0">
            <a:solidFill>
              <a:srgbClr val="000000"/>
            </a:solidFill>
            <a:latin typeface="Arial"/>
            <a:ea typeface="Arial Unicode MS" panose="020B0604020202020204" pitchFamily="34" charset="-128"/>
            <a:cs typeface="Arial Unicode MS" panose="020B0604020202020204" pitchFamily="34" charset="-128"/>
          </a:defRPr>
        </a:defPPr>
      </a:lstStyle>
    </a:txDef>
  </a:objectDefaults>
  <a:extraClrSchemeLst/>
  <a:custClrLst>
    <a:custClr name="Siemens Snow">
      <a:srgbClr val="FFFFFF"/>
    </a:custClr>
    <a:custClr name="Siemens Accent Yellow dark">
      <a:srgbClr val="EB780A"/>
    </a:custClr>
    <a:custClr name="Siemens Yellow light">
      <a:srgbClr val="FFB900"/>
    </a:custClr>
    <a:custClr name="Siemens Stone (1)">
      <a:srgbClr val="3C464B"/>
    </a:custClr>
    <a:custClr name="Siemens Sand (1)">
      <a:srgbClr val="73645A"/>
    </a:custClr>
    <a:custClr name="Siemens Accent Teal (1)">
      <a:srgbClr val="00646E"/>
    </a:custClr>
    <a:custClr name="Siemens Accent Yellow (1)">
      <a:srgbClr val="7D2D1E"/>
    </a:custClr>
    <a:custClr name="Siemens Accent Red (1)">
      <a:srgbClr val="411432"/>
    </a:custClr>
    <a:custClr name="Siemens Accent Blue (1)">
      <a:srgbClr val="004669"/>
    </a:custClr>
    <a:custClr name="Siemens Accent Green (1)">
      <a:srgbClr val="465F19"/>
    </a:custClr>
    <a:custClr name="True Black">
      <a:srgbClr val="000000"/>
    </a:custClr>
    <a:custClr name="Siemens Accent Red dark">
      <a:srgbClr val="641946"/>
    </a:custClr>
    <a:custClr name="Siemens Red light">
      <a:srgbClr val="AF235F"/>
    </a:custClr>
    <a:custClr name="Siemens Stone (2)">
      <a:srgbClr val="788791"/>
    </a:custClr>
    <a:custClr name="Siemens Sand (2)">
      <a:srgbClr val="9B9682"/>
    </a:custClr>
    <a:custClr name="Siemens Accent Teal (2)">
      <a:srgbClr val="0F8287"/>
    </a:custClr>
    <a:custClr name="Siemens Accent Yellow (2)">
      <a:srgbClr val="C85A1E"/>
    </a:custClr>
    <a:custClr name="Siemens Accent Red (2)">
      <a:srgbClr val="641946"/>
    </a:custClr>
    <a:custClr name="Siemens Accent Blue (2)">
      <a:srgbClr val="005F87"/>
    </a:custClr>
    <a:custClr name="Siemens Accent Green (2)">
      <a:srgbClr val="647D2D"/>
    </a:custClr>
    <a:custClr name="Siemens Stone light">
      <a:srgbClr val="879BAA"/>
    </a:custClr>
    <a:custClr name="Siemens Accent Blue dark">
      <a:srgbClr val="005F87"/>
    </a:custClr>
    <a:custClr name="Siemens Accent Blue light">
      <a:srgbClr val="50BED7"/>
    </a:custClr>
    <a:custClr name="Siemens Stone (3)">
      <a:srgbClr val="9BAFBE"/>
    </a:custClr>
    <a:custClr name="Siemens Sand (3)">
      <a:srgbClr val="B9B9A5"/>
    </a:custClr>
    <a:custClr name="Siemens Accent Teal (3)">
      <a:srgbClr val="32A0A0"/>
    </a:custClr>
    <a:custClr name="Siemens Accent Yellow (3)">
      <a:srgbClr val="EB780A"/>
    </a:custClr>
    <a:custClr name="Siemens Accent Red (3)">
      <a:srgbClr val="871E50"/>
    </a:custClr>
    <a:custClr name="Siemens Accent Blue (3)">
      <a:srgbClr val="2387AA"/>
    </a:custClr>
    <a:custClr name="Siemens Accent Green (3)">
      <a:srgbClr val="879628"/>
    </a:custClr>
    <a:custClr name="Siemens Stone light 35%">
      <a:srgbClr val="BECDD7"/>
    </a:custClr>
    <a:custClr name="Siemens Accent Green">
      <a:srgbClr val="647D2D"/>
    </a:custClr>
    <a:custClr name="Siemens Accent Green light">
      <a:srgbClr val="AAB414"/>
    </a:custClr>
    <a:custClr name="Siemens Stone (4)">
      <a:srgbClr val="BECDD7"/>
    </a:custClr>
    <a:custClr name="Siemens Sand (4)">
      <a:srgbClr val="D7D7CD"/>
    </a:custClr>
    <a:custClr name="Siemens Accent Teal (4)">
      <a:srgbClr val="4BB9B9"/>
    </a:custClr>
    <a:custClr name="Siemens Accent Yellow (4)">
      <a:srgbClr val="FFB900"/>
    </a:custClr>
    <a:custClr name="Siemens Accent Red (4)">
      <a:srgbClr val="AF235F"/>
    </a:custClr>
    <a:custClr name="Siemens Accent Blue (4)">
      <a:srgbClr val="41AAC8"/>
    </a:custClr>
    <a:custClr name="Siemens Accent Green (4)">
      <a:srgbClr val="AAB414"/>
    </a:custClr>
    <a:custClr name="Siemens Sand 35%">
      <a:srgbClr val="D7D7CD"/>
    </a:custClr>
    <a:custClr name="Siemens Accent Teal dark">
      <a:srgbClr val="00646E"/>
    </a:custClr>
    <a:custClr name="Siemens Accent Teal light">
      <a:srgbClr val="41AAAA"/>
    </a:custClr>
    <a:custClr name="Siemens Stone (5)">
      <a:srgbClr val="CDD9E1"/>
    </a:custClr>
    <a:custClr name="Siemens Sand (5)">
      <a:srgbClr val="E1E1D7"/>
    </a:custClr>
    <a:custClr name="Siemens Accent Teal (5)">
      <a:srgbClr val="A5E1E1"/>
    </a:custClr>
    <a:custClr name="Siemens Accent Yellow (5)">
      <a:srgbClr val="FFE178"/>
    </a:custClr>
    <a:custClr name="Siemens Accent Red (5)">
      <a:srgbClr val="D7698C"/>
    </a:custClr>
    <a:custClr name="Siemens Accent Blue(5)">
      <a:srgbClr val="7DD2E6"/>
    </a:custClr>
    <a:custClr name="Siemens Accent Green (5)">
      <a:srgbClr val="D2D741"/>
    </a:custClr>
  </a:custClr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DAE0E3"/>
      </a:lt2>
      <a:accent1>
        <a:srgbClr val="0055A4"/>
      </a:accent1>
      <a:accent2>
        <a:srgbClr val="8CA3B0"/>
      </a:accent2>
      <a:accent3>
        <a:srgbClr val="FFFFFF"/>
      </a:accent3>
      <a:accent4>
        <a:srgbClr val="000000"/>
      </a:accent4>
      <a:accent5>
        <a:srgbClr val="AAB4CF"/>
      </a:accent5>
      <a:accent6>
        <a:srgbClr val="7E939F"/>
      </a:accent6>
      <a:hlink>
        <a:srgbClr val="0077BE"/>
      </a:hlink>
      <a:folHlink>
        <a:srgbClr val="0077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0.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2.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3.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4.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5.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6.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7.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8.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19.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0.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1.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2.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3.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24.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3.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4.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5.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6.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7.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8.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ppt/theme/themeOverride9.xml><?xml version="1.0" encoding="utf-8"?>
<a:themeOverride xmlns:a="http://schemas.openxmlformats.org/drawingml/2006/main">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Two columns + Navigation</Name>
  <PpLayout>32</PpLayout>
  <Index>19</Index>
</p4ppTags>
</file>

<file path=customXml/item10.xml><?xml version="1.0" encoding="utf-8"?>
<p4ppTags>
  <Name>Free Content + Navigation</Name>
  <PpLayout>32</PpLayout>
  <Index>16</Index>
</p4ppTags>
</file>

<file path=customXml/item11.xml><?xml version="1.0" encoding="utf-8"?>
<p4ppTags>
  <Name>Two rows</Name>
  <PpLayout>32</PpLayout>
  <Index>13</Index>
</p4ppTags>
</file>

<file path=customXml/item12.xml><?xml version="1.0" encoding="utf-8"?>
<p4ppTags>
  <Name>Four objects</Name>
  <PpLayout>24</PpLayout>
  <Index>15</Index>
</p4ppTags>
</file>

<file path=customXml/item13.xml><?xml version="1.0" encoding="utf-8"?>
<p4ppTags>
  <Name>Title fullscreen (big bar up)</Name>
  <PpLayout>1</PpLayout>
  <Index>4</Index>
</p4ppTags>
</file>

<file path=customXml/item14.xml><?xml version="1.0" encoding="utf-8"?>
<p4ppTags>
  <Name>Text + Index</Name>
  <PpLayout>32</PpLayout>
  <Index>8</Index>
</p4ppTags>
</file>

<file path=customXml/item15.xml><?xml version="1.0" encoding="utf-8"?>
<p4ppTags>
  <Name>Title fullscreen (big bar down)</Name>
  <PpLayout>1</PpLayout>
  <Index>3</Index>
</p4ppTags>
</file>

<file path=customXml/item16.xml><?xml version="1.0" encoding="utf-8"?>
<p4ppTags>
  <Name>Title (big bar down)</Name>
  <PpLayout>1</PpLayout>
  <Index>1</Index>
</p4ppTags>
</file>

<file path=customXml/item17.xml><?xml version="1.0" encoding="utf-8"?>
<p4ppTags>
  <Name>Two rows + Navigation</Name>
  <PpLayout>32</PpLayout>
  <Index>19</Index>
</p4ppTags>
</file>

<file path=customXml/item18.xml><?xml version="1.0" encoding="utf-8"?>
<p4ppTags>
  <Name>Image + Index/Contact</Name>
  <PpLayout>32</PpLayout>
  <Index>7</Index>
</p4ppTags>
</file>

<file path=customXml/item19.xml><?xml version="1.0" encoding="utf-8"?>
<p4ppTags>
  <Name>Three columns + Navigation</Name>
  <PpLayout>32</PpLayout>
  <Index>20</Index>
</p4ppTags>
</file>

<file path=customXml/item2.xml><?xml version="1.0" encoding="utf-8"?>
<p4ppTags>
  <Name>Two columns + Navigation</Name>
  <PpLayout>32</PpLayout>
  <Index>19</Index>
</p4ppTags>
</file>

<file path=customXml/item20.xml><?xml version="1.0" encoding="utf-8"?>
<p4ppTags>
  <Name>Title fullscreen (big bar down)</Name>
  <PpLayout>1</PpLayout>
  <Index>3</Index>
</p4ppTags>
</file>

<file path=customXml/item21.xml><?xml version="1.0" encoding="utf-8"?>
<p4ppTags>
  <Name>Text + Index</Name>
  <PpLayout>32</PpLayout>
  <Index>8</Index>
</p4ppTags>
</file>

<file path=customXml/item22.xml><?xml version="1.0" encoding="utf-8"?>
<p4ppTags>
  <Name>Title fullscreen (big bar up)</Name>
  <PpLayout>1</PpLayout>
  <Index>4</Index>
</p4ppTags>
</file>

<file path=customXml/item23.xml><?xml version="1.0" encoding="utf-8"?>
<p4ppTags>
  <Name>Image + Index/Contact</Name>
  <PpLayout>32</PpLayout>
  <Index>7</Index>
</p4ppTags>
</file>

<file path=customXml/item24.xml><?xml version="1.0" encoding="utf-8"?>
<p4ppTags>
  <Name>Four objects</Name>
  <PpLayout>24</PpLayout>
  <Index>15</Index>
</p4ppTags>
</file>

<file path=customXml/item25.xml><?xml version="1.0" encoding="utf-8"?>
<p4ppTags>
  <Name>Title (big bar up)</Name>
  <PpLayout>1</PpLayout>
  <Index>2</Index>
</p4ppTags>
</file>

<file path=customXml/item26.xml><?xml version="1.0" encoding="utf-8"?>
<p4ppTags>
  <Name>Four objects + Navigation</Name>
  <PpLayout>32</PpLayout>
  <Index>22</Index>
</p4ppTags>
</file>

<file path=customXml/item27.xml><?xml version="1.0" encoding="utf-8"?>
<p4ppTags>
  <Name>Title (big bar down)</Name>
  <PpLayout>1</PpLayout>
  <Index>1</Index>
</p4ppTags>
</file>

<file path=customXml/item28.xml><?xml version="1.0" encoding="utf-8"?>
<p4ppTags>
  <Name>Two rows + Navigation</Name>
  <PpLayout>32</PpLayout>
  <Index>21</Index>
</p4ppTags>
</file>

<file path=customXml/item29.xml><?xml version="1.0" encoding="utf-8"?>
<p4ppTags>
  <Name>Chapter title (big bar down)</Name>
  <PpLayout>1</PpLayout>
  <Index>5</Index>
</p4ppTags>
</file>

<file path=customXml/item3.xml><?xml version="1.0" encoding="utf-8"?>
<p4ppTags>
  <Name>Two rows</Name>
  <PpLayout>32</PpLayout>
  <Index>13</Index>
</p4ppTags>
</file>

<file path=customXml/item30.xml><?xml version="1.0" encoding="utf-8"?>
<p4ppTags>
  <Name>Two columns</Name>
  <PpLayout>29</PpLayout>
  <Index>12</Index>
</p4ppTags>
</file>

<file path=customXml/item31.xml><?xml version="1.0" encoding="utf-8"?>
<p4ppTags>
  <Name>One object (small)</Name>
  <PpLayout>16</PpLayout>
  <Index>11</Index>
</p4ppTags>
</file>

<file path=customXml/item32.xml><?xml version="1.0" encoding="utf-8"?>
<p4ppTags>
  <Name>Free Content</Name>
  <PpLayout>11</PpLayout>
  <Index>9</Index>
</p4ppTags>
</file>

<file path=customXml/item33.xml><?xml version="1.0" encoding="utf-8"?>
<p4ppTags>
  <Name>One object (large)</Name>
  <PpLayout>16</PpLayout>
  <Index>10</Index>
</p4ppTags>
</file>

<file path=customXml/item34.xml><?xml version="1.0" encoding="utf-8"?>
<p4ppTags>
  <Name>Title (big bar up)</Name>
  <PpLayout>1</PpLayout>
  <Index>2</Index>
</p4ppTags>
</file>

<file path=customXml/item35.xml><?xml version="1.0" encoding="utf-8"?>
<p4ppTags>
  <Name>Text + Index</Name>
  <PpLayout>32</PpLayout>
  <Index>8</Index>
</p4ppTags>
</file>

<file path=customXml/item36.xml><?xml version="1.0" encoding="utf-8"?>
<p4ppTags>
  <Name>Free Content + Navigation</Name>
  <PpLayout>32</PpLayout>
  <Index>16</Index>
</p4ppTags>
</file>

<file path=customXml/item37.xml><?xml version="1.0" encoding="utf-8"?>
<p4ppTags>
  <Name>Three columns</Name>
  <PpLayout>32</PpLayout>
  <Index>14</Index>
</p4ppTags>
</file>

<file path=customXml/item38.xml><?xml version="1.0" encoding="utf-8"?>
<p4ppTags>
  <Name>Three columns</Name>
  <PpLayout>32</PpLayout>
  <Index>14</Index>
</p4ppTags>
</file>

<file path=customXml/item39.xml><?xml version="1.0" encoding="utf-8"?>
<p4ppTags>
  <Name>Two columns</Name>
  <PpLayout>29</PpLayout>
  <Index>12</Index>
</p4ppTags>
</file>

<file path=customXml/item4.xml><?xml version="1.0" encoding="utf-8"?>
<p4ppTags>
  <Name>Two columns + Navigation</Name>
  <PpLayout>32</PpLayout>
  <Index>18</Index>
</p4ppTags>
</file>

<file path=customXml/item40.xml><?xml version="1.0" encoding="utf-8"?>
<p4ppTags>
  <Name>One object (large)</Name>
  <PpLayout>16</PpLayout>
  <Index>10</Index>
</p4ppTags>
</file>

<file path=customXml/item41.xml><?xml version="1.0" encoding="utf-8"?>
<p4ppTags>
  <Name>Four objects + Navigation</Name>
  <PpLayout>32</PpLayout>
  <Index>20</Index>
</p4ppTags>
</file>

<file path=customXml/item42.xml><?xml version="1.0" encoding="utf-8"?>
<p4ppTags>
  <Name>One object (small) + Navigation</Name>
  <PpLayout>32</PpLayout>
  <Index>18</Index>
</p4ppTags>
</file>

<file path=customXml/item43.xml><?xml version="1.0" encoding="utf-8"?>
<p4ppTags>
  <Name>One object (small)</Name>
  <PpLayout>16</PpLayout>
  <Index>11</Index>
</p4ppTags>
</file>

<file path=customXml/item44.xml><?xml version="1.0" encoding="utf-8"?>
<p4ppTags>
  <Name>Four objects + Navigation</Name>
  <PpLayout>32</PpLayout>
  <Index>22</Index>
</p4ppTags>
</file>

<file path=customXml/item45.xml><?xml version="1.0" encoding="utf-8"?>
<p4ppTags>
  <Name>Free Content</Name>
  <PpLayout>11</PpLayout>
  <Index>9</Index>
</p4ppTags>
</file>

<file path=customXml/item46.xml><?xml version="1.0" encoding="utf-8"?>
<p4ppTags>
  <Name>One object (small) + Navigation</Name>
  <PpLayout>32</PpLayout>
  <Index>17</Index>
</p4ppTags>
</file>

<file path=customXml/item47.xml><?xml version="1.0" encoding="utf-8"?>
<p4ppTags>
  <Name>Two rows</Name>
  <PpLayout>32</PpLayout>
  <Index>13</Index>
</p4ppTags>
</file>

<file path=customXml/item48.xml><?xml version="1.0" encoding="utf-8"?>
<p4ppTags>
  <Name>One object (large)</Name>
  <PpLayout>16</PpLayout>
  <Index>10</Index>
</p4ppTags>
</file>

<file path=customXml/item49.xml><?xml version="1.0" encoding="utf-8"?>
<p4ppTags>
  <Name>Chapter title (big bar up)</Name>
  <PpLayout>1</PpLayout>
  <Index>6</Index>
</p4ppTags>
</file>

<file path=customXml/item5.xml><?xml version="1.0" encoding="utf-8"?>
<p4ppTags/>
</file>

<file path=customXml/item50.xml><?xml version="1.0" encoding="utf-8"?>
<p4ppTags>
  <Name>Chapter title (big bar down)</Name>
  <PpLayout>1</PpLayout>
  <Index>5</Index>
</p4ppTags>
</file>

<file path=customXml/item51.xml><?xml version="1.0" encoding="utf-8"?>
<p4ppTags>
  <Name>One object (large) + Navigation</Name>
  <PpLayout>32</PpLayout>
  <Index>17</Index>
</p4ppTags>
</file>

<file path=customXml/item52.xml><?xml version="1.0" encoding="utf-8"?>
<p4ppTags>
  <Name>Three columns</Name>
  <PpLayout>32</PpLayout>
  <Index>14</Index>
</p4ppTags>
</file>

<file path=customXml/item53.xml><?xml version="1.0" encoding="utf-8"?>
<p4ppTags>
  <Name>Two rows + Navigation</Name>
  <PpLayout>32</PpLayout>
  <Index>21</Index>
</p4ppTags>
</file>

<file path=customXml/item54.xml><?xml version="1.0" encoding="utf-8"?>
<p4ppTags>
  <Name>One object (small) + Navigation</Name>
  <PpLayout>32</PpLayout>
  <Index>18</Index>
</p4ppTags>
</file>

<file path=customXml/item55.xml><?xml version="1.0" encoding="utf-8"?>
<p4ppTags>
  <Name>Chapter title (big bar up)</Name>
  <PpLayout>1</PpLayout>
  <Index>6</Index>
</p4ppTags>
</file>

<file path=customXml/item56.xml><?xml version="1.0" encoding="utf-8"?>
<p4ppTags>
  <Name>Title (big bar down)</Name>
  <PpLayout>1</PpLayout>
  <Index>1</Index>
</p4ppTags>
</file>

<file path=customXml/item57.xml><?xml version="1.0" encoding="utf-8"?>
<p4ppTags>
  <Name>Two columns</Name>
  <PpLayout>29</PpLayout>
  <Index>12</Index>
</p4ppTags>
</file>

<file path=customXml/item58.xml><?xml version="1.0" encoding="utf-8"?>
<p4ppTags>
  <Name>Free Content + Navigation</Name>
  <PpLayout>32</PpLayout>
  <Index>16</Index>
</p4ppTags>
</file>

<file path=customXml/item59.xml><?xml version="1.0" encoding="utf-8"?>
<p4ppTags>
  <Name>One object (small)</Name>
  <PpLayout>16</PpLayout>
  <Index>11</Index>
</p4ppTags>
</file>

<file path=customXml/item6.xml><?xml version="1.0" encoding="utf-8"?>
<p4ppTags>
  <Name>Image + Index/Contact</Name>
  <PpLayout>32</PpLayout>
  <Index>7</Index>
</p4ppTags>
</file>

<file path=customXml/item60.xml><?xml version="1.0" encoding="utf-8"?>
<p4ppTags>
  <Name>One object (large) + Navigation</Name>
  <PpLayout>32</PpLayout>
  <Index>17</Index>
</p4ppTags>
</file>

<file path=customXml/item7.xml><?xml version="1.0" encoding="utf-8"?>
<p4ppTags>
  <Name>Four objects</Name>
  <PpLayout>24</PpLayout>
  <Index>15</Index>
</p4ppTags>
</file>

<file path=customXml/item8.xml><?xml version="1.0" encoding="utf-8"?>
<p4ppTags>
  <Name>Free Content</Name>
  <PpLayout>11</PpLayout>
  <Index>9</Index>
</p4ppTags>
</file>

<file path=customXml/item9.xml><?xml version="1.0" encoding="utf-8"?>
<p4ppTags>
  <Name>Three columns + Navigation</Name>
  <PpLayout>32</PpLayout>
  <Index>20</Index>
</p4ppTags>
</file>

<file path=customXml/itemProps1.xml><?xml version="1.0" encoding="utf-8"?>
<ds:datastoreItem xmlns:ds="http://schemas.openxmlformats.org/officeDocument/2006/customXml" ds:itemID="{2A94A1D4-4F0C-47E4-ACDD-350C76E4E59D}">
  <ds:schemaRefs/>
</ds:datastoreItem>
</file>

<file path=customXml/itemProps10.xml><?xml version="1.0" encoding="utf-8"?>
<ds:datastoreItem xmlns:ds="http://schemas.openxmlformats.org/officeDocument/2006/customXml" ds:itemID="{A646E147-19E8-42A4-AF45-489D0AF5E991}">
  <ds:schemaRefs/>
</ds:datastoreItem>
</file>

<file path=customXml/itemProps11.xml><?xml version="1.0" encoding="utf-8"?>
<ds:datastoreItem xmlns:ds="http://schemas.openxmlformats.org/officeDocument/2006/customXml" ds:itemID="{5DE05AB1-06A9-48FE-BD82-66E940022F19}">
  <ds:schemaRefs/>
</ds:datastoreItem>
</file>

<file path=customXml/itemProps12.xml><?xml version="1.0" encoding="utf-8"?>
<ds:datastoreItem xmlns:ds="http://schemas.openxmlformats.org/officeDocument/2006/customXml" ds:itemID="{4C8F806E-FF24-47E6-AC63-4B59B06A00DA}">
  <ds:schemaRefs/>
</ds:datastoreItem>
</file>

<file path=customXml/itemProps13.xml><?xml version="1.0" encoding="utf-8"?>
<ds:datastoreItem xmlns:ds="http://schemas.openxmlformats.org/officeDocument/2006/customXml" ds:itemID="{DD3A84E1-6589-452C-8810-708843B76BCD}">
  <ds:schemaRefs/>
</ds:datastoreItem>
</file>

<file path=customXml/itemProps14.xml><?xml version="1.0" encoding="utf-8"?>
<ds:datastoreItem xmlns:ds="http://schemas.openxmlformats.org/officeDocument/2006/customXml" ds:itemID="{A035FDC8-225E-4E94-A99B-B2CA170CA7B1}">
  <ds:schemaRefs/>
</ds:datastoreItem>
</file>

<file path=customXml/itemProps15.xml><?xml version="1.0" encoding="utf-8"?>
<ds:datastoreItem xmlns:ds="http://schemas.openxmlformats.org/officeDocument/2006/customXml" ds:itemID="{AC519BAA-4E16-49A8-A846-218BDB9EE439}">
  <ds:schemaRefs/>
</ds:datastoreItem>
</file>

<file path=customXml/itemProps16.xml><?xml version="1.0" encoding="utf-8"?>
<ds:datastoreItem xmlns:ds="http://schemas.openxmlformats.org/officeDocument/2006/customXml" ds:itemID="{B7350503-B900-49A0-BF26-39D632EF71D5}">
  <ds:schemaRefs/>
</ds:datastoreItem>
</file>

<file path=customXml/itemProps17.xml><?xml version="1.0" encoding="utf-8"?>
<ds:datastoreItem xmlns:ds="http://schemas.openxmlformats.org/officeDocument/2006/customXml" ds:itemID="{5EE03A59-F486-4536-9973-9EC5BC20C078}">
  <ds:schemaRefs/>
</ds:datastoreItem>
</file>

<file path=customXml/itemProps18.xml><?xml version="1.0" encoding="utf-8"?>
<ds:datastoreItem xmlns:ds="http://schemas.openxmlformats.org/officeDocument/2006/customXml" ds:itemID="{0D213E2F-2EC0-4439-8469-3B0D4C16915D}">
  <ds:schemaRefs/>
</ds:datastoreItem>
</file>

<file path=customXml/itemProps19.xml><?xml version="1.0" encoding="utf-8"?>
<ds:datastoreItem xmlns:ds="http://schemas.openxmlformats.org/officeDocument/2006/customXml" ds:itemID="{729D44BA-C64F-4FB7-857E-F97C8D3A15AC}">
  <ds:schemaRefs/>
</ds:datastoreItem>
</file>

<file path=customXml/itemProps2.xml><?xml version="1.0" encoding="utf-8"?>
<ds:datastoreItem xmlns:ds="http://schemas.openxmlformats.org/officeDocument/2006/customXml" ds:itemID="{92EFB522-5247-43BB-945F-68B6B4738CEF}">
  <ds:schemaRefs/>
</ds:datastoreItem>
</file>

<file path=customXml/itemProps20.xml><?xml version="1.0" encoding="utf-8"?>
<ds:datastoreItem xmlns:ds="http://schemas.openxmlformats.org/officeDocument/2006/customXml" ds:itemID="{A92632E8-5F6F-409F-A08D-D4287288D284}">
  <ds:schemaRefs/>
</ds:datastoreItem>
</file>

<file path=customXml/itemProps21.xml><?xml version="1.0" encoding="utf-8"?>
<ds:datastoreItem xmlns:ds="http://schemas.openxmlformats.org/officeDocument/2006/customXml" ds:itemID="{1EFDD3F4-F794-4C1E-ADB2-98938007BBB2}">
  <ds:schemaRefs/>
</ds:datastoreItem>
</file>

<file path=customXml/itemProps22.xml><?xml version="1.0" encoding="utf-8"?>
<ds:datastoreItem xmlns:ds="http://schemas.openxmlformats.org/officeDocument/2006/customXml" ds:itemID="{B7042BC4-5AAA-4D50-A7A6-42B033963700}">
  <ds:schemaRefs/>
</ds:datastoreItem>
</file>

<file path=customXml/itemProps23.xml><?xml version="1.0" encoding="utf-8"?>
<ds:datastoreItem xmlns:ds="http://schemas.openxmlformats.org/officeDocument/2006/customXml" ds:itemID="{531F20E5-3BD3-4E44-A526-F027128838C2}">
  <ds:schemaRefs/>
</ds:datastoreItem>
</file>

<file path=customXml/itemProps24.xml><?xml version="1.0" encoding="utf-8"?>
<ds:datastoreItem xmlns:ds="http://schemas.openxmlformats.org/officeDocument/2006/customXml" ds:itemID="{89BDEBC1-D4DE-4813-9767-75C8B7E9FF92}">
  <ds:schemaRefs/>
</ds:datastoreItem>
</file>

<file path=customXml/itemProps25.xml><?xml version="1.0" encoding="utf-8"?>
<ds:datastoreItem xmlns:ds="http://schemas.openxmlformats.org/officeDocument/2006/customXml" ds:itemID="{D10EE976-A531-4D20-8CDC-3E586E4BF466}">
  <ds:schemaRefs/>
</ds:datastoreItem>
</file>

<file path=customXml/itemProps26.xml><?xml version="1.0" encoding="utf-8"?>
<ds:datastoreItem xmlns:ds="http://schemas.openxmlformats.org/officeDocument/2006/customXml" ds:itemID="{A7466C6E-F65F-4353-BB8E-DFA45CCF9159}">
  <ds:schemaRefs/>
</ds:datastoreItem>
</file>

<file path=customXml/itemProps27.xml><?xml version="1.0" encoding="utf-8"?>
<ds:datastoreItem xmlns:ds="http://schemas.openxmlformats.org/officeDocument/2006/customXml" ds:itemID="{47A5FACF-0F5D-4E44-9138-38264FA2C4B3}">
  <ds:schemaRefs/>
</ds:datastoreItem>
</file>

<file path=customXml/itemProps28.xml><?xml version="1.0" encoding="utf-8"?>
<ds:datastoreItem xmlns:ds="http://schemas.openxmlformats.org/officeDocument/2006/customXml" ds:itemID="{D4D58D1A-0D3A-4480-8134-9F6E34845A39}">
  <ds:schemaRefs/>
</ds:datastoreItem>
</file>

<file path=customXml/itemProps29.xml><?xml version="1.0" encoding="utf-8"?>
<ds:datastoreItem xmlns:ds="http://schemas.openxmlformats.org/officeDocument/2006/customXml" ds:itemID="{F8E3DCD6-3FBF-464D-A4AC-C63015CB488F}">
  <ds:schemaRefs/>
</ds:datastoreItem>
</file>

<file path=customXml/itemProps3.xml><?xml version="1.0" encoding="utf-8"?>
<ds:datastoreItem xmlns:ds="http://schemas.openxmlformats.org/officeDocument/2006/customXml" ds:itemID="{13E5280B-8E70-46C5-A57C-C62261A6D529}">
  <ds:schemaRefs/>
</ds:datastoreItem>
</file>

<file path=customXml/itemProps30.xml><?xml version="1.0" encoding="utf-8"?>
<ds:datastoreItem xmlns:ds="http://schemas.openxmlformats.org/officeDocument/2006/customXml" ds:itemID="{29C69F2C-3392-424B-94B5-01E6B311B46C}">
  <ds:schemaRefs/>
</ds:datastoreItem>
</file>

<file path=customXml/itemProps31.xml><?xml version="1.0" encoding="utf-8"?>
<ds:datastoreItem xmlns:ds="http://schemas.openxmlformats.org/officeDocument/2006/customXml" ds:itemID="{35B35C51-620D-4AED-AE44-5239D54F0691}">
  <ds:schemaRefs/>
</ds:datastoreItem>
</file>

<file path=customXml/itemProps32.xml><?xml version="1.0" encoding="utf-8"?>
<ds:datastoreItem xmlns:ds="http://schemas.openxmlformats.org/officeDocument/2006/customXml" ds:itemID="{FE6F8438-E7E3-4337-AB80-65332E057E7B}">
  <ds:schemaRefs/>
</ds:datastoreItem>
</file>

<file path=customXml/itemProps33.xml><?xml version="1.0" encoding="utf-8"?>
<ds:datastoreItem xmlns:ds="http://schemas.openxmlformats.org/officeDocument/2006/customXml" ds:itemID="{E1554AD4-0434-45CF-B70B-C1933FE8DBDF}">
  <ds:schemaRefs/>
</ds:datastoreItem>
</file>

<file path=customXml/itemProps34.xml><?xml version="1.0" encoding="utf-8"?>
<ds:datastoreItem xmlns:ds="http://schemas.openxmlformats.org/officeDocument/2006/customXml" ds:itemID="{E84AE26F-4554-4ED9-8350-077C87663918}">
  <ds:schemaRefs/>
</ds:datastoreItem>
</file>

<file path=customXml/itemProps35.xml><?xml version="1.0" encoding="utf-8"?>
<ds:datastoreItem xmlns:ds="http://schemas.openxmlformats.org/officeDocument/2006/customXml" ds:itemID="{5A6359BF-F5C8-443C-9F9F-D733973AE3C2}">
  <ds:schemaRefs/>
</ds:datastoreItem>
</file>

<file path=customXml/itemProps36.xml><?xml version="1.0" encoding="utf-8"?>
<ds:datastoreItem xmlns:ds="http://schemas.openxmlformats.org/officeDocument/2006/customXml" ds:itemID="{AD8BB0AF-07A8-4189-A3FA-027E52239F0D}">
  <ds:schemaRefs/>
</ds:datastoreItem>
</file>

<file path=customXml/itemProps37.xml><?xml version="1.0" encoding="utf-8"?>
<ds:datastoreItem xmlns:ds="http://schemas.openxmlformats.org/officeDocument/2006/customXml" ds:itemID="{971D86BA-EFDD-4320-9381-09905B3F48BA}">
  <ds:schemaRefs/>
</ds:datastoreItem>
</file>

<file path=customXml/itemProps38.xml><?xml version="1.0" encoding="utf-8"?>
<ds:datastoreItem xmlns:ds="http://schemas.openxmlformats.org/officeDocument/2006/customXml" ds:itemID="{3E4DE333-E3C9-4A76-B424-FDD76AE7E218}">
  <ds:schemaRefs/>
</ds:datastoreItem>
</file>

<file path=customXml/itemProps39.xml><?xml version="1.0" encoding="utf-8"?>
<ds:datastoreItem xmlns:ds="http://schemas.openxmlformats.org/officeDocument/2006/customXml" ds:itemID="{FE27994E-6D93-4187-A545-E899F43D0963}">
  <ds:schemaRefs/>
</ds:datastoreItem>
</file>

<file path=customXml/itemProps4.xml><?xml version="1.0" encoding="utf-8"?>
<ds:datastoreItem xmlns:ds="http://schemas.openxmlformats.org/officeDocument/2006/customXml" ds:itemID="{2E08CAD3-DF3B-4123-871C-E7B276396288}">
  <ds:schemaRefs/>
</ds:datastoreItem>
</file>

<file path=customXml/itemProps40.xml><?xml version="1.0" encoding="utf-8"?>
<ds:datastoreItem xmlns:ds="http://schemas.openxmlformats.org/officeDocument/2006/customXml" ds:itemID="{2A4C50C6-91EE-41C7-B78D-3A6CB2A8CB71}">
  <ds:schemaRefs/>
</ds:datastoreItem>
</file>

<file path=customXml/itemProps41.xml><?xml version="1.0" encoding="utf-8"?>
<ds:datastoreItem xmlns:ds="http://schemas.openxmlformats.org/officeDocument/2006/customXml" ds:itemID="{44C95138-4AD3-4E45-90A7-F227000FCE3D}">
  <ds:schemaRefs/>
</ds:datastoreItem>
</file>

<file path=customXml/itemProps42.xml><?xml version="1.0" encoding="utf-8"?>
<ds:datastoreItem xmlns:ds="http://schemas.openxmlformats.org/officeDocument/2006/customXml" ds:itemID="{0C37266B-CE54-4622-8470-EFD1ED1AA482}">
  <ds:schemaRefs/>
</ds:datastoreItem>
</file>

<file path=customXml/itemProps43.xml><?xml version="1.0" encoding="utf-8"?>
<ds:datastoreItem xmlns:ds="http://schemas.openxmlformats.org/officeDocument/2006/customXml" ds:itemID="{69FA20F3-E5BF-4AD5-BA97-B951BE598D7C}">
  <ds:schemaRefs/>
</ds:datastoreItem>
</file>

<file path=customXml/itemProps44.xml><?xml version="1.0" encoding="utf-8"?>
<ds:datastoreItem xmlns:ds="http://schemas.openxmlformats.org/officeDocument/2006/customXml" ds:itemID="{CD757202-2F77-4A21-8E84-69EDB0D5EC64}">
  <ds:schemaRefs/>
</ds:datastoreItem>
</file>

<file path=customXml/itemProps45.xml><?xml version="1.0" encoding="utf-8"?>
<ds:datastoreItem xmlns:ds="http://schemas.openxmlformats.org/officeDocument/2006/customXml" ds:itemID="{774AD8EA-9A35-4961-A84E-7C6D4FED48BE}">
  <ds:schemaRefs/>
</ds:datastoreItem>
</file>

<file path=customXml/itemProps46.xml><?xml version="1.0" encoding="utf-8"?>
<ds:datastoreItem xmlns:ds="http://schemas.openxmlformats.org/officeDocument/2006/customXml" ds:itemID="{44A32F73-27C8-4F1A-A44D-0D11E1FF6564}">
  <ds:schemaRefs/>
</ds:datastoreItem>
</file>

<file path=customXml/itemProps47.xml><?xml version="1.0" encoding="utf-8"?>
<ds:datastoreItem xmlns:ds="http://schemas.openxmlformats.org/officeDocument/2006/customXml" ds:itemID="{C14BF106-57F4-4A6A-82A9-F2DE33D30589}">
  <ds:schemaRefs/>
</ds:datastoreItem>
</file>

<file path=customXml/itemProps48.xml><?xml version="1.0" encoding="utf-8"?>
<ds:datastoreItem xmlns:ds="http://schemas.openxmlformats.org/officeDocument/2006/customXml" ds:itemID="{4F265A9D-B69F-4C55-BA53-4CAD3327DCDE}">
  <ds:schemaRefs/>
</ds:datastoreItem>
</file>

<file path=customXml/itemProps49.xml><?xml version="1.0" encoding="utf-8"?>
<ds:datastoreItem xmlns:ds="http://schemas.openxmlformats.org/officeDocument/2006/customXml" ds:itemID="{D8A6B46E-0DDC-47B0-9602-071EBD6EAA5E}">
  <ds:schemaRefs/>
</ds:datastoreItem>
</file>

<file path=customXml/itemProps5.xml><?xml version="1.0" encoding="utf-8"?>
<ds:datastoreItem xmlns:ds="http://schemas.openxmlformats.org/officeDocument/2006/customXml" ds:itemID="{656F9882-4B46-4DE8-8C12-C2D845754EB3}">
  <ds:schemaRefs/>
</ds:datastoreItem>
</file>

<file path=customXml/itemProps50.xml><?xml version="1.0" encoding="utf-8"?>
<ds:datastoreItem xmlns:ds="http://schemas.openxmlformats.org/officeDocument/2006/customXml" ds:itemID="{188CFB49-5E19-4364-891D-6032EAFD086B}">
  <ds:schemaRefs/>
</ds:datastoreItem>
</file>

<file path=customXml/itemProps51.xml><?xml version="1.0" encoding="utf-8"?>
<ds:datastoreItem xmlns:ds="http://schemas.openxmlformats.org/officeDocument/2006/customXml" ds:itemID="{5E13BDAA-07CB-4293-AC0C-0EB476000195}">
  <ds:schemaRefs/>
</ds:datastoreItem>
</file>

<file path=customXml/itemProps52.xml><?xml version="1.0" encoding="utf-8"?>
<ds:datastoreItem xmlns:ds="http://schemas.openxmlformats.org/officeDocument/2006/customXml" ds:itemID="{2F741945-6B84-4708-B3E1-DA3565EB97A6}">
  <ds:schemaRefs/>
</ds:datastoreItem>
</file>

<file path=customXml/itemProps53.xml><?xml version="1.0" encoding="utf-8"?>
<ds:datastoreItem xmlns:ds="http://schemas.openxmlformats.org/officeDocument/2006/customXml" ds:itemID="{0942A355-5C13-4E2E-800D-DE14DE33CC0A}">
  <ds:schemaRefs/>
</ds:datastoreItem>
</file>

<file path=customXml/itemProps54.xml><?xml version="1.0" encoding="utf-8"?>
<ds:datastoreItem xmlns:ds="http://schemas.openxmlformats.org/officeDocument/2006/customXml" ds:itemID="{EB111C28-D159-4019-BCA2-2E03D10CB244}">
  <ds:schemaRefs/>
</ds:datastoreItem>
</file>

<file path=customXml/itemProps55.xml><?xml version="1.0" encoding="utf-8"?>
<ds:datastoreItem xmlns:ds="http://schemas.openxmlformats.org/officeDocument/2006/customXml" ds:itemID="{15D9FFB7-0FA7-4F0C-9CBE-669F4A9D719A}">
  <ds:schemaRefs/>
</ds:datastoreItem>
</file>

<file path=customXml/itemProps56.xml><?xml version="1.0" encoding="utf-8"?>
<ds:datastoreItem xmlns:ds="http://schemas.openxmlformats.org/officeDocument/2006/customXml" ds:itemID="{D2143923-62D7-435B-9A61-5D81418A6F4A}">
  <ds:schemaRefs/>
</ds:datastoreItem>
</file>

<file path=customXml/itemProps57.xml><?xml version="1.0" encoding="utf-8"?>
<ds:datastoreItem xmlns:ds="http://schemas.openxmlformats.org/officeDocument/2006/customXml" ds:itemID="{A4E878D9-6092-4E7F-B2CA-5FB536019463}">
  <ds:schemaRefs/>
</ds:datastoreItem>
</file>

<file path=customXml/itemProps58.xml><?xml version="1.0" encoding="utf-8"?>
<ds:datastoreItem xmlns:ds="http://schemas.openxmlformats.org/officeDocument/2006/customXml" ds:itemID="{EE85479E-46D1-4B62-901E-0142FBB3CBD6}">
  <ds:schemaRefs/>
</ds:datastoreItem>
</file>

<file path=customXml/itemProps59.xml><?xml version="1.0" encoding="utf-8"?>
<ds:datastoreItem xmlns:ds="http://schemas.openxmlformats.org/officeDocument/2006/customXml" ds:itemID="{65C42660-A23F-43F3-BC73-4FE625EFC43E}">
  <ds:schemaRefs/>
</ds:datastoreItem>
</file>

<file path=customXml/itemProps6.xml><?xml version="1.0" encoding="utf-8"?>
<ds:datastoreItem xmlns:ds="http://schemas.openxmlformats.org/officeDocument/2006/customXml" ds:itemID="{CCC24F2C-255A-4D3B-84F0-9A45BC8BDDCE}">
  <ds:schemaRefs/>
</ds:datastoreItem>
</file>

<file path=customXml/itemProps60.xml><?xml version="1.0" encoding="utf-8"?>
<ds:datastoreItem xmlns:ds="http://schemas.openxmlformats.org/officeDocument/2006/customXml" ds:itemID="{CE45CE68-655C-4DB8-8C2A-B2E5E73F2FC6}">
  <ds:schemaRefs/>
</ds:datastoreItem>
</file>

<file path=customXml/itemProps7.xml><?xml version="1.0" encoding="utf-8"?>
<ds:datastoreItem xmlns:ds="http://schemas.openxmlformats.org/officeDocument/2006/customXml" ds:itemID="{6BC3106C-2877-43B9-8C9F-140D6B4F4190}">
  <ds:schemaRefs/>
</ds:datastoreItem>
</file>

<file path=customXml/itemProps8.xml><?xml version="1.0" encoding="utf-8"?>
<ds:datastoreItem xmlns:ds="http://schemas.openxmlformats.org/officeDocument/2006/customXml" ds:itemID="{7AEBFCC2-DF81-4454-AA65-374B729261FA}">
  <ds:schemaRefs/>
</ds:datastoreItem>
</file>

<file path=customXml/itemProps9.xml><?xml version="1.0" encoding="utf-8"?>
<ds:datastoreItem xmlns:ds="http://schemas.openxmlformats.org/officeDocument/2006/customXml" ds:itemID="{80F96493-2CDE-4C22-9144-942B92CB3AA3}">
  <ds:schemaRefs/>
</ds:datastoreItem>
</file>

<file path=docProps/app.xml><?xml version="1.0" encoding="utf-8"?>
<ap:Properties xmlns:vt="http://schemas.openxmlformats.org/officeDocument/2006/docPropsVTypes" xmlns:ap="http://schemas.openxmlformats.org/officeDocument/2006/extended-properties">
  <ap:Template/>
  <ap:TotalTime>0</ap:TotalTime>
  <ap:Words>7215</ap:Words>
  <ap:Application>Microsoft Office PowerPoint</ap:Application>
  <ap:PresentationFormat>Benutzerdefiniert</ap:PresentationFormat>
  <ap:Paragraphs>1689</ap:Paragraphs>
  <ap:Slides>82</ap:Slides>
  <ap:Notes>82</ap:Notes>
  <ap:HiddenSlides>4</ap:HiddenSlides>
  <ap:MMClips>0</ap:MMClips>
  <ap:ScaleCrop>false</ap:ScaleCrop>
  <ap:HeadingPairs>
    <vt:vector baseType="variant" size="6">
      <vt:variant>
        <vt:lpstr>Design</vt:lpstr>
      </vt:variant>
      <vt:variant>
        <vt:i4>2</vt:i4>
      </vt:variant>
      <vt:variant>
        <vt:lpstr>Eingebettete OLE-Server</vt:lpstr>
      </vt:variant>
      <vt:variant>
        <vt:i4>1</vt:i4>
      </vt:variant>
      <vt:variant>
        <vt:lpstr>Folientitel</vt:lpstr>
      </vt:variant>
      <vt:variant>
        <vt:i4>82</vt:i4>
      </vt:variant>
    </vt:vector>
  </ap:HeadingPairs>
  <ap:TitlesOfParts>
    <vt:vector baseType="lpstr" size="85">
      <vt:lpstr>Siemens 2013 – 16:9</vt:lpstr>
      <vt:lpstr>Siemens 2016 – 16:9</vt:lpstr>
      <vt:lpstr>think-cell Folie</vt:lpstr>
      <vt:lpstr>SIMATIC S7-1200  Basic Controller in the TIA Portal</vt:lpstr>
      <vt:lpstr>SIMATIC Controller S7-1200</vt:lpstr>
      <vt:lpstr>SIMATIC S7-1200 configured in the TIA Portal Fits perfectly</vt:lpstr>
      <vt:lpstr>SIMATIC S7-1200 configured in the TIA Portal Modular and powerful.</vt:lpstr>
      <vt:lpstr>SIMATIC S7-1200 compact controllers Modular and powerful. </vt:lpstr>
      <vt:lpstr>Design and handling S7-1200 CPU</vt:lpstr>
      <vt:lpstr>Design and handling S7-1200 CPU - setup</vt:lpstr>
      <vt:lpstr>Design and handling Set-up and extension options - maximum</vt:lpstr>
      <vt:lpstr>Design and handling Extension module assembly</vt:lpstr>
      <vt:lpstr>Design and handling CPU – 17 Versions incl. failsafe</vt:lpstr>
      <vt:lpstr>Design and handling CPU dimensions </vt:lpstr>
      <vt:lpstr>Design and handling Optional CPU functional enhancements using boards </vt:lpstr>
      <vt:lpstr>Design and handling Digital signal modules and signal boards</vt:lpstr>
      <vt:lpstr>Design and handling Analog signal modules and signal boards</vt:lpstr>
      <vt:lpstr>Design und Handling Features SM 1238 ENERGY METER 480VAC</vt:lpstr>
      <vt:lpstr>Design und Handling  SM 1238 ENERGY METER 480VAC Properties</vt:lpstr>
      <vt:lpstr>Design and handling SIMATIC S7-1200 with FW4.2</vt:lpstr>
      <vt:lpstr>Design and handling S7-1200 CPU features (1/4)</vt:lpstr>
      <vt:lpstr>Design and handling  S7-1200 CPU features (2/4)</vt:lpstr>
      <vt:lpstr>Design and handling  S7-1200 CPU features (3/4)</vt:lpstr>
      <vt:lpstr>Design and handling  S7-1200 CPU features (4/4) Integrated I/O and SB I/O options</vt:lpstr>
      <vt:lpstr>Design and handling S7-1200 load memory</vt:lpstr>
      <vt:lpstr>Design and handling Accessories – SIMATIC Memory Card</vt:lpstr>
      <vt:lpstr>Design and handling  How does the S7-1200 CPU use the SIMATIC memory card?</vt:lpstr>
      <vt:lpstr>Design and handling SIMATIC S7-1200 accessories</vt:lpstr>
      <vt:lpstr>Design and handling  PM 1207, the power supply for SIMATIC S7-1200</vt:lpstr>
      <vt:lpstr>SIMATIC S7-1200 configured in the TIA Portal Modular and powerful.</vt:lpstr>
      <vt:lpstr>Efficient engineering S7-1200 interrupt structure</vt:lpstr>
      <vt:lpstr>Efficient engineering  Recipes and data logging</vt:lpstr>
      <vt:lpstr>Efficient engineering Configuration control (option handling) in the central setup</vt:lpstr>
      <vt:lpstr>SIMATIC S7-1200 configured in TIA Portal  Highlight performance</vt:lpstr>
      <vt:lpstr>SIMATIC S7-1200 configured in TIA Portal  Highlight performance</vt:lpstr>
      <vt:lpstr>SIMATIC S7-1200 in the TIA Portal  Highlight performance</vt:lpstr>
      <vt:lpstr>Communication S7-1200</vt:lpstr>
      <vt:lpstr>Communication S7-1200 integrated PROFINET (Ethernet) interface</vt:lpstr>
      <vt:lpstr>Communication MRP - Media redundancy protocol</vt:lpstr>
      <vt:lpstr>Communication  S7 routing</vt:lpstr>
      <vt:lpstr>Communication Webserver</vt:lpstr>
      <vt:lpstr>Communication Station webserver</vt:lpstr>
      <vt:lpstr>Communication  SIMATIC apps</vt:lpstr>
      <vt:lpstr>Communication PROFINET i-Device </vt:lpstr>
      <vt:lpstr>Communication  Shared I-Device</vt:lpstr>
      <vt:lpstr>Communication Serial communication</vt:lpstr>
      <vt:lpstr>Communication USS drives</vt:lpstr>
      <vt:lpstr>Communication IO-Link support</vt:lpstr>
      <vt:lpstr>Communication SM 1278 4xIO-Link master (6ES7 274-1XK30-0XA0)</vt:lpstr>
      <vt:lpstr>Communication IO-Link Support  Engineering</vt:lpstr>
      <vt:lpstr>Communication SIMATIC RF120C – Fast communication module</vt:lpstr>
      <vt:lpstr>Communication SIMATIC RF120C – Fast communication module for S7-1200</vt:lpstr>
      <vt:lpstr>SIMATIC S7-1200 SIWAREX WP231 – Basic applications</vt:lpstr>
      <vt:lpstr>SIMATIC S7-1200 SIWAREX WP241 – Belt weigher applications</vt:lpstr>
      <vt:lpstr>SIMATIC S7-1200 SIWAREX WP251 – Dosing , Batching and Bagging applications</vt:lpstr>
      <vt:lpstr>Communication Controller Area Network CANopen 021620-B</vt:lpstr>
      <vt:lpstr>Communication MODBUS communication</vt:lpstr>
      <vt:lpstr>Communication Overview of CP 1243-1 product features </vt:lpstr>
      <vt:lpstr>Communication Overview of CP 1243-7 product features </vt:lpstr>
      <vt:lpstr>SIMATIC S7-1200 PROFIBUS communication DP master CM 1243-5 and DP slave CM 1242-5</vt:lpstr>
      <vt:lpstr>SIMATIC Integrated Technology S7-1200 / S7-1500 – integrated compact controllers</vt:lpstr>
      <vt:lpstr>SIMATIC Integrated Technology S7-1200 / S7-1500 – integrated compact controllers</vt:lpstr>
      <vt:lpstr>SIMATIC Integrated Technology S7-1200 / S7-1500 – integrated compact controllers </vt:lpstr>
      <vt:lpstr>SIMATIC Integrated Technology - PID Control S7-1200 / S7-1500 – integrated compact controllers </vt:lpstr>
      <vt:lpstr>SIMATIC S7-1200 Technology integrated </vt:lpstr>
      <vt:lpstr>SIMATIC S7-1200 Technology integrated - Possible drive versions</vt:lpstr>
      <vt:lpstr>SIMATIC Technology integrated Counting and measuring with high-speed counters (HSC)</vt:lpstr>
      <vt:lpstr>SIMATIC Technology integrated  High speed counter HSC - Gate input</vt:lpstr>
      <vt:lpstr>SIMATIC Technology integrated  High speed counter HSC - HSC Output</vt:lpstr>
      <vt:lpstr>SIMATIC Technology integrated  High speed counter HSC - Capture input</vt:lpstr>
      <vt:lpstr>SIMATIC Technology integrated  PWM Pulse-width modulation - Flexible frequency output </vt:lpstr>
      <vt:lpstr>SIMATIC Technology integrated  High speed counter HSC plus PWM - Test setup</vt:lpstr>
      <vt:lpstr>SIMATIC Technology integrated  Period measurements with high-speed counters (HSC)  </vt:lpstr>
      <vt:lpstr>Integrated system diagnostics </vt:lpstr>
      <vt:lpstr>SIMATIC S7-1200 Diagnostics in real time - Trace for the S7-1200</vt:lpstr>
      <vt:lpstr>SIMATIC S7-1200 Trace - Repeated measurements stored on memory card</vt:lpstr>
      <vt:lpstr>Security Integrated Increased know-how protection in STEP 7</vt:lpstr>
      <vt:lpstr>Security Integrated Increased copy protection</vt:lpstr>
      <vt:lpstr>Security Integrated  Dynamic copy protection with mandatory password </vt:lpstr>
      <vt:lpstr>Security Integrated Increased manipulation protection</vt:lpstr>
      <vt:lpstr>SIMATIC Technology integrated  Extended Know How protect - Copy prevention external load memory</vt:lpstr>
      <vt:lpstr>Security Integrated Access protection</vt:lpstr>
      <vt:lpstr>Safety integrated  S7-1200 Failsafe …a unique, innovative and efficient safety solution</vt:lpstr>
      <vt:lpstr>Safety integrated  SIMATIC S7-1200 Failsafe portfolio</vt:lpstr>
      <vt:lpstr>PowerPoint-Präsentation</vt:lpstr>
    </vt:vector>
  </ap:TitlesOfParts>
  <ap:Manager>M. Washington</ap:Manager>
  <ap:Company>Siemens AG</ap:Company>
  <ap:LinksUpToDate>false</ap:LinksUpToDate>
  <ap:SharedDoc>false</ap:SharedDoc>
  <ap:HyperlinksChanged>false</ap:HyperlinksChanged>
  <ap:AppVersion>14.0000</ap:AppVersion>
</ap:Properties>
</file>

<file path=docProps/core.xml><?xml version="1.0" encoding="utf-8"?>
<coreProperties xmlns:dc="http://purl.org/dc/elements/1.1/" xmlns:dcterms="http://purl.org/dc/terms/" xmlns:xsi="http://www.w3.org/2001/XMLSchema-instance" xmlns="http://schemas.openxmlformats.org/package/2006/metadata/core-properties">
  <dc:title>SIMATIC S7-1200</dc:title>
  <dc:creator>jan.latzko@siemens.com</dc:creator>
  <keywords>C_Unrestricted</keywords>
  <lastModifiedBy>daniel.fenk.ext@siemens.com</lastModifiedBy>
  <revision>2977</revision>
  <lastPrinted>2015-08-17T14:13:40.0000000Z</lastPrinted>
  <dcterms:created xsi:type="dcterms:W3CDTF">2007-10-05T08:32:18.0000000Z</dcterms:created>
  <dcterms:modified xsi:type="dcterms:W3CDTF">2017-08-14T11:27:31.0000000Z</dcterms:modified>
  <dc:language>Deutsch</dc:language>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_AdHocReviewCycleID">
    <vt:i4>-1898693782</vt:i4>
  </op:property>
  <op:property fmtid="{D5CDD505-2E9C-101B-9397-08002B2CF9AE}" pid="3" name="_NewReviewCycle">
    <vt:lpwstr/>
  </op:property>
  <op:property fmtid="{D5CDD505-2E9C-101B-9397-08002B2CF9AE}" pid="4" name="_EmailSubject">
    <vt:lpwstr>Folien</vt:lpwstr>
  </op:property>
  <op:property fmtid="{D5CDD505-2E9C-101B-9397-08002B2CF9AE}" pid="5" name="_AuthorEmail">
    <vt:lpwstr>jan.latzko@siemens.com</vt:lpwstr>
  </op:property>
  <op:property fmtid="{D5CDD505-2E9C-101B-9397-08002B2CF9AE}" pid="6" name="_AuthorEmailDisplayName">
    <vt:lpwstr>Latzko, Jan</vt:lpwstr>
  </op:property>
  <op:property fmtid="{D5CDD505-2E9C-101B-9397-08002B2CF9AE}" pid="7" name="SiemensSecurityClass">
    <vt:lpwstr>Unrestricted</vt:lpwstr>
  </op:property>
  <op:property fmtid="{D5CDD505-2E9C-101B-9397-08002B2CF9AE}" pid="8" name="DocumentInfoType">
    <vt:lpwstr/>
  </op:property>
  <op:property fmtid="{D5CDD505-2E9C-101B-9397-08002B2CF9AE}" pid="9" name="SlidesCount">
    <vt:i4>72</vt:i4>
  </op:property>
  <op:property fmtid="{D5CDD505-2E9C-101B-9397-08002B2CF9AE}" pid="10" name="ChangeComment">
    <vt:lpwstr/>
  </op:property>
  <op:property fmtid="{D5CDD505-2E9C-101B-9397-08002B2CF9AE}" pid="11" name="PresentationFormat">
    <vt:lpwstr>16:9</vt:lpwstr>
  </op:property>
  <op:property fmtid="{D5CDD505-2E9C-101B-9397-08002B2CF9AE}" pid="12" name="Document Confidentiality">
    <vt:lpwstr>Unrestricted</vt:lpwstr>
  </op:property>
  <op:property fmtid="{D5CDD505-2E9C-101B-9397-08002B2CF9AE}" pid="13" name="_PreviousAdHocReviewCycleID">
    <vt:i4>-2131573439</vt:i4>
  </op:property>
  <op:property fmtid="{D5CDD505-2E9C-101B-9397-08002B2CF9AE}" pid="14" name="Language">
    <vt:lpwstr>en_EN</vt:lpwstr>
  </op:property>
  <op:property fmtid="{D5CDD505-2E9C-101B-9397-08002B2CF9AE}" pid="15" name="DateIssued">
    <vt:lpwstr>2017-08-11</vt:lpwstr>
  </op:property>
  <op:property fmtid="{D5CDD505-2E9C-101B-9397-08002B2CF9AE}" pid="16" name="MPMID">
    <vt:lpwstr>e125ae1b-c571-4cdd-8bdb-2af3ec37ca3c</vt:lpwstr>
  </op:property>
  <op:property fmtid="{D5CDD505-2E9C-101B-9397-08002B2CF9AE}" pid="17" name="MPM_Visible_From">
    <vt:lpwstr>2017-08-11</vt:lpwstr>
  </op:property>
  <op:property fmtid="{D5CDD505-2E9C-101B-9397-08002B2CF9AE}" pid="18" name="MPM_Visible_To">
    <vt:lpwstr>2020-08-11</vt:lpwstr>
  </op:property>
  <op:property fmtid="{D5CDD505-2E9C-101B-9397-08002B2CF9AE}" pid="19" name="MPM_Keyword">
    <vt:lpwstr>Basic Controller, SIMATIC S7-1200</vt:lpwstr>
  </op:property>
</op:Properties>
</file>